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hHN0IGlWVb7n/rPuXv8VuHx8Z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750485-6C74-43B9-A0C1-A3BF8FD9C929}">
  <a:tblStyle styleId="{12750485-6C74-43B9-A0C1-A3BF8FD9C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" y="4571999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1" y="5739492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1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11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1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/>
          <p:nvPr/>
        </p:nvSpPr>
        <p:spPr>
          <a:xfrm>
            <a:off x="11024507" y="4580708"/>
            <a:ext cx="1167493" cy="2277292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時間表">
  <p:cSld name="時間表"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標題及內容">
  <p:cSld name="2 標題及內容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1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52" name="Google Shape;152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1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標題及內容">
  <p:cSld name="3 標題及內容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2"/>
          <p:cNvSpPr/>
          <p:nvPr/>
        </p:nvSpPr>
        <p:spPr>
          <a:xfrm rot="5400000">
            <a:off x="8580896" y="0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-2364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 flipH="1" rot="5400000">
            <a:off x="11258144" y="5924144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2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67" name="Google Shape;167;p22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最後一張投影片">
  <p:cSld name="最後一張投影片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23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82" name="Google Shape;182;p23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3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10228214" y="-1"/>
            <a:ext cx="1963787" cy="3178856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2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2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2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34" name="Google Shape;34;p12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小組">
  <p:cSld name="小組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/>
          <p:nvPr>
            <p:ph idx="2" type="pic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/>
          <p:nvPr>
            <p:ph idx="4" type="pic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3"/>
          <p:cNvSpPr txBox="1"/>
          <p:nvPr>
            <p:ph idx="5" type="body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6" type="body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/>
          <p:nvPr>
            <p:ph idx="7" type="pic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3"/>
          <p:cNvSpPr txBox="1"/>
          <p:nvPr>
            <p:ph idx="8" type="body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9" type="body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/>
          <p:nvPr>
            <p:ph idx="13" type="pic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idx="14" type="body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5" type="body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 flipH="1" rot="5400000">
            <a:off x="9499940" y="355410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 flipH="1">
            <a:off x="10866436" y="1879977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1024507" y="-1664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 flipH="1" rot="-5400000">
            <a:off x="10667432" y="5333432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 flipH="1" rot="10800000">
            <a:off x="9857012" y="3651505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 rot="10800000">
            <a:off x="9857013" y="4976359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整個團隊">
  <p:cSld name="整個團隊">
    <p:bg>
      <p:bgPr>
        <a:solidFill>
          <a:schemeClr val="accen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/>
          <p:nvPr>
            <p:ph idx="2" type="pic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body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4" type="pic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5" type="body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6" type="body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4"/>
          <p:cNvSpPr/>
          <p:nvPr>
            <p:ph idx="7" type="pic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/>
          <p:nvPr>
            <p:ph idx="8" type="body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9" type="body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/>
          <p:nvPr>
            <p:ph idx="13" type="pic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4"/>
          <p:cNvSpPr txBox="1"/>
          <p:nvPr>
            <p:ph idx="14" type="body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5" type="body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/>
          <p:nvPr>
            <p:ph idx="16" type="pic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/>
          <p:nvPr>
            <p:ph idx="17" type="body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8" type="body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/>
          <p:nvPr>
            <p:ph idx="19" type="pic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4"/>
          <p:cNvSpPr txBox="1"/>
          <p:nvPr>
            <p:ph idx="20" type="body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21" type="body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4"/>
          <p:cNvSpPr/>
          <p:nvPr>
            <p:ph idx="22" type="pic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4"/>
          <p:cNvSpPr txBox="1"/>
          <p:nvPr>
            <p:ph idx="23" type="body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4" type="body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25" type="pic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idx="26" type="body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27" type="body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頭">
  <p:cSld name="區段標頭">
    <p:bg>
      <p:bgPr>
        <a:solidFill>
          <a:schemeClr val="accen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 flipH="1">
            <a:off x="8597718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 rot="-5400000">
            <a:off x="10344100" y="438098"/>
            <a:ext cx="2285999" cy="140980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0" y="0"/>
            <a:ext cx="8025490" cy="68580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07" name="Google Shape;107;p16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08" name="Google Shape;108;p16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6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圖形">
  <p:cSld name="圖形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7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圖表 2">
  <p:cSld name="圖表 2">
    <p:bg>
      <p:bgPr>
        <a:solidFill>
          <a:schemeClr val="accen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8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22" name="Google Shape;122;p1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">
  <p:cSld name="引述">
    <p:bg>
      <p:bgPr>
        <a:solidFill>
          <a:schemeClr val="accen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3" type="body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/>
          <p:nvPr>
            <p:ph type="ctrTitle"/>
          </p:nvPr>
        </p:nvSpPr>
        <p:spPr>
          <a:xfrm>
            <a:off x="976046" y="1099335"/>
            <a:ext cx="7237010" cy="1886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6000"/>
              <a:buFont typeface="Microsoft JhengHei"/>
              <a:buNone/>
            </a:pPr>
            <a:r>
              <a:rPr b="0" i="0" lang="en-US">
                <a:solidFill>
                  <a:srgbClr val="1F49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國泰世華銀行­</a:t>
            </a:r>
            <a:br>
              <a:rPr b="0" i="0" lang="en-US">
                <a:solidFill>
                  <a:srgbClr val="1F497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資料科學工程師</a:t>
            </a:r>
            <a:endParaRPr/>
          </a:p>
        </p:txBody>
      </p:sp>
      <p:sp>
        <p:nvSpPr>
          <p:cNvPr id="192" name="Google Shape;192;p1"/>
          <p:cNvSpPr txBox="1"/>
          <p:nvPr>
            <p:ph idx="1" type="subTitle"/>
          </p:nvPr>
        </p:nvSpPr>
        <p:spPr>
          <a:xfrm>
            <a:off x="1095574" y="3653409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面試者：于承煥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目錄</a:t>
            </a:r>
            <a:endParaRPr/>
          </a:p>
        </p:txBody>
      </p:sp>
      <p:sp>
        <p:nvSpPr>
          <p:cNvPr id="199" name="Google Shape;199;p2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個人簡介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作業一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作業二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0" name="Google Shape;200;p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4/14/2022</a:t>
            </a:r>
            <a:endParaRPr/>
          </a:p>
        </p:txBody>
      </p:sp>
      <p:sp>
        <p:nvSpPr>
          <p:cNvPr id="201" name="Google Shape;20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簡報標題</a:t>
            </a:r>
            <a:endParaRPr/>
          </a:p>
        </p:txBody>
      </p:sp>
      <p:sp>
        <p:nvSpPr>
          <p:cNvPr id="202" name="Google Shape;202;p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個人簡介</a:t>
            </a:r>
            <a:endParaRPr/>
          </a:p>
        </p:txBody>
      </p:sp>
      <p:sp>
        <p:nvSpPr>
          <p:cNvPr id="209" name="Google Shape;209;p3"/>
          <p:cNvSpPr txBox="1"/>
          <p:nvPr>
            <p:ph idx="1" type="body"/>
          </p:nvPr>
        </p:nvSpPr>
        <p:spPr>
          <a:xfrm>
            <a:off x="3851914" y="2005990"/>
            <a:ext cx="3874252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: 于承煥 (Cheng-Huan, Yu)</a:t>
            </a:r>
            <a:endParaRPr b="0"/>
          </a:p>
        </p:txBody>
      </p:sp>
      <p:sp>
        <p:nvSpPr>
          <p:cNvPr id="210" name="Google Shape;210;p3"/>
          <p:cNvSpPr txBox="1"/>
          <p:nvPr>
            <p:ph idx="3" type="body"/>
          </p:nvPr>
        </p:nvSpPr>
        <p:spPr>
          <a:xfrm>
            <a:off x="3851914" y="247924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 : 0986599930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4/14/2022</a:t>
            </a:r>
            <a:endParaRPr/>
          </a:p>
        </p:txBody>
      </p:sp>
      <p:sp>
        <p:nvSpPr>
          <p:cNvPr id="212" name="Google Shape;212;p3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簡報標題</a:t>
            </a:r>
            <a:endParaRPr/>
          </a:p>
        </p:txBody>
      </p:sp>
      <p:sp>
        <p:nvSpPr>
          <p:cNvPr id="213" name="Google Shape;213;p3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901" y="1912213"/>
            <a:ext cx="1897346" cy="260372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"/>
          <p:cNvSpPr txBox="1"/>
          <p:nvPr/>
        </p:nvSpPr>
        <p:spPr>
          <a:xfrm>
            <a:off x="3851913" y="2866414"/>
            <a:ext cx="425439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Email：kelly85110130604@gmail.com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3851914" y="3296263"/>
            <a:ext cx="448042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Major：Institute of Statistics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Department of Mathematics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4/14/2022</a:t>
            </a:r>
            <a:endParaRPr/>
          </a:p>
        </p:txBody>
      </p:sp>
      <p:sp>
        <p:nvSpPr>
          <p:cNvPr id="223" name="Google Shape;2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簡報標題</a:t>
            </a:r>
            <a:endParaRPr/>
          </a:p>
        </p:txBody>
      </p:sp>
      <p:sp>
        <p:nvSpPr>
          <p:cNvPr id="224" name="Google Shape;224;p4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4"/>
          <p:cNvSpPr/>
          <p:nvPr/>
        </p:nvSpPr>
        <p:spPr>
          <a:xfrm>
            <a:off x="381000" y="1056933"/>
            <a:ext cx="10673137" cy="4431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教育背景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🕮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Department of Mathematics</a:t>
            </a:r>
            <a:r>
              <a:rPr b="1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                                                                       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2015 – 2019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          National Kaohsiung Normal University, Kaohsiung, Taiwan.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🕮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Institute of Statistics,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 – 2021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         National Chung Hsing University , Taichung, Taiwan.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4/14/2022</a:t>
            </a:r>
            <a:endParaRPr/>
          </a:p>
        </p:txBody>
      </p:sp>
      <p:sp>
        <p:nvSpPr>
          <p:cNvPr id="232" name="Google Shape;2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簡報標題</a:t>
            </a:r>
            <a:endParaRPr/>
          </a:p>
        </p:txBody>
      </p:sp>
      <p:sp>
        <p:nvSpPr>
          <p:cNvPr id="233" name="Google Shape;233;p5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5"/>
          <p:cNvSpPr txBox="1"/>
          <p:nvPr/>
        </p:nvSpPr>
        <p:spPr>
          <a:xfrm>
            <a:off x="887392" y="667820"/>
            <a:ext cx="20313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作業一</a:t>
            </a:r>
            <a:endParaRPr/>
          </a:p>
        </p:txBody>
      </p:sp>
      <p:sp>
        <p:nvSpPr>
          <p:cNvPr id="235" name="Google Shape;235;p5"/>
          <p:cNvSpPr txBox="1"/>
          <p:nvPr/>
        </p:nvSpPr>
        <p:spPr>
          <a:xfrm>
            <a:off x="887393" y="1663203"/>
            <a:ext cx="1010595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處理架構為先使用Pandas進行資料處理，並依照題目要求篩選。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filter_a.csv：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其中較為複雜的是找出總樓層數大於等於十三層，因格式固定，我的方法是用字串長度先排除10樓以下的資料，再排除11及12樓。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filter_b.csv：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分別加總總價及車位價及個數，車位數則用交易筆棟數的最後一個字元。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4/14/2022</a:t>
            </a:r>
            <a:endParaRPr/>
          </a:p>
        </p:txBody>
      </p:sp>
      <p:sp>
        <p:nvSpPr>
          <p:cNvPr id="242" name="Google Shape;2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簡報標題</a:t>
            </a:r>
            <a:endParaRPr/>
          </a:p>
        </p:txBody>
      </p:sp>
      <p:sp>
        <p:nvSpPr>
          <p:cNvPr id="243" name="Google Shape;243;p6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6"/>
          <p:cNvSpPr txBox="1"/>
          <p:nvPr/>
        </p:nvSpPr>
        <p:spPr>
          <a:xfrm>
            <a:off x="887392" y="667820"/>
            <a:ext cx="20313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作業一</a:t>
            </a:r>
            <a:endParaRPr/>
          </a:p>
        </p:txBody>
      </p:sp>
      <p:sp>
        <p:nvSpPr>
          <p:cNvPr id="245" name="Google Shape;245;p6"/>
          <p:cNvSpPr txBox="1"/>
          <p:nvPr/>
        </p:nvSpPr>
        <p:spPr>
          <a:xfrm>
            <a:off x="887392" y="1673478"/>
            <a:ext cx="1010595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filter_a.csv：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filter_b.csv：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6484" y="1670663"/>
            <a:ext cx="8400836" cy="235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6484" y="4312177"/>
            <a:ext cx="3429479" cy="164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4/14/2022</a:t>
            </a:r>
            <a:endParaRPr/>
          </a:p>
        </p:txBody>
      </p:sp>
      <p:sp>
        <p:nvSpPr>
          <p:cNvPr id="254" name="Google Shape;2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簡報標題</a:t>
            </a:r>
            <a:endParaRPr/>
          </a:p>
        </p:txBody>
      </p:sp>
      <p:sp>
        <p:nvSpPr>
          <p:cNvPr id="255" name="Google Shape;255;p7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7"/>
          <p:cNvSpPr txBox="1"/>
          <p:nvPr/>
        </p:nvSpPr>
        <p:spPr>
          <a:xfrm>
            <a:off x="887392" y="667820"/>
            <a:ext cx="20313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作業二</a:t>
            </a:r>
            <a:endParaRPr/>
          </a:p>
        </p:txBody>
      </p:sp>
      <p:sp>
        <p:nvSpPr>
          <p:cNvPr id="257" name="Google Shape;257;p7"/>
          <p:cNvSpPr txBox="1"/>
          <p:nvPr/>
        </p:nvSpPr>
        <p:spPr>
          <a:xfrm>
            <a:off x="887392" y="1704717"/>
            <a:ext cx="1010595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1.爬蟲：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因爬蟲經驗習慣，使用selenium，邏輯為依序點入標題(每頁三十間)，進入網頁後，透過xpath抓取所需資料，後關閉網頁，等30間抓滿候選去下一頁。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爬蟲過程中，注意到使用selenium有載入頁面時間，所以要確定已經載入完成，才能跑find，其中有個有趣的發現，再凌晨進行爬蟲成功機率率較高。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4/14/2022</a:t>
            </a:r>
            <a:endParaRPr/>
          </a:p>
        </p:txBody>
      </p:sp>
      <p:sp>
        <p:nvSpPr>
          <p:cNvPr id="264" name="Google Shape;2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簡報標題</a:t>
            </a:r>
            <a:endParaRPr/>
          </a:p>
        </p:txBody>
      </p:sp>
      <p:sp>
        <p:nvSpPr>
          <p:cNvPr id="265" name="Google Shape;265;p8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8"/>
          <p:cNvSpPr txBox="1"/>
          <p:nvPr/>
        </p:nvSpPr>
        <p:spPr>
          <a:xfrm>
            <a:off x="887392" y="667820"/>
            <a:ext cx="20313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作業二</a:t>
            </a:r>
            <a:endParaRPr/>
          </a:p>
        </p:txBody>
      </p:sp>
      <p:sp>
        <p:nvSpPr>
          <p:cNvPr id="267" name="Google Shape;267;p8"/>
          <p:cNvSpPr txBox="1"/>
          <p:nvPr/>
        </p:nvSpPr>
        <p:spPr>
          <a:xfrm>
            <a:off x="887392" y="1704717"/>
            <a:ext cx="101061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.建立mongo DB：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使用dockers 下載mongo並且建立一組帳號密碼。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3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.爬蟲結果push上mongo：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建立兩個collection：新北及台北。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collection內容如右。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687" y="2446877"/>
            <a:ext cx="9050013" cy="53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8"/>
          <p:cNvPicPr preferRelativeResize="0"/>
          <p:nvPr/>
        </p:nvPicPr>
        <p:blipFill rotWithShape="1">
          <a:blip r:embed="rId4">
            <a:alphaModFix/>
          </a:blip>
          <a:srcRect b="0" l="1113" r="7770" t="1990"/>
          <a:stretch/>
        </p:blipFill>
        <p:spPr>
          <a:xfrm>
            <a:off x="5835721" y="3155533"/>
            <a:ext cx="6102849" cy="302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4/14/2022</a:t>
            </a:r>
            <a:endParaRPr/>
          </a:p>
        </p:txBody>
      </p:sp>
      <p:sp>
        <p:nvSpPr>
          <p:cNvPr id="276" name="Google Shape;27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簡報標題</a:t>
            </a:r>
            <a:endParaRPr/>
          </a:p>
        </p:txBody>
      </p:sp>
      <p:sp>
        <p:nvSpPr>
          <p:cNvPr id="277" name="Google Shape;277;p9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9"/>
          <p:cNvSpPr txBox="1"/>
          <p:nvPr/>
        </p:nvSpPr>
        <p:spPr>
          <a:xfrm>
            <a:off x="887392" y="667820"/>
            <a:ext cx="20313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作業二</a:t>
            </a:r>
            <a:endParaRPr/>
          </a:p>
        </p:txBody>
      </p:sp>
      <p:sp>
        <p:nvSpPr>
          <p:cNvPr id="279" name="Google Shape;279;p9"/>
          <p:cNvSpPr txBox="1"/>
          <p:nvPr/>
        </p:nvSpPr>
        <p:spPr>
          <a:xfrm>
            <a:off x="887392" y="1704717"/>
            <a:ext cx="10106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4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.搜尋API：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分別寫4個function滿足這四項搜尋條件。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5.資料庫及API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這部分沒有較多實作經驗，資料庫更新預期使用時間來做每日爬取591最新刊登，而舊資料30天以上移除。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API規格：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Google Shape;280;p9"/>
          <p:cNvGraphicFramePr/>
          <p:nvPr/>
        </p:nvGraphicFramePr>
        <p:xfrm>
          <a:off x="796950" y="391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{12750485-6C74-43B9-A0C1-A3BF8FD9C929}</a:tableStyleId>
              </a:tblPr>
              <a:tblGrid>
                <a:gridCol w="2086325"/>
                <a:gridCol w="2086325"/>
                <a:gridCol w="2086325"/>
                <a:gridCol w="2086325"/>
                <a:gridCol w="2086325"/>
              </a:tblGrid>
              <a:tr h="8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api1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api2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api3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api4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</a:t>
                      </a:r>
                      <a:r>
                        <a:rPr lang="en-US"/>
                        <a:t>可承租性別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2.地點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</a:t>
                      </a:r>
                      <a:r>
                        <a:rPr lang="en-US"/>
                        <a:t>連絡電話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</a:t>
                      </a:r>
                      <a:r>
                        <a:rPr lang="en-US"/>
                        <a:t>身分搜尋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r>
                        <a:rPr lang="en-US"/>
                        <a:t>地點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2.屋主性別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3屋主姓氏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詳細資料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詳細資料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詳細資料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詳細資料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2022-04-14T02:59:22Z</dcterms:created>
  <dc:creator>唐群 群望行政部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