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73" r:id="rId8"/>
    <p:sldId id="274" r:id="rId9"/>
    <p:sldId id="262" r:id="rId10"/>
    <p:sldId id="275" r:id="rId11"/>
    <p:sldId id="263" r:id="rId12"/>
    <p:sldId id="264" r:id="rId13"/>
    <p:sldId id="265" r:id="rId14"/>
    <p:sldId id="266" r:id="rId15"/>
    <p:sldId id="271" r:id="rId16"/>
    <p:sldId id="267" r:id="rId17"/>
    <p:sldId id="268" r:id="rId18"/>
    <p:sldId id="272" r:id="rId19"/>
    <p:sldId id="269" r:id="rId20"/>
    <p:sldId id="270" r:id="rId21"/>
  </p:sldIdLst>
  <p:sldSz cx="9144000" cy="5143500" type="screen16x9"/>
  <p:notesSz cx="6858000" cy="9144000"/>
  <p:embeddedFontLst>
    <p:embeddedFont>
      <p:font typeface="JetBrains Mono" panose="020B0604020202020204" charset="0"/>
      <p:regular r:id="rId23"/>
      <p:bold r:id="rId24"/>
      <p:italic r:id="rId25"/>
      <p:boldItalic r:id="rId26"/>
    </p:embeddedFont>
    <p:embeddedFont>
      <p:font typeface="Maven Pro" panose="020B0604020202020204" charset="0"/>
      <p:regular r:id="rId27"/>
      <p:bold r:id="rId28"/>
    </p:embeddedFont>
    <p:embeddedFont>
      <p:font typeface="Nunito"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3B3D09-DE11-48F6-A30D-27EFB0B46035}">
  <a:tblStyle styleId="{E33B3D09-DE11-48F6-A30D-27EFB0B460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1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5f6af9d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8c1bf58ba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8c1bf58b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8c1bf58ba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8c1bf58b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d9c67055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51d9165c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c1059c12e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c1059c12e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8c1059c12e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8c1059c12e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1622d55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9c67055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c1059c12e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c1059c12e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8c1059c12e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8c1059c12e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8c1059c12e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8c1059c12e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51d23597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8c1bf58ba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8c1bf58ba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29450" y="1322450"/>
            <a:ext cx="7401300" cy="70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40">
                <a:latin typeface="Open Sans"/>
                <a:ea typeface="Open Sans"/>
                <a:cs typeface="Open Sans"/>
                <a:sym typeface="Open Sans"/>
              </a:rPr>
              <a:t>     </a:t>
            </a:r>
            <a:r>
              <a:rPr lang="en" sz="3640">
                <a:latin typeface="JetBrains Mono"/>
                <a:ea typeface="JetBrains Mono"/>
                <a:cs typeface="JetBrains Mono"/>
                <a:sym typeface="JetBrains Mono"/>
              </a:rPr>
              <a:t> BUG TRACKING SYSTEM</a:t>
            </a:r>
            <a:endParaRPr sz="3640">
              <a:latin typeface="JetBrains Mono"/>
              <a:ea typeface="JetBrains Mono"/>
              <a:cs typeface="JetBrains Mono"/>
              <a:sym typeface="JetBrains Mono"/>
            </a:endParaRPr>
          </a:p>
        </p:txBody>
      </p:sp>
      <p:pic>
        <p:nvPicPr>
          <p:cNvPr id="278" name="Google Shape;278;p13"/>
          <p:cNvPicPr preferRelativeResize="0"/>
          <p:nvPr/>
        </p:nvPicPr>
        <p:blipFill>
          <a:blip r:embed="rId3">
            <a:alphaModFix/>
          </a:blip>
          <a:stretch>
            <a:fillRect/>
          </a:stretch>
        </p:blipFill>
        <p:spPr>
          <a:xfrm>
            <a:off x="2188975" y="2230600"/>
            <a:ext cx="4321800" cy="21203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E440-926A-7BB3-DDDA-0CC754343B33}"/>
              </a:ext>
            </a:extLst>
          </p:cNvPr>
          <p:cNvSpPr>
            <a:spLocks noGrp="1"/>
          </p:cNvSpPr>
          <p:nvPr>
            <p:ph type="title"/>
          </p:nvPr>
        </p:nvSpPr>
        <p:spPr>
          <a:xfrm>
            <a:off x="287669" y="22417"/>
            <a:ext cx="5857800" cy="1872900"/>
          </a:xfrm>
        </p:spPr>
        <p:txBody>
          <a:bodyPr/>
          <a:lstStyle/>
          <a:p>
            <a:r>
              <a:rPr lang="en-IN" dirty="0"/>
              <a:t>Architectural design</a:t>
            </a:r>
          </a:p>
        </p:txBody>
      </p:sp>
      <p:pic>
        <p:nvPicPr>
          <p:cNvPr id="4" name="Picture 3">
            <a:extLst>
              <a:ext uri="{FF2B5EF4-FFF2-40B4-BE49-F238E27FC236}">
                <a16:creationId xmlns:a16="http://schemas.microsoft.com/office/drawing/2014/main" id="{5C6DC4E6-0DB3-42BB-0337-7FB5303C4B65}"/>
              </a:ext>
            </a:extLst>
          </p:cNvPr>
          <p:cNvPicPr>
            <a:picLocks noChangeAspect="1"/>
          </p:cNvPicPr>
          <p:nvPr/>
        </p:nvPicPr>
        <p:blipFill>
          <a:blip r:embed="rId2"/>
          <a:stretch>
            <a:fillRect/>
          </a:stretch>
        </p:blipFill>
        <p:spPr>
          <a:xfrm>
            <a:off x="2168972" y="1613825"/>
            <a:ext cx="4179076" cy="3430660"/>
          </a:xfrm>
          <a:prstGeom prst="rect">
            <a:avLst/>
          </a:prstGeom>
        </p:spPr>
      </p:pic>
    </p:spTree>
    <p:extLst>
      <p:ext uri="{BB962C8B-B14F-4D97-AF65-F5344CB8AC3E}">
        <p14:creationId xmlns:p14="http://schemas.microsoft.com/office/powerpoint/2010/main" val="216529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t>Code Snippets</a:t>
            </a:r>
            <a:endParaRPr sz="3000"/>
          </a:p>
        </p:txBody>
      </p:sp>
      <p:sp>
        <p:nvSpPr>
          <p:cNvPr id="322" name="Google Shape;322;p20"/>
          <p:cNvSpPr txBox="1"/>
          <p:nvPr/>
        </p:nvSpPr>
        <p:spPr>
          <a:xfrm>
            <a:off x="538275" y="2073350"/>
            <a:ext cx="57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53650" y="1300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Database Code Snippet</a:t>
            </a:r>
            <a:endParaRPr/>
          </a:p>
        </p:txBody>
      </p:sp>
      <p:pic>
        <p:nvPicPr>
          <p:cNvPr id="328" name="Google Shape;328;p21"/>
          <p:cNvPicPr preferRelativeResize="0"/>
          <p:nvPr/>
        </p:nvPicPr>
        <p:blipFill>
          <a:blip r:embed="rId3">
            <a:alphaModFix/>
          </a:blip>
          <a:stretch>
            <a:fillRect/>
          </a:stretch>
        </p:blipFill>
        <p:spPr>
          <a:xfrm>
            <a:off x="1353650" y="757575"/>
            <a:ext cx="7446677" cy="4084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53650" y="1300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HomePage Code Snippet</a:t>
            </a:r>
            <a:endParaRPr/>
          </a:p>
        </p:txBody>
      </p:sp>
      <p:pic>
        <p:nvPicPr>
          <p:cNvPr id="334" name="Google Shape;334;p22"/>
          <p:cNvPicPr preferRelativeResize="0"/>
          <p:nvPr/>
        </p:nvPicPr>
        <p:blipFill>
          <a:blip r:embed="rId3">
            <a:alphaModFix/>
          </a:blip>
          <a:stretch>
            <a:fillRect/>
          </a:stretch>
        </p:blipFill>
        <p:spPr>
          <a:xfrm>
            <a:off x="1268825" y="763450"/>
            <a:ext cx="7713773" cy="423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53650" y="1300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Text Editor Code Snippet</a:t>
            </a:r>
            <a:endParaRPr/>
          </a:p>
        </p:txBody>
      </p:sp>
      <p:pic>
        <p:nvPicPr>
          <p:cNvPr id="340" name="Google Shape;340;p23"/>
          <p:cNvPicPr preferRelativeResize="0"/>
          <p:nvPr/>
        </p:nvPicPr>
        <p:blipFill>
          <a:blip r:embed="rId3">
            <a:alphaModFix/>
          </a:blip>
          <a:stretch>
            <a:fillRect/>
          </a:stretch>
        </p:blipFill>
        <p:spPr>
          <a:xfrm>
            <a:off x="1353650" y="833225"/>
            <a:ext cx="7647475" cy="4194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A05F-0B1C-AE5A-4B92-171FB4378CAF}"/>
              </a:ext>
            </a:extLst>
          </p:cNvPr>
          <p:cNvSpPr>
            <a:spLocks noGrp="1"/>
          </p:cNvSpPr>
          <p:nvPr>
            <p:ph type="title"/>
          </p:nvPr>
        </p:nvSpPr>
        <p:spPr/>
        <p:txBody>
          <a:bodyPr/>
          <a:lstStyle/>
          <a:p>
            <a:r>
              <a:rPr lang="en-IN" dirty="0"/>
              <a:t>Performance metrics</a:t>
            </a:r>
          </a:p>
        </p:txBody>
      </p:sp>
      <p:sp>
        <p:nvSpPr>
          <p:cNvPr id="3" name="TextBox 2">
            <a:extLst>
              <a:ext uri="{FF2B5EF4-FFF2-40B4-BE49-F238E27FC236}">
                <a16:creationId xmlns:a16="http://schemas.microsoft.com/office/drawing/2014/main" id="{BFB8DCFF-0D2F-A786-E674-1E117C3526FD}"/>
              </a:ext>
            </a:extLst>
          </p:cNvPr>
          <p:cNvSpPr txBox="1"/>
          <p:nvPr/>
        </p:nvSpPr>
        <p:spPr>
          <a:xfrm>
            <a:off x="738554" y="1907930"/>
            <a:ext cx="7595746" cy="1169551"/>
          </a:xfrm>
          <a:prstGeom prst="rect">
            <a:avLst/>
          </a:prstGeom>
          <a:noFill/>
          <a:ln>
            <a:solidFill>
              <a:schemeClr val="bg2"/>
            </a:solidFill>
          </a:ln>
        </p:spPr>
        <p:txBody>
          <a:bodyPr wrap="square" rtlCol="0">
            <a:spAutoFit/>
          </a:bodyPr>
          <a:lstStyle/>
          <a:p>
            <a:r>
              <a:rPr lang="en-IN" b="1" dirty="0"/>
              <a:t>Accuracy</a:t>
            </a:r>
            <a:r>
              <a:rPr lang="en-IN" dirty="0"/>
              <a:t> – 95%- as it resolves syntax error accurately but cannot fix logical errors</a:t>
            </a:r>
          </a:p>
          <a:p>
            <a:r>
              <a:rPr lang="en-IN" b="1" dirty="0"/>
              <a:t>Performance-</a:t>
            </a:r>
            <a:r>
              <a:rPr lang="en-IN" dirty="0"/>
              <a:t> 97%</a:t>
            </a:r>
          </a:p>
          <a:p>
            <a:r>
              <a:rPr lang="en-IN" b="1"/>
              <a:t>Availability-</a:t>
            </a:r>
            <a:r>
              <a:rPr lang="en-IN"/>
              <a:t> 98%- </a:t>
            </a:r>
            <a:r>
              <a:rPr lang="en-IN" dirty="0"/>
              <a:t>as the website can be accessed even without internet on any platform</a:t>
            </a:r>
          </a:p>
          <a:p>
            <a:r>
              <a:rPr lang="en-IN" b="1" dirty="0"/>
              <a:t>Reliability-</a:t>
            </a:r>
            <a:r>
              <a:rPr lang="en-IN" dirty="0"/>
              <a:t> 95%- the website may undergo any cyber attacks</a:t>
            </a:r>
          </a:p>
          <a:p>
            <a:endParaRPr lang="en-IN" dirty="0"/>
          </a:p>
        </p:txBody>
      </p:sp>
    </p:spTree>
    <p:extLst>
      <p:ext uri="{BB962C8B-B14F-4D97-AF65-F5344CB8AC3E}">
        <p14:creationId xmlns:p14="http://schemas.microsoft.com/office/powerpoint/2010/main" val="263916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4"/>
        <p:cNvGrpSpPr/>
        <p:nvPr/>
      </p:nvGrpSpPr>
      <p:grpSpPr>
        <a:xfrm>
          <a:off x="0" y="0"/>
          <a:ext cx="0" cy="0"/>
          <a:chOff x="0" y="0"/>
          <a:chExt cx="0" cy="0"/>
        </a:xfrm>
      </p:grpSpPr>
      <p:pic>
        <p:nvPicPr>
          <p:cNvPr id="345" name="Google Shape;345;p24"/>
          <p:cNvPicPr preferRelativeResize="0"/>
          <p:nvPr/>
        </p:nvPicPr>
        <p:blipFill>
          <a:blip r:embed="rId3">
            <a:alphaModFix/>
          </a:blip>
          <a:stretch>
            <a:fillRect/>
          </a:stretch>
        </p:blipFill>
        <p:spPr>
          <a:xfrm>
            <a:off x="732429" y="1780025"/>
            <a:ext cx="6036875" cy="3090725"/>
          </a:xfrm>
          <a:prstGeom prst="rect">
            <a:avLst/>
          </a:prstGeom>
          <a:noFill/>
          <a:ln>
            <a:noFill/>
          </a:ln>
        </p:spPr>
      </p:pic>
      <p:sp>
        <p:nvSpPr>
          <p:cNvPr id="346" name="Google Shape;346;p24"/>
          <p:cNvSpPr txBox="1"/>
          <p:nvPr/>
        </p:nvSpPr>
        <p:spPr>
          <a:xfrm>
            <a:off x="506575" y="467600"/>
            <a:ext cx="43251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lt1"/>
                </a:solidFill>
                <a:latin typeface="Nunito"/>
                <a:ea typeface="Nunito"/>
                <a:cs typeface="Nunito"/>
                <a:sym typeface="Nunito"/>
              </a:rPr>
              <a:t>BURNDOWN CHART</a:t>
            </a:r>
            <a:r>
              <a:rPr lang="en" sz="1800">
                <a:solidFill>
                  <a:schemeClr val="lt1"/>
                </a:solidFill>
                <a:latin typeface="Nunito"/>
                <a:ea typeface="Nunito"/>
                <a:cs typeface="Nunito"/>
                <a:sym typeface="Nunito"/>
              </a:rPr>
              <a:t> made after the basic requirements were developed</a:t>
            </a:r>
            <a:endParaRPr sz="18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459550" y="388075"/>
            <a:ext cx="5775000" cy="109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Features that were added later-</a:t>
            </a:r>
            <a:endParaRPr sz="3000"/>
          </a:p>
          <a:p>
            <a:pPr marL="0" lvl="0" indent="0" algn="l" rtl="0">
              <a:spcBef>
                <a:spcPts val="0"/>
              </a:spcBef>
              <a:spcAft>
                <a:spcPts val="0"/>
              </a:spcAft>
              <a:buNone/>
            </a:pPr>
            <a:endParaRPr sz="3000"/>
          </a:p>
        </p:txBody>
      </p:sp>
      <p:sp>
        <p:nvSpPr>
          <p:cNvPr id="352" name="Google Shape;352;p25"/>
          <p:cNvSpPr txBox="1"/>
          <p:nvPr/>
        </p:nvSpPr>
        <p:spPr>
          <a:xfrm>
            <a:off x="467600" y="1961275"/>
            <a:ext cx="72867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Test cases</a:t>
            </a:r>
            <a:endParaRPr sz="1600" dirty="0">
              <a:latin typeface="Nunito"/>
              <a:ea typeface="Nunito"/>
              <a:cs typeface="Nunito"/>
              <a:sym typeface="Nunito"/>
            </a:endParaRP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Replicating vs code editor</a:t>
            </a:r>
            <a:endParaRPr sz="1600" dirty="0">
              <a:latin typeface="Nunito"/>
              <a:ea typeface="Nunito"/>
              <a:cs typeface="Nunito"/>
              <a:sym typeface="Nunito"/>
            </a:endParaRP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Uploading code and  running in C, C++ and Python</a:t>
            </a:r>
            <a:endParaRPr sz="1600" dirty="0">
              <a:latin typeface="Nunito"/>
              <a:ea typeface="Nunito"/>
              <a:cs typeface="Nunito"/>
              <a:sym typeface="Nunito"/>
            </a:endParaRPr>
          </a:p>
          <a:p>
            <a:pPr marL="457200" lvl="0" indent="0" algn="l" rtl="0">
              <a:spcBef>
                <a:spcPts val="0"/>
              </a:spcBef>
              <a:spcAft>
                <a:spcPts val="0"/>
              </a:spcAft>
              <a:buNone/>
            </a:pPr>
            <a:endParaRPr sz="1600" dirty="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796C-B782-B47A-177C-3133FB28E531}"/>
              </a:ext>
            </a:extLst>
          </p:cNvPr>
          <p:cNvSpPr>
            <a:spLocks noGrp="1"/>
          </p:cNvSpPr>
          <p:nvPr>
            <p:ph type="title"/>
          </p:nvPr>
        </p:nvSpPr>
        <p:spPr/>
        <p:txBody>
          <a:bodyPr/>
          <a:lstStyle/>
          <a:p>
            <a:r>
              <a:rPr lang="en-IN" dirty="0"/>
              <a:t>CONSTRAINTS </a:t>
            </a:r>
          </a:p>
        </p:txBody>
      </p:sp>
      <p:sp>
        <p:nvSpPr>
          <p:cNvPr id="6" name="TextBox 5">
            <a:extLst>
              <a:ext uri="{FF2B5EF4-FFF2-40B4-BE49-F238E27FC236}">
                <a16:creationId xmlns:a16="http://schemas.microsoft.com/office/drawing/2014/main" id="{1BFD1E30-0602-C70D-FE24-EB64657A5C69}"/>
              </a:ext>
            </a:extLst>
          </p:cNvPr>
          <p:cNvSpPr txBox="1"/>
          <p:nvPr/>
        </p:nvSpPr>
        <p:spPr>
          <a:xfrm>
            <a:off x="852854" y="1771531"/>
            <a:ext cx="6066692" cy="2246769"/>
          </a:xfrm>
          <a:prstGeom prst="rect">
            <a:avLst/>
          </a:prstGeom>
          <a:noFill/>
        </p:spPr>
        <p:txBody>
          <a:bodyPr wrap="square" rtlCol="0">
            <a:spAutoFit/>
          </a:bodyPr>
          <a:lstStyle/>
          <a:p>
            <a:pPr marL="285750" indent="-285750">
              <a:buFont typeface="Arial" panose="020B0604020202020204" pitchFamily="34" charset="0"/>
              <a:buChar char="•"/>
            </a:pPr>
            <a:r>
              <a:rPr lang="en-IN" dirty="0"/>
              <a:t>Knowledge constraints-about PHP</a:t>
            </a:r>
          </a:p>
          <a:p>
            <a:pPr marL="285750" indent="-285750">
              <a:buFont typeface="Arial" panose="020B0604020202020204" pitchFamily="34" charset="0"/>
              <a:buChar char="•"/>
            </a:pPr>
            <a:r>
              <a:rPr lang="en-IN" dirty="0"/>
              <a:t>Documentation constraint- about SE principles </a:t>
            </a:r>
          </a:p>
          <a:p>
            <a:pPr marL="285750" indent="-285750">
              <a:buFont typeface="Arial" panose="020B0604020202020204" pitchFamily="34" charset="0"/>
              <a:buChar char="•"/>
            </a:pPr>
            <a:r>
              <a:rPr lang="en-IN" dirty="0"/>
              <a:t>Design constraint- CSS and user can communicate only in </a:t>
            </a:r>
            <a:r>
              <a:rPr lang="en-IN" dirty="0" err="1"/>
              <a:t>english</a:t>
            </a:r>
            <a:endParaRPr lang="en-IN" dirty="0"/>
          </a:p>
          <a:p>
            <a:pPr marL="285750" indent="-285750">
              <a:buFont typeface="Arial" panose="020B0604020202020204" pitchFamily="34" charset="0"/>
              <a:buChar char="•"/>
            </a:pPr>
            <a:r>
              <a:rPr lang="en-IN" dirty="0"/>
              <a:t>Safety constraints- website maybe victim to DDOS attacks/ similar cyber attacks</a:t>
            </a:r>
          </a:p>
          <a:p>
            <a:pPr marL="285750" indent="-285750">
              <a:buFont typeface="Arial" panose="020B0604020202020204" pitchFamily="34" charset="0"/>
              <a:buChar char="•"/>
            </a:pPr>
            <a:r>
              <a:rPr lang="en-IN" dirty="0"/>
              <a:t>Time constraint- could not add more features</a:t>
            </a:r>
          </a:p>
          <a:p>
            <a:pPr marL="285750" indent="-285750">
              <a:buFont typeface="Arial" panose="020B0604020202020204" pitchFamily="34" charset="0"/>
              <a:buChar char="•"/>
            </a:pPr>
            <a:r>
              <a:rPr lang="en-US" dirty="0"/>
              <a:t>System must be robust enough to handle multiple routes and queries. </a:t>
            </a:r>
          </a:p>
          <a:p>
            <a:pPr marL="285750" indent="-285750">
              <a:buFont typeface="Arial" panose="020B0604020202020204" pitchFamily="34" charset="0"/>
              <a:buChar char="•"/>
            </a:pPr>
            <a:r>
              <a:rPr lang="en-US" dirty="0"/>
              <a:t>System must be able to access data faster even when the database is fille</a:t>
            </a:r>
            <a:endParaRPr lang="en-IN" dirty="0"/>
          </a:p>
          <a:p>
            <a:endParaRPr lang="en-IN" dirty="0"/>
          </a:p>
        </p:txBody>
      </p:sp>
    </p:spTree>
    <p:extLst>
      <p:ext uri="{BB962C8B-B14F-4D97-AF65-F5344CB8AC3E}">
        <p14:creationId xmlns:p14="http://schemas.microsoft.com/office/powerpoint/2010/main" val="154720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title"/>
          </p:nvPr>
        </p:nvSpPr>
        <p:spPr>
          <a:xfrm>
            <a:off x="459550" y="388075"/>
            <a:ext cx="5775000" cy="10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Future work</a:t>
            </a:r>
            <a:endParaRPr sz="3000"/>
          </a:p>
        </p:txBody>
      </p:sp>
      <p:sp>
        <p:nvSpPr>
          <p:cNvPr id="358" name="Google Shape;358;p26"/>
          <p:cNvSpPr txBox="1"/>
          <p:nvPr/>
        </p:nvSpPr>
        <p:spPr>
          <a:xfrm>
            <a:off x="459550" y="2000526"/>
            <a:ext cx="7286700" cy="2154406"/>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Automatically  add issue when error occurs</a:t>
            </a:r>
            <a:endParaRPr sz="1600" dirty="0">
              <a:latin typeface="Nunito"/>
              <a:ea typeface="Nunito"/>
              <a:cs typeface="Nunito"/>
              <a:sym typeface="Nunito"/>
            </a:endParaRP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More debugging features</a:t>
            </a:r>
            <a:endParaRPr sz="1600" dirty="0">
              <a:latin typeface="Nunito"/>
              <a:ea typeface="Nunito"/>
              <a:cs typeface="Nunito"/>
              <a:sym typeface="Nunito"/>
            </a:endParaRP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Implementing Open AI code completion feature</a:t>
            </a:r>
            <a:endParaRPr sz="1600" dirty="0">
              <a:latin typeface="Nunito"/>
              <a:ea typeface="Nunito"/>
              <a:cs typeface="Nunito"/>
              <a:sym typeface="Nunito"/>
            </a:endParaRP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Generating code as solution to a bug</a:t>
            </a:r>
            <a:endParaRPr sz="1600" dirty="0">
              <a:latin typeface="Nunito"/>
              <a:ea typeface="Nunito"/>
              <a:cs typeface="Nunito"/>
              <a:sym typeface="Nunito"/>
            </a:endParaRP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A member reviews the solution given by a member</a:t>
            </a:r>
          </a:p>
          <a:p>
            <a:pPr marL="457200" lvl="0" indent="-330200" algn="l" rtl="0">
              <a:spcBef>
                <a:spcPts val="0"/>
              </a:spcBef>
              <a:spcAft>
                <a:spcPts val="0"/>
              </a:spcAft>
              <a:buSzPts val="1600"/>
              <a:buFont typeface="Nunito"/>
              <a:buChar char="➢"/>
            </a:pPr>
            <a:r>
              <a:rPr lang="en" sz="1600" dirty="0">
                <a:latin typeface="Nunito"/>
                <a:ea typeface="Nunito"/>
                <a:cs typeface="Nunito"/>
                <a:sym typeface="Nunito"/>
              </a:rPr>
              <a:t>In-app chat </a:t>
            </a:r>
          </a:p>
          <a:p>
            <a:pPr marL="457200" lvl="0" indent="-330200" algn="l" rtl="0">
              <a:spcBef>
                <a:spcPts val="0"/>
              </a:spcBef>
              <a:spcAft>
                <a:spcPts val="0"/>
              </a:spcAft>
              <a:buSzPts val="1600"/>
              <a:buFont typeface="Nunito"/>
              <a:buChar char="➢"/>
            </a:pPr>
            <a:r>
              <a:rPr lang="en-IN" sz="1600" dirty="0">
                <a:latin typeface="Nunito"/>
                <a:ea typeface="Nunito"/>
                <a:cs typeface="Nunito"/>
                <a:sym typeface="Nunito"/>
              </a:rPr>
              <a:t>E</a:t>
            </a:r>
            <a:r>
              <a:rPr lang="en" sz="1600" dirty="0">
                <a:latin typeface="Nunito"/>
                <a:ea typeface="Nunito"/>
                <a:cs typeface="Nunito"/>
                <a:sym typeface="Nunito"/>
              </a:rPr>
              <a:t>mail notifications to users about issue update</a:t>
            </a:r>
            <a:endParaRPr sz="1600" dirty="0">
              <a:latin typeface="Nunito"/>
              <a:ea typeface="Nunito"/>
              <a:cs typeface="Nunito"/>
              <a:sym typeface="Nunito"/>
            </a:endParaRPr>
          </a:p>
          <a:p>
            <a:pPr marL="457200" lvl="0" indent="0" algn="l" rtl="0">
              <a:spcBef>
                <a:spcPts val="0"/>
              </a:spcBef>
              <a:spcAft>
                <a:spcPts val="0"/>
              </a:spcAft>
              <a:buNone/>
            </a:pPr>
            <a:endParaRPr sz="1600" dirty="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534625" y="322325"/>
            <a:ext cx="4310100" cy="1518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INTRODUCTION</a:t>
            </a:r>
            <a:endParaRPr/>
          </a:p>
        </p:txBody>
      </p:sp>
      <p:sp>
        <p:nvSpPr>
          <p:cNvPr id="284" name="Google Shape;284;p14"/>
          <p:cNvSpPr txBox="1"/>
          <p:nvPr/>
        </p:nvSpPr>
        <p:spPr>
          <a:xfrm>
            <a:off x="376675" y="1532650"/>
            <a:ext cx="83517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A bug refers to any defect in the design, coding, and features of a product that can cause it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to malfunction or deliver incorrect results in a product. The process of identifying these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defects in a product is known as bug tracking.</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bug tracking software is an essential tool for managing the process of finding, tracking,</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and fixing bugs. Not only does it ensure that you deliver a high-quality near-perfect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product, but it also enhances the productivity of the development team throughout the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product development process.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bug tracking software keeps all issues relating to your bugs in the same place and</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ensures that they are fixed appropriately. Not only does It provide visibility to all the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aspects of the project, but it also has tools for in-depth analysis and control. Having a single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platform from where everything is tracked is particularly valuable for companies running</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large projects. A bug tracking tool provides a platform from which all of these multiple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moving parts involved in resolving bugs are seamlessly managed is critical to delivering a</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bug-free product that will leave customers satisfied</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t>   </a:t>
            </a:r>
            <a:endParaRPr sz="4200"/>
          </a:p>
        </p:txBody>
      </p:sp>
      <p:pic>
        <p:nvPicPr>
          <p:cNvPr id="364" name="Google Shape;364;p27"/>
          <p:cNvPicPr preferRelativeResize="0"/>
          <p:nvPr/>
        </p:nvPicPr>
        <p:blipFill>
          <a:blip r:embed="rId3">
            <a:alphaModFix/>
          </a:blip>
          <a:stretch>
            <a:fillRect/>
          </a:stretch>
        </p:blipFill>
        <p:spPr>
          <a:xfrm>
            <a:off x="2339175" y="338925"/>
            <a:ext cx="4415826" cy="441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291475" y="211050"/>
            <a:ext cx="7281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Why we chose this project?</a:t>
            </a:r>
            <a:endParaRPr/>
          </a:p>
        </p:txBody>
      </p:sp>
      <p:sp>
        <p:nvSpPr>
          <p:cNvPr id="290" name="Google Shape;290;p15"/>
          <p:cNvSpPr txBox="1"/>
          <p:nvPr/>
        </p:nvSpPr>
        <p:spPr>
          <a:xfrm>
            <a:off x="337700" y="1610600"/>
            <a:ext cx="8533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aven Pro"/>
                <a:ea typeface="Maven Pro"/>
                <a:cs typeface="Maven Pro"/>
                <a:sym typeface="Maven Pro"/>
              </a:rPr>
              <a:t>A bug free software is the main goal of any software developer. A bug tracking system helps you identify the bug and resolve it as soon as possible and reduce the risk of loss to the company. Customer satisfaction being the first priority to a company, producing a bug-free, best quality product in the specified timeline is also important. A bug if identified at an earlier stage can be a boon to a company else a bane. If a bug is identified at an earlier stage it reduces the risk of loss, risk of a tiny bug generating more bugs leading to a lot of loss w.r.t time and money. Bug tracking system plays an important role in tracking all the bugs of a software generated by various developers in a company, maintain it in a database and also for future reference. As per the research, nearly 45% of respondents plan to upsurge their expenditure on testing automation. Therefore, the rise in spending on software testing processes is driving the growth of the global bug tracking software market.</a:t>
            </a:r>
            <a:endParaRPr>
              <a:latin typeface="Maven Pro"/>
              <a:ea typeface="Maven Pro"/>
              <a:cs typeface="Maven Pro"/>
              <a:sym typeface="Maven Pr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82375" y="376678"/>
            <a:ext cx="4255500" cy="1889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t>WORKING </a:t>
            </a:r>
            <a:endParaRPr sz="3000"/>
          </a:p>
        </p:txBody>
      </p:sp>
      <p:sp>
        <p:nvSpPr>
          <p:cNvPr id="296" name="Google Shape;296;p16"/>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1600" b="1">
                <a:solidFill>
                  <a:schemeClr val="dk1"/>
                </a:solidFill>
              </a:rPr>
              <a:t>State the problem you are solving in one or two sentences. </a:t>
            </a:r>
            <a:endParaRPr sz="1600" b="1">
              <a:solidFill>
                <a:schemeClr val="dk1"/>
              </a:solidFill>
            </a:endParaRPr>
          </a:p>
          <a:p>
            <a:pPr marL="0" lvl="0" indent="0" algn="l" rtl="0">
              <a:spcBef>
                <a:spcPts val="1000"/>
              </a:spcBef>
              <a:spcAft>
                <a:spcPts val="0"/>
              </a:spcAft>
              <a:buNone/>
            </a:pPr>
            <a:endParaRPr sz="1600" b="1">
              <a:solidFill>
                <a:schemeClr val="dk1"/>
              </a:solidFill>
            </a:endParaRPr>
          </a:p>
          <a:p>
            <a:pPr marL="0" lvl="0" indent="0" algn="l" rtl="0">
              <a:spcBef>
                <a:spcPts val="1000"/>
              </a:spcBef>
              <a:spcAft>
                <a:spcPts val="0"/>
              </a:spcAft>
              <a:buNone/>
            </a:pPr>
            <a:r>
              <a:rPr lang="en"/>
              <a:t>Make sure to explain why it is a real problem. </a:t>
            </a:r>
            <a:endParaRPr/>
          </a:p>
          <a:p>
            <a:pPr marL="0" lvl="0" indent="0" algn="l" rtl="0">
              <a:lnSpc>
                <a:spcPct val="115000"/>
              </a:lnSpc>
              <a:spcBef>
                <a:spcPts val="0"/>
              </a:spcBef>
              <a:spcAft>
                <a:spcPts val="0"/>
              </a:spcAft>
              <a:buNone/>
            </a:pPr>
            <a:endParaRPr/>
          </a:p>
        </p:txBody>
      </p:sp>
      <p:sp>
        <p:nvSpPr>
          <p:cNvPr id="297" name="Google Shape;297;p16"/>
          <p:cNvSpPr txBox="1"/>
          <p:nvPr/>
        </p:nvSpPr>
        <p:spPr>
          <a:xfrm>
            <a:off x="337700" y="1753475"/>
            <a:ext cx="8468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The software includes three main roles- The admin, user and developer.</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The user can upload their issues from any platform by logging in. A ticket number will be generated to each issue and the user can log in and view the status of the issue (open, assigned, resolved, closed) ,  comment and also close the issue.</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The user can either upload his issue on the website or use the PHPEditor</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The admin views all the issues reported by users and assigns it to a department. </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Members of the department need to log in to view the issue assigned to them and only one member can resolve at a time. If that member fails to resolve the issue it will be passed on to another member.</a:t>
            </a:r>
            <a:endParaRPr dirty="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ctrTitle"/>
          </p:nvPr>
        </p:nvSpPr>
        <p:spPr>
          <a:xfrm>
            <a:off x="694125" y="237050"/>
            <a:ext cx="6566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Tools and languages used</a:t>
            </a:r>
            <a:endParaRPr/>
          </a:p>
        </p:txBody>
      </p:sp>
      <p:sp>
        <p:nvSpPr>
          <p:cNvPr id="303" name="Google Shape;303;p17"/>
          <p:cNvSpPr txBox="1"/>
          <p:nvPr/>
        </p:nvSpPr>
        <p:spPr>
          <a:xfrm>
            <a:off x="597475" y="1688525"/>
            <a:ext cx="5429400" cy="2400627"/>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Github for Version Control</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Lucid Chart as a design tool</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XAMPP as Development and testing tool</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Gantt chart</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Breakdown chart</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PHP</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JavaScript</a:t>
            </a:r>
            <a:endParaRPr sz="1600" dirty="0">
              <a:solidFill>
                <a:schemeClr val="lt1"/>
              </a:solidFill>
              <a:latin typeface="Nunito"/>
              <a:ea typeface="Nunito"/>
              <a:cs typeface="Nunito"/>
              <a:sym typeface="Nunito"/>
            </a:endParaRP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CSS</a:t>
            </a:r>
          </a:p>
          <a:p>
            <a:pPr marL="457200" lvl="0" indent="-330200" algn="l" rtl="0">
              <a:spcBef>
                <a:spcPts val="0"/>
              </a:spcBef>
              <a:spcAft>
                <a:spcPts val="0"/>
              </a:spcAft>
              <a:buClr>
                <a:schemeClr val="lt1"/>
              </a:buClr>
              <a:buSzPts val="1600"/>
              <a:buFont typeface="Nunito"/>
              <a:buChar char="●"/>
            </a:pPr>
            <a:r>
              <a:rPr lang="en" sz="1600" dirty="0">
                <a:solidFill>
                  <a:schemeClr val="lt1"/>
                </a:solidFill>
                <a:latin typeface="Nunito"/>
                <a:ea typeface="Nunito"/>
                <a:cs typeface="Nunito"/>
                <a:sym typeface="Nunito"/>
              </a:rPr>
              <a:t>Bootstrap</a:t>
            </a:r>
            <a:endParaRPr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ctrTitle"/>
          </p:nvPr>
        </p:nvSpPr>
        <p:spPr>
          <a:xfrm>
            <a:off x="538250" y="314950"/>
            <a:ext cx="6878400" cy="13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SE principles applied</a:t>
            </a:r>
            <a:endParaRPr/>
          </a:p>
        </p:txBody>
      </p:sp>
      <p:sp>
        <p:nvSpPr>
          <p:cNvPr id="309" name="Google Shape;309;p18"/>
          <p:cNvSpPr txBox="1"/>
          <p:nvPr/>
        </p:nvSpPr>
        <p:spPr>
          <a:xfrm>
            <a:off x="337700" y="1545650"/>
            <a:ext cx="83256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Agile method used</a:t>
            </a:r>
          </a:p>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Software development lifecycle followed</a:t>
            </a:r>
            <a:endParaRPr dirty="0">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Incremental model followed</a:t>
            </a:r>
            <a:endParaRPr dirty="0">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Clear and unambiguous user requirements</a:t>
            </a:r>
            <a:endParaRPr dirty="0">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Estimated time required</a:t>
            </a:r>
            <a:endParaRPr dirty="0">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Updated versions of code using version control</a:t>
            </a:r>
            <a:endParaRPr dirty="0">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dirty="0">
                <a:solidFill>
                  <a:schemeClr val="lt1"/>
                </a:solidFill>
                <a:latin typeface="Maven Pro"/>
                <a:ea typeface="Maven Pro"/>
                <a:cs typeface="Maven Pro"/>
                <a:sym typeface="Maven Pro"/>
              </a:rPr>
              <a:t>Maintained a breakdown chart</a:t>
            </a: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Each module is validated</a:t>
            </a:r>
            <a:endParaRPr dirty="0">
              <a:solidFill>
                <a:schemeClr val="lt1"/>
              </a:solidFill>
              <a:latin typeface="Maven Pro"/>
              <a:ea typeface="Maven Pro"/>
              <a:cs typeface="Maven Pro"/>
              <a:sym typeface="Maven Pro"/>
            </a:endParaRPr>
          </a:p>
          <a:p>
            <a:pPr marL="139700" lvl="0" algn="l" rtl="0">
              <a:spcBef>
                <a:spcPts val="0"/>
              </a:spcBef>
              <a:spcAft>
                <a:spcPts val="0"/>
              </a:spcAft>
              <a:buClr>
                <a:schemeClr val="lt1"/>
              </a:buClr>
              <a:buSzPts val="1400"/>
            </a:pPr>
            <a:endParaRPr dirty="0">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D10FD-9ECB-C8E2-5C06-E54BB0BF2510}"/>
              </a:ext>
            </a:extLst>
          </p:cNvPr>
          <p:cNvSpPr>
            <a:spLocks noGrp="1"/>
          </p:cNvSpPr>
          <p:nvPr>
            <p:ph type="ctrTitle"/>
          </p:nvPr>
        </p:nvSpPr>
        <p:spPr>
          <a:xfrm>
            <a:off x="612985" y="286175"/>
            <a:ext cx="6271392" cy="1261025"/>
          </a:xfrm>
        </p:spPr>
        <p:txBody>
          <a:bodyPr/>
          <a:lstStyle/>
          <a:p>
            <a:r>
              <a:rPr lang="en-IN" dirty="0"/>
              <a:t>Why incremental model?</a:t>
            </a:r>
          </a:p>
        </p:txBody>
      </p:sp>
      <p:sp>
        <p:nvSpPr>
          <p:cNvPr id="6" name="TextBox 5">
            <a:extLst>
              <a:ext uri="{FF2B5EF4-FFF2-40B4-BE49-F238E27FC236}">
                <a16:creationId xmlns:a16="http://schemas.microsoft.com/office/drawing/2014/main" id="{0FF45063-A874-7747-1EAE-D5FB5DF72832}"/>
              </a:ext>
            </a:extLst>
          </p:cNvPr>
          <p:cNvSpPr txBox="1"/>
          <p:nvPr/>
        </p:nvSpPr>
        <p:spPr>
          <a:xfrm>
            <a:off x="545123" y="1547200"/>
            <a:ext cx="7130562" cy="1815882"/>
          </a:xfrm>
          <a:prstGeom prst="rect">
            <a:avLst/>
          </a:prstGeom>
          <a:noFill/>
        </p:spPr>
        <p:txBody>
          <a:bodyPr wrap="square" rtlCol="0">
            <a:spAutoFit/>
          </a:bodyPr>
          <a:lstStyle/>
          <a:p>
            <a:pPr marL="285750" indent="-285750">
              <a:buFont typeface="Wingdings" panose="05000000000000000000" pitchFamily="2" charset="2"/>
              <a:buChar char="§"/>
            </a:pPr>
            <a:r>
              <a:rPr lang="en-IN" dirty="0"/>
              <a:t>Requirements were clear and unambiguous</a:t>
            </a:r>
          </a:p>
          <a:p>
            <a:pPr marL="285750" indent="-285750">
              <a:buFont typeface="Wingdings" panose="05000000000000000000" pitchFamily="2" charset="2"/>
              <a:buChar char="§"/>
            </a:pPr>
            <a:r>
              <a:rPr lang="en-IN" dirty="0"/>
              <a:t>Had good plan and design w.r.t to the architecture, language and tools to be used</a:t>
            </a:r>
          </a:p>
          <a:p>
            <a:pPr marL="285750" indent="-285750">
              <a:buFont typeface="Wingdings" panose="05000000000000000000" pitchFamily="2" charset="2"/>
              <a:buChar char="§"/>
            </a:pPr>
            <a:r>
              <a:rPr lang="en-IN" dirty="0"/>
              <a:t>Divided each functionality into modules so that any bug in a particular module will not effect the entire functionality</a:t>
            </a:r>
          </a:p>
          <a:p>
            <a:pPr marL="285750" indent="-285750">
              <a:buFont typeface="Wingdings" panose="05000000000000000000" pitchFamily="2" charset="2"/>
              <a:buChar char="§"/>
            </a:pPr>
            <a:r>
              <a:rPr lang="en-IN" dirty="0"/>
              <a:t>Flexibility to change requirements whereas in waterfall model the requirements are frozen and not flexible</a:t>
            </a:r>
          </a:p>
          <a:p>
            <a:pPr marL="285750" indent="-285750">
              <a:buFont typeface="Wingdings" panose="05000000000000000000" pitchFamily="2" charset="2"/>
              <a:buChar char="§"/>
            </a:pPr>
            <a:r>
              <a:rPr lang="en-IN" dirty="0"/>
              <a:t>If we used V model we had to test each and every unit which would be difficult due to time and labour constraints.</a:t>
            </a:r>
          </a:p>
        </p:txBody>
      </p:sp>
    </p:spTree>
    <p:extLst>
      <p:ext uri="{BB962C8B-B14F-4D97-AF65-F5344CB8AC3E}">
        <p14:creationId xmlns:p14="http://schemas.microsoft.com/office/powerpoint/2010/main" val="398090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6DAF2F-74EA-8DE8-73D1-766C56042E5D}"/>
              </a:ext>
            </a:extLst>
          </p:cNvPr>
          <p:cNvSpPr>
            <a:spLocks noGrp="1"/>
          </p:cNvSpPr>
          <p:nvPr>
            <p:ph type="ctrTitle"/>
          </p:nvPr>
        </p:nvSpPr>
        <p:spPr>
          <a:xfrm>
            <a:off x="481100" y="110328"/>
            <a:ext cx="4255500" cy="1243687"/>
          </a:xfrm>
        </p:spPr>
        <p:txBody>
          <a:bodyPr/>
          <a:lstStyle/>
          <a:p>
            <a:r>
              <a:rPr lang="en-IN" dirty="0"/>
              <a:t>How agile?</a:t>
            </a:r>
          </a:p>
        </p:txBody>
      </p:sp>
      <p:sp>
        <p:nvSpPr>
          <p:cNvPr id="5" name="TextBox 4">
            <a:extLst>
              <a:ext uri="{FF2B5EF4-FFF2-40B4-BE49-F238E27FC236}">
                <a16:creationId xmlns:a16="http://schemas.microsoft.com/office/drawing/2014/main" id="{1A147858-34EE-4851-834F-AA9CC79A95A5}"/>
              </a:ext>
            </a:extLst>
          </p:cNvPr>
          <p:cNvSpPr txBox="1"/>
          <p:nvPr/>
        </p:nvSpPr>
        <p:spPr>
          <a:xfrm>
            <a:off x="481100" y="1354015"/>
            <a:ext cx="6438446" cy="1169551"/>
          </a:xfrm>
          <a:prstGeom prst="rect">
            <a:avLst/>
          </a:prstGeom>
          <a:noFill/>
        </p:spPr>
        <p:txBody>
          <a:bodyPr wrap="square" rtlCol="0">
            <a:spAutoFit/>
          </a:bodyPr>
          <a:lstStyle/>
          <a:p>
            <a:r>
              <a:rPr lang="en-IN" dirty="0"/>
              <a:t>Focuses on simplicity and user friendly</a:t>
            </a:r>
          </a:p>
          <a:p>
            <a:r>
              <a:rPr lang="en-IN" dirty="0"/>
              <a:t>Responding to change rather than following a plan</a:t>
            </a:r>
          </a:p>
          <a:p>
            <a:r>
              <a:rPr lang="en-IN" dirty="0"/>
              <a:t>Understanding user requirements clearly as a user</a:t>
            </a:r>
          </a:p>
          <a:p>
            <a:r>
              <a:rPr lang="en-IN" dirty="0"/>
              <a:t>Basic requirements prioritised first , additional requirements such as improvement on CSS done later</a:t>
            </a:r>
          </a:p>
        </p:txBody>
      </p:sp>
    </p:spTree>
    <p:extLst>
      <p:ext uri="{BB962C8B-B14F-4D97-AF65-F5344CB8AC3E}">
        <p14:creationId xmlns:p14="http://schemas.microsoft.com/office/powerpoint/2010/main" val="429358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ctrTitle"/>
          </p:nvPr>
        </p:nvSpPr>
        <p:spPr>
          <a:xfrm>
            <a:off x="278475" y="146100"/>
            <a:ext cx="69042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USER REQUIREMENTS-</a:t>
            </a:r>
            <a:endParaRPr/>
          </a:p>
        </p:txBody>
      </p:sp>
      <p:sp>
        <p:nvSpPr>
          <p:cNvPr id="315" name="Google Shape;315;p19"/>
          <p:cNvSpPr txBox="1"/>
          <p:nvPr/>
        </p:nvSpPr>
        <p:spPr>
          <a:xfrm>
            <a:off x="402650" y="1506675"/>
            <a:ext cx="832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graphicFrame>
        <p:nvGraphicFramePr>
          <p:cNvPr id="316" name="Google Shape;316;p19"/>
          <p:cNvGraphicFramePr/>
          <p:nvPr>
            <p:extLst>
              <p:ext uri="{D42A27DB-BD31-4B8C-83A1-F6EECF244321}">
                <p14:modId xmlns:p14="http://schemas.microsoft.com/office/powerpoint/2010/main" val="2057903587"/>
              </p:ext>
            </p:extLst>
          </p:nvPr>
        </p:nvGraphicFramePr>
        <p:xfrm>
          <a:off x="861575" y="1710175"/>
          <a:ext cx="7329925" cy="2564240"/>
        </p:xfrm>
        <a:graphic>
          <a:graphicData uri="http://schemas.openxmlformats.org/drawingml/2006/table">
            <a:tbl>
              <a:tblPr>
                <a:noFill/>
                <a:tableStyleId>{E33B3D09-DE11-48F6-A30D-27EFB0B46035}</a:tableStyleId>
              </a:tblPr>
              <a:tblGrid>
                <a:gridCol w="3710425">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61150">
                <a:tc>
                  <a:txBody>
                    <a:bodyPr/>
                    <a:lstStyle/>
                    <a:p>
                      <a:pPr marL="0" lvl="0" indent="0" algn="l" rtl="0">
                        <a:spcBef>
                          <a:spcPts val="0"/>
                        </a:spcBef>
                        <a:spcAft>
                          <a:spcPts val="0"/>
                        </a:spcAft>
                        <a:buNone/>
                      </a:pPr>
                      <a:r>
                        <a:rPr lang="en" b="1"/>
                        <a:t>FUNCTIONAL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NON-FUNCTIONAL</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Security</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Restrict the bug from being resolved by multiple members</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Store the most common errors in a database for future reference</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Delete old records</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Update issue status</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Generating ticket number</a:t>
                      </a:r>
                      <a:endParaRPr dirty="0">
                        <a:latin typeface="JetBrains Mono"/>
                        <a:ea typeface="JetBrains Mono"/>
                        <a:cs typeface="JetBrains Mono"/>
                        <a:sym typeface="JetBrains Mon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Cross platform</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Robust and real time</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Manage accounts</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Store user and issue details</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Less response time</a:t>
                      </a:r>
                      <a:endParaRPr dirty="0">
                        <a:latin typeface="JetBrains Mono"/>
                        <a:ea typeface="JetBrains Mono"/>
                        <a:cs typeface="JetBrains Mono"/>
                        <a:sym typeface="JetBrains Mono"/>
                      </a:endParaRPr>
                    </a:p>
                    <a:p>
                      <a:pPr marL="457200" lvl="0" indent="-317500" algn="l" rtl="0">
                        <a:spcBef>
                          <a:spcPts val="0"/>
                        </a:spcBef>
                        <a:spcAft>
                          <a:spcPts val="0"/>
                        </a:spcAft>
                        <a:buSzPts val="1400"/>
                        <a:buFont typeface="JetBrains Mono"/>
                        <a:buChar char="●"/>
                      </a:pPr>
                      <a:r>
                        <a:rPr lang="en" dirty="0">
                          <a:latin typeface="JetBrains Mono"/>
                          <a:ea typeface="JetBrains Mono"/>
                          <a:cs typeface="JetBrains Mono"/>
                          <a:sym typeface="JetBrains Mono"/>
                        </a:rPr>
                        <a:t>High throughput</a:t>
                      </a:r>
                      <a:endParaRPr dirty="0">
                        <a:latin typeface="JetBrains Mono"/>
                        <a:ea typeface="JetBrains Mono"/>
                        <a:cs typeface="JetBrains Mono"/>
                        <a:sym typeface="JetBrains Mon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1004</Words>
  <Application>Microsoft Office PowerPoint</Application>
  <PresentationFormat>On-screen Show (16:9)</PresentationFormat>
  <Paragraphs>104</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Nunito</vt:lpstr>
      <vt:lpstr>JetBrains Mono</vt:lpstr>
      <vt:lpstr>Maven Pro</vt:lpstr>
      <vt:lpstr>Wingdings</vt:lpstr>
      <vt:lpstr>Arial</vt:lpstr>
      <vt:lpstr>Open Sans</vt:lpstr>
      <vt:lpstr>Momentum</vt:lpstr>
      <vt:lpstr>      BUG TRACKING SYSTEM</vt:lpstr>
      <vt:lpstr>INTRODUCTION</vt:lpstr>
      <vt:lpstr>Why we chose this project?</vt:lpstr>
      <vt:lpstr>WORKING </vt:lpstr>
      <vt:lpstr>Tools and languages used</vt:lpstr>
      <vt:lpstr>SE principles applied</vt:lpstr>
      <vt:lpstr>Why incremental model?</vt:lpstr>
      <vt:lpstr>How agile?</vt:lpstr>
      <vt:lpstr>USER REQUIREMENTS-</vt:lpstr>
      <vt:lpstr>Architectural design</vt:lpstr>
      <vt:lpstr>Code Snippets</vt:lpstr>
      <vt:lpstr>Database Code Snippet</vt:lpstr>
      <vt:lpstr>HomePage Code Snippet</vt:lpstr>
      <vt:lpstr>Text Editor Code Snippet</vt:lpstr>
      <vt:lpstr>Performance metrics</vt:lpstr>
      <vt:lpstr>PowerPoint Presentation</vt:lpstr>
      <vt:lpstr>Features that were added later- </vt:lpstr>
      <vt:lpstr>CONSTRAINTS </vt:lpstr>
      <vt:lpstr>Future work</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BUG TRACKING SYSTEM</dc:title>
  <cp:lastModifiedBy>EC CSE 5A ANANYA ADIGA</cp:lastModifiedBy>
  <cp:revision>9</cp:revision>
  <dcterms:modified xsi:type="dcterms:W3CDTF">2022-11-18T00:33:51Z</dcterms:modified>
</cp:coreProperties>
</file>