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90" r:id="rId2"/>
    <p:sldId id="343" r:id="rId3"/>
    <p:sldId id="344" r:id="rId4"/>
    <p:sldId id="345" r:id="rId5"/>
    <p:sldId id="348" r:id="rId6"/>
    <p:sldId id="350" r:id="rId7"/>
    <p:sldId id="351" r:id="rId8"/>
    <p:sldId id="355" r:id="rId9"/>
    <p:sldId id="358" r:id="rId10"/>
    <p:sldId id="368" r:id="rId11"/>
    <p:sldId id="366" r:id="rId12"/>
    <p:sldId id="35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8E5DCC7-D723-4AB8-A217-A72C60AFA96C}">
          <p14:sldIdLst>
            <p14:sldId id="290"/>
            <p14:sldId id="343"/>
            <p14:sldId id="344"/>
            <p14:sldId id="345"/>
            <p14:sldId id="348"/>
            <p14:sldId id="350"/>
            <p14:sldId id="351"/>
            <p14:sldId id="355"/>
            <p14:sldId id="358"/>
            <p14:sldId id="368"/>
            <p14:sldId id="366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立安 曾" initials="立安" lastIdx="1" clrIdx="0">
    <p:extLst>
      <p:ext uri="{19B8F6BF-5375-455C-9EA6-DF929625EA0E}">
        <p15:presenceInfo xmlns:p15="http://schemas.microsoft.com/office/powerpoint/2012/main" userId="b2bb8f7f8c7ac2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E636"/>
    <a:srgbClr val="FF505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9F073-5895-4204-9D20-42CC1B626C6D}" v="1" dt="2021-03-06T14:39:44.3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37" autoAdjust="0"/>
    <p:restoredTop sz="71406" autoAdjust="0"/>
  </p:normalViewPr>
  <p:slideViewPr>
    <p:cSldViewPr snapToGrid="0">
      <p:cViewPr varScale="1">
        <p:scale>
          <a:sx n="78" d="100"/>
          <a:sy n="78" d="100"/>
        </p:scale>
        <p:origin x="7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200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FEA054F-37CF-4707-BEBE-257FF83D2A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0EAD2F8-79B5-4E15-885B-B7ACD06449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3443E-6848-4F38-AB30-0DFF7D1E5954}" type="datetimeFigureOut">
              <a:rPr lang="zh-TW" altLang="en-US" smtClean="0"/>
              <a:t>2021/10/10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54D63E7-527B-4CF3-9DDC-A12A0F36AE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7169695-C1A5-4C00-9287-3364027870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1FF82-9E9D-409D-8C15-D63CF2EF4A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385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B22CF-AAB2-4BCD-B4B6-1F2E0A3FEC72}" type="datetimeFigureOut">
              <a:rPr lang="zh-TW" altLang="en-US" smtClean="0"/>
              <a:t>2021/10/10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02C15-8439-4650-9275-89E8E467F8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057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834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654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899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797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513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filter_RemoveImpulseNoise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phase_diff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dataPrev2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dataPrev1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dataCurr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iir_bandpass_filter_1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new_phase_diff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1.9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"cheby2"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MLR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bandpass_sig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feature_compress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feature_peak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feature_valley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smoothing_signal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candidate_search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smoothing_signal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compress_feature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filter_RemoveImpulseNoise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phase_diff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dataPrev2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dataPrev1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dataCurr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iir_bandpass_filter_1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new_phase_diff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 0.125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0.55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"cheby2“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MLR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bandpass_sig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feature_compress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feature_peak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feature_valley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smoothing_signal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candidate_search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smoothing_signal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compress_feature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185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5ECC-D564-4E70-8DF2-69078BE7875F}" type="datetime1">
              <a:rPr lang="zh-TW" altLang="en-US" smtClean="0"/>
              <a:t>2021/10/10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B4F20E8E-F188-4119-8DED-DD739A66F5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" y="5707062"/>
            <a:ext cx="3359383" cy="1069976"/>
          </a:xfrm>
          <a:prstGeom prst="rect">
            <a:avLst/>
          </a:prstGeom>
        </p:spPr>
      </p:pic>
      <p:pic>
        <p:nvPicPr>
          <p:cNvPr id="22" name="圖片 21" descr="一張含有 畫畫 的圖片&#10;&#10;自動產生的描述">
            <a:extLst>
              <a:ext uri="{FF2B5EF4-FFF2-40B4-BE49-F238E27FC236}">
                <a16:creationId xmlns:a16="http://schemas.microsoft.com/office/drawing/2014/main" id="{9F20C1CD-1174-4B52-9858-51E839490D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9D029E1-3811-41D5-94F9-6E4F31F4F43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234" y="80962"/>
            <a:ext cx="1900238" cy="613304"/>
          </a:xfrm>
          <a:prstGeom prst="rect">
            <a:avLst/>
          </a:prstGeom>
        </p:spPr>
      </p:pic>
      <p:sp>
        <p:nvSpPr>
          <p:cNvPr id="23" name="投影片編號版面配置區 5">
            <a:extLst>
              <a:ext uri="{FF2B5EF4-FFF2-40B4-BE49-F238E27FC236}">
                <a16:creationId xmlns:a16="http://schemas.microsoft.com/office/drawing/2014/main" id="{B9F2321A-FDDC-4D1F-87F1-3FF9EAA5BDAF}"/>
              </a:ext>
            </a:extLst>
          </p:cNvPr>
          <p:cNvSpPr txBox="1">
            <a:spLocks/>
          </p:cNvSpPr>
          <p:nvPr userDrawn="1"/>
        </p:nvSpPr>
        <p:spPr>
          <a:xfrm>
            <a:off x="11318404" y="632225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760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5536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62463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07102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300618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92542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6ECF-C089-405B-AC93-5118EFF8BBB6}" type="datetime1">
              <a:rPr lang="zh-TW" altLang="en-US" smtClean="0"/>
              <a:t>2021/10/10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 descr="一張含有 畫畫 的圖片&#10;&#10;自動產生的描述">
            <a:extLst>
              <a:ext uri="{FF2B5EF4-FFF2-40B4-BE49-F238E27FC236}">
                <a16:creationId xmlns:a16="http://schemas.microsoft.com/office/drawing/2014/main" id="{150083EB-C95B-40C1-8034-5866C77454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solidFill>
            <a:srgbClr val="FFC000">
              <a:alpha val="42000"/>
            </a:srgbClr>
          </a:solidFill>
        </p:spPr>
      </p:pic>
    </p:spTree>
    <p:extLst>
      <p:ext uri="{BB962C8B-B14F-4D97-AF65-F5344CB8AC3E}">
        <p14:creationId xmlns:p14="http://schemas.microsoft.com/office/powerpoint/2010/main" val="1940578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D8C-541D-4E8A-9D62-CD397C305041}" type="datetime1">
              <a:rPr lang="zh-TW" altLang="en-US" smtClean="0"/>
              <a:t>2021/10/10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 descr="一張含有 畫畫 的圖片&#10;&#10;自動產生的描述">
            <a:extLst>
              <a:ext uri="{FF2B5EF4-FFF2-40B4-BE49-F238E27FC236}">
                <a16:creationId xmlns:a16="http://schemas.microsoft.com/office/drawing/2014/main" id="{AC689B85-DE48-489E-A823-608506658F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9" y="63500"/>
            <a:ext cx="2743200" cy="651573"/>
          </a:xfrm>
          <a:prstGeom prst="rect">
            <a:avLst/>
          </a:prstGeom>
          <a:solidFill>
            <a:srgbClr val="FFC000">
              <a:alpha val="42000"/>
            </a:srgbClr>
          </a:solidFill>
        </p:spPr>
      </p:pic>
    </p:spTree>
    <p:extLst>
      <p:ext uri="{BB962C8B-B14F-4D97-AF65-F5344CB8AC3E}">
        <p14:creationId xmlns:p14="http://schemas.microsoft.com/office/powerpoint/2010/main" val="284548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3E2A-D468-42D4-B95B-D083617748B9}" type="datetime1">
              <a:rPr lang="zh-TW" altLang="en-US" smtClean="0"/>
              <a:t>2021/10/10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9318B26-AEA8-4A10-B926-B0F71CCA3C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" y="5953125"/>
            <a:ext cx="2671552" cy="850899"/>
          </a:xfrm>
          <a:prstGeom prst="rect">
            <a:avLst/>
          </a:prstGeom>
        </p:spPr>
      </p:pic>
      <p:pic>
        <p:nvPicPr>
          <p:cNvPr id="9" name="圖片 8" descr="一張含有 畫畫 的圖片&#10;&#10;自動產生的描述">
            <a:extLst>
              <a:ext uri="{FF2B5EF4-FFF2-40B4-BE49-F238E27FC236}">
                <a16:creationId xmlns:a16="http://schemas.microsoft.com/office/drawing/2014/main" id="{D29389B2-8CB1-401B-B6B0-9DA77A10E1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0CCDBAF-8D9F-43C3-A8D9-FAC00192BF3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381" y="185321"/>
            <a:ext cx="1314570" cy="424279"/>
          </a:xfrm>
          <a:prstGeom prst="rect">
            <a:avLst/>
          </a:prstGeom>
        </p:spPr>
      </p:pic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987B750-95BB-497C-BE25-D2355446C64F}"/>
              </a:ext>
            </a:extLst>
          </p:cNvPr>
          <p:cNvSpPr txBox="1">
            <a:spLocks/>
          </p:cNvSpPr>
          <p:nvPr userDrawn="1"/>
        </p:nvSpPr>
        <p:spPr>
          <a:xfrm>
            <a:off x="11318404" y="632225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703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58FD-9B8B-4B75-A125-75D0E225B163}" type="datetime1">
              <a:rPr lang="zh-TW" altLang="en-US" smtClean="0"/>
              <a:t>2021/10/10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 descr="一張含有 畫畫 的圖片&#10;&#10;自動產生的描述">
            <a:extLst>
              <a:ext uri="{FF2B5EF4-FFF2-40B4-BE49-F238E27FC236}">
                <a16:creationId xmlns:a16="http://schemas.microsoft.com/office/drawing/2014/main" id="{C44BACAD-BE72-4DAE-A001-35F33E2E0C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081" y="91210"/>
            <a:ext cx="2743200" cy="651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727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E546-62A0-4324-90D2-C64DBE828A43}" type="datetime1">
              <a:rPr lang="zh-TW" altLang="en-US" smtClean="0"/>
              <a:t>2021/10/10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圖片 8" descr="一張含有 畫畫 的圖片&#10;&#10;自動產生的描述">
            <a:extLst>
              <a:ext uri="{FF2B5EF4-FFF2-40B4-BE49-F238E27FC236}">
                <a16:creationId xmlns:a16="http://schemas.microsoft.com/office/drawing/2014/main" id="{43196EBD-8651-433A-B66F-65E07C8D94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511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45D1-7E58-4D56-9D2C-E7C4F468F1A7}" type="datetime1">
              <a:rPr lang="zh-TW" altLang="en-US" smtClean="0"/>
              <a:t>2021/10/10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1" name="圖片 10" descr="一張含有 畫畫 的圖片&#10;&#10;自動產生的描述">
            <a:extLst>
              <a:ext uri="{FF2B5EF4-FFF2-40B4-BE49-F238E27FC236}">
                <a16:creationId xmlns:a16="http://schemas.microsoft.com/office/drawing/2014/main" id="{F677EEFD-4D17-48AB-B337-E82652987F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266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3873-6E6A-47C2-B30A-E11F3F3F4292}" type="datetime1">
              <a:rPr lang="zh-TW" altLang="en-US" smtClean="0"/>
              <a:t>2021/10/10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 descr="一張含有 畫畫 的圖片&#10;&#10;自動產生的描述">
            <a:extLst>
              <a:ext uri="{FF2B5EF4-FFF2-40B4-BE49-F238E27FC236}">
                <a16:creationId xmlns:a16="http://schemas.microsoft.com/office/drawing/2014/main" id="{594A07DB-B7A1-4F1D-9A35-70A661BC9E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309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4300-340F-4666-B5DD-9B4A9515F3E4}" type="datetime1">
              <a:rPr lang="zh-TW" altLang="en-US" smtClean="0"/>
              <a:t>2021/10/10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6" name="圖片 5" descr="一張含有 畫畫 的圖片&#10;&#10;自動產生的描述">
            <a:extLst>
              <a:ext uri="{FF2B5EF4-FFF2-40B4-BE49-F238E27FC236}">
                <a16:creationId xmlns:a16="http://schemas.microsoft.com/office/drawing/2014/main" id="{633E4B60-524D-41FF-BB62-19819F652D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15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52684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58923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BC08B-076E-4B68-8A46-ED2629AFDEA3}" type="datetime1">
              <a:rPr lang="zh-TW" altLang="en-US" smtClean="0"/>
              <a:t>2021/10/10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18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6DC224-E60B-4B91-A4C1-74169A33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474" y="1672472"/>
            <a:ext cx="8412483" cy="2387600"/>
          </a:xfrm>
        </p:spPr>
        <p:txBody>
          <a:bodyPr/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雷達呼吸、心律、睡眠及姿態辨識系統</a:t>
            </a:r>
            <a:endParaRPr lang="zh-TW" altLang="en-US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9D59102-1F22-4F3F-A23C-D3DA59B2A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2246" y="4557019"/>
            <a:ext cx="8041651" cy="1096899"/>
          </a:xfrm>
        </p:spPr>
        <p:txBody>
          <a:bodyPr>
            <a:normAutofit fontScale="92500"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尚茂智能科技股份有限公司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周志斌、簡立格、方譯韓、石育昌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台灣科技大學電機工程系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郭景明、陳柏華、曾立安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E0DCB4-5557-44DD-A1E6-F03EA838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fld>
            <a:endParaRPr lang="zh-TW" altLang="en-US" sz="1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545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258602" cy="1320800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建立呼吸率資料庫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pohua-onlybr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16959332-F3F0-429A-BA01-50EBCEB209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2711458"/>
              </p:ext>
            </p:extLst>
          </p:nvPr>
        </p:nvGraphicFramePr>
        <p:xfrm>
          <a:off x="677334" y="1930400"/>
          <a:ext cx="2158023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3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193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1934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A8D42C6-B9CC-4D9C-87A9-A64CD7AF0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718753"/>
              </p:ext>
            </p:extLst>
          </p:nvPr>
        </p:nvGraphicFramePr>
        <p:xfrm>
          <a:off x="3137992" y="1934029"/>
          <a:ext cx="2165103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224">
                  <a:extLst>
                    <a:ext uri="{9D8B030D-6E8A-4147-A177-3AD203B41FA5}">
                      <a16:colId xmlns:a16="http://schemas.microsoft.com/office/drawing/2014/main" val="3914334984"/>
                    </a:ext>
                  </a:extLst>
                </a:gridCol>
                <a:gridCol w="1170879">
                  <a:extLst>
                    <a:ext uri="{9D8B030D-6E8A-4147-A177-3AD203B41FA5}">
                      <a16:colId xmlns:a16="http://schemas.microsoft.com/office/drawing/2014/main" val="2699751972"/>
                    </a:ext>
                  </a:extLst>
                </a:gridCol>
              </a:tblGrid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呼吸率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L1 Loss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36861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Our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2.9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352190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TI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3.0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05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730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534798-9D84-4796-8B21-E60DCFD7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653" y="149261"/>
            <a:ext cx="8596668" cy="1320800"/>
          </a:xfrm>
        </p:spPr>
        <p:txBody>
          <a:bodyPr/>
          <a:lstStyle/>
          <a:p>
            <a:r>
              <a:rPr lang="zh-TW" altLang="en-US" dirty="0"/>
              <a:t>尚茂</a:t>
            </a: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585D7D28-3129-4627-8D5E-71D54FEECB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0081501"/>
              </p:ext>
            </p:extLst>
          </p:nvPr>
        </p:nvGraphicFramePr>
        <p:xfrm>
          <a:off x="71791" y="795695"/>
          <a:ext cx="2230983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97FEF126-AE4B-46E5-B411-E21655139D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566670"/>
              </p:ext>
            </p:extLst>
          </p:nvPr>
        </p:nvGraphicFramePr>
        <p:xfrm>
          <a:off x="2518889" y="795695"/>
          <a:ext cx="2230983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555FBE17-F5E8-4B35-8A6A-921AD01E46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8429085"/>
              </p:ext>
            </p:extLst>
          </p:nvPr>
        </p:nvGraphicFramePr>
        <p:xfrm>
          <a:off x="4965987" y="802270"/>
          <a:ext cx="2230983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10" name="表格 6">
            <a:extLst>
              <a:ext uri="{FF2B5EF4-FFF2-40B4-BE49-F238E27FC236}">
                <a16:creationId xmlns:a16="http://schemas.microsoft.com/office/drawing/2014/main" id="{C7103033-79A1-4354-A322-80DA3FBE7F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339414"/>
              </p:ext>
            </p:extLst>
          </p:nvPr>
        </p:nvGraphicFramePr>
        <p:xfrm>
          <a:off x="7386553" y="802270"/>
          <a:ext cx="2230983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11" name="表格 6">
            <a:extLst>
              <a:ext uri="{FF2B5EF4-FFF2-40B4-BE49-F238E27FC236}">
                <a16:creationId xmlns:a16="http://schemas.microsoft.com/office/drawing/2014/main" id="{3779E9F2-9B2E-4FD4-A69D-838EAA352C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0664256"/>
              </p:ext>
            </p:extLst>
          </p:nvPr>
        </p:nvGraphicFramePr>
        <p:xfrm>
          <a:off x="9807119" y="795695"/>
          <a:ext cx="2230983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7799E348-A5BA-41F5-A8C2-E7E8930A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97D1FF89-A472-4B13-ACA3-EC444C3BB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40750"/>
              </p:ext>
            </p:extLst>
          </p:nvPr>
        </p:nvGraphicFramePr>
        <p:xfrm>
          <a:off x="71791" y="4915804"/>
          <a:ext cx="12427734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309">
                  <a:extLst>
                    <a:ext uri="{9D8B030D-6E8A-4147-A177-3AD203B41FA5}">
                      <a16:colId xmlns:a16="http://schemas.microsoft.com/office/drawing/2014/main" val="184978386"/>
                    </a:ext>
                  </a:extLst>
                </a:gridCol>
                <a:gridCol w="2465614">
                  <a:extLst>
                    <a:ext uri="{9D8B030D-6E8A-4147-A177-3AD203B41FA5}">
                      <a16:colId xmlns:a16="http://schemas.microsoft.com/office/drawing/2014/main" val="931941373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2943620096"/>
                    </a:ext>
                  </a:extLst>
                </a:gridCol>
                <a:gridCol w="2416629">
                  <a:extLst>
                    <a:ext uri="{9D8B030D-6E8A-4147-A177-3AD203B41FA5}">
                      <a16:colId xmlns:a16="http://schemas.microsoft.com/office/drawing/2014/main" val="817540734"/>
                    </a:ext>
                  </a:extLst>
                </a:gridCol>
                <a:gridCol w="2392136">
                  <a:extLst>
                    <a:ext uri="{9D8B030D-6E8A-4147-A177-3AD203B41FA5}">
                      <a16:colId xmlns:a16="http://schemas.microsoft.com/office/drawing/2014/main" val="1088167666"/>
                    </a:ext>
                  </a:extLst>
                </a:gridCol>
                <a:gridCol w="1967596">
                  <a:extLst>
                    <a:ext uri="{9D8B030D-6E8A-4147-A177-3AD203B41FA5}">
                      <a16:colId xmlns:a16="http://schemas.microsoft.com/office/drawing/2014/main" val="4134573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JERMEY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STONE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SUNNY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TONY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WES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894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Our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6.1</a:t>
                      </a:r>
                      <a:r>
                        <a:rPr lang="zh-TW" alt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2.8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28.6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5.4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6.4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779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4.4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4.2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18.4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7.9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1947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87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0D1867-BFB6-448F-86DF-3EA09ED92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總計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1695F05-FCDC-4577-AE09-4490C4FF8D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4665638"/>
              </p:ext>
            </p:extLst>
          </p:nvPr>
        </p:nvGraphicFramePr>
        <p:xfrm>
          <a:off x="2917998" y="609600"/>
          <a:ext cx="4500000" cy="544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735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1126782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1216483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</a:tblGrid>
              <a:tr h="362143">
                <a:tc rowSpan="2"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90714" marR="90714" marT="45357" marB="45357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有效樣本數</a:t>
                      </a:r>
                    </a:p>
                  </a:txBody>
                  <a:tcPr marL="90714" marR="90714" marT="45357" marB="45357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3061027"/>
                  </a:ext>
                </a:extLst>
              </a:tr>
              <a:tr h="360923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+mj-lt"/>
                        </a:rPr>
                        <a:t>心跳</a:t>
                      </a: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+mj-lt"/>
                        </a:rPr>
                        <a:t>呼吸</a:t>
                      </a: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hung-</a:t>
                      </a:r>
                      <a:r>
                        <a:rPr lang="en-US" altLang="zh-TW" sz="1800" dirty="0" err="1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wei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10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10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hung-</a:t>
                      </a:r>
                      <a:r>
                        <a:rPr lang="en-US" altLang="zh-TW" sz="1800" dirty="0" err="1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wei_rest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Leo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Li-</a:t>
                      </a:r>
                      <a:r>
                        <a:rPr lang="en-US" altLang="zh-TW" sz="1800" dirty="0" err="1">
                          <a:latin typeface="+mn-lt"/>
                        </a:rPr>
                        <a:t>an_work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latin typeface="+mn-lt"/>
                        </a:rPr>
                        <a:t>roung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zheng</a:t>
                      </a: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-liang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9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9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latin typeface="+mn-lt"/>
                        </a:rPr>
                        <a:t>Test+li-an+pohua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24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latin typeface="+mn-lt"/>
                        </a:rPr>
                        <a:t>Pohua-onlybr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10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1692872397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Li-an-</a:t>
                      </a:r>
                      <a:r>
                        <a:rPr lang="en-US" altLang="zh-TW" sz="1800" dirty="0" err="1">
                          <a:latin typeface="+mn-lt"/>
                        </a:rPr>
                        <a:t>onlybr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10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3856118499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+mn-lt"/>
                        </a:rPr>
                        <a:t>尚茂</a:t>
                      </a: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50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1440779905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total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113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59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Accuracy/%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83/73.4%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38/64.4%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1685041190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loss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9.23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2.24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4171906498"/>
                  </a:ext>
                </a:extLst>
              </a:tr>
            </a:tbl>
          </a:graphicData>
        </a:graphic>
      </p:graphicFrame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814F676D-2531-4309-A267-34F2A6704EBB}"/>
              </a:ext>
            </a:extLst>
          </p:cNvPr>
          <p:cNvSpPr txBox="1">
            <a:spLocks/>
          </p:cNvSpPr>
          <p:nvPr/>
        </p:nvSpPr>
        <p:spPr>
          <a:xfrm>
            <a:off x="11318404" y="632225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12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72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建立心率呼吸率資料庫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(hung-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CC7539B3-BDF5-4B6B-BF29-65CC3F2D2C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5441869"/>
              </p:ext>
            </p:extLst>
          </p:nvPr>
        </p:nvGraphicFramePr>
        <p:xfrm>
          <a:off x="677334" y="1930400"/>
          <a:ext cx="3270630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1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541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54126">
                  <a:extLst>
                    <a:ext uri="{9D8B030D-6E8A-4147-A177-3AD203B41FA5}">
                      <a16:colId xmlns:a16="http://schemas.microsoft.com/office/drawing/2014/main" val="3710359943"/>
                    </a:ext>
                  </a:extLst>
                </a:gridCol>
                <a:gridCol w="654126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654126">
                  <a:extLst>
                    <a:ext uri="{9D8B030D-6E8A-4147-A177-3AD203B41FA5}">
                      <a16:colId xmlns:a16="http://schemas.microsoft.com/office/drawing/2014/main" val="1852464270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A82F605-54BD-4122-825D-9794B1284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465458"/>
              </p:ext>
            </p:extLst>
          </p:nvPr>
        </p:nvGraphicFramePr>
        <p:xfrm>
          <a:off x="4108476" y="1930400"/>
          <a:ext cx="2165103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224">
                  <a:extLst>
                    <a:ext uri="{9D8B030D-6E8A-4147-A177-3AD203B41FA5}">
                      <a16:colId xmlns:a16="http://schemas.microsoft.com/office/drawing/2014/main" val="3914334984"/>
                    </a:ext>
                  </a:extLst>
                </a:gridCol>
                <a:gridCol w="1170879">
                  <a:extLst>
                    <a:ext uri="{9D8B030D-6E8A-4147-A177-3AD203B41FA5}">
                      <a16:colId xmlns:a16="http://schemas.microsoft.com/office/drawing/2014/main" val="2699751972"/>
                    </a:ext>
                  </a:extLst>
                </a:gridCol>
              </a:tblGrid>
              <a:tr h="30111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心率</a:t>
                      </a:r>
                      <a:endParaRPr lang="en-US" altLang="zh-TW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L1 Loss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8084356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Our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9.3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655878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TI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29.2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9184830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呼吸率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L1 Loss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36861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Our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2.0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352190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TI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3.7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05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56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建立心率呼吸率資料庫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(hung-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wei_rest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AE161D07-D70B-4DF7-8189-1A41EB16E9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3160420"/>
              </p:ext>
            </p:extLst>
          </p:nvPr>
        </p:nvGraphicFramePr>
        <p:xfrm>
          <a:off x="677334" y="1930400"/>
          <a:ext cx="3276000" cy="220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430627875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364281934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8BAF46DF-8712-47F4-B2A9-21EED1B61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160741"/>
              </p:ext>
            </p:extLst>
          </p:nvPr>
        </p:nvGraphicFramePr>
        <p:xfrm>
          <a:off x="4108476" y="1930400"/>
          <a:ext cx="2165103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224">
                  <a:extLst>
                    <a:ext uri="{9D8B030D-6E8A-4147-A177-3AD203B41FA5}">
                      <a16:colId xmlns:a16="http://schemas.microsoft.com/office/drawing/2014/main" val="3914334984"/>
                    </a:ext>
                  </a:extLst>
                </a:gridCol>
                <a:gridCol w="1170879">
                  <a:extLst>
                    <a:ext uri="{9D8B030D-6E8A-4147-A177-3AD203B41FA5}">
                      <a16:colId xmlns:a16="http://schemas.microsoft.com/office/drawing/2014/main" val="2699751972"/>
                    </a:ext>
                  </a:extLst>
                </a:gridCol>
              </a:tblGrid>
              <a:tr h="30111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心率</a:t>
                      </a:r>
                      <a:endParaRPr lang="en-US" altLang="zh-TW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L1 Loss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8084356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Our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6.4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655878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TI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12.8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9184830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呼吸率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L1 Loss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36861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Our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2.2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352190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TI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3.2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05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31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建立心率呼吸率資料庫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leo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FB3BCABD-F2D9-4AFB-9801-E2AA8DF834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0557017"/>
              </p:ext>
            </p:extLst>
          </p:nvPr>
        </p:nvGraphicFramePr>
        <p:xfrm>
          <a:off x="677334" y="1930400"/>
          <a:ext cx="3276000" cy="220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634335417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1392520989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935C395E-1DB7-484D-B89C-1BB30C3BF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320502"/>
              </p:ext>
            </p:extLst>
          </p:nvPr>
        </p:nvGraphicFramePr>
        <p:xfrm>
          <a:off x="4108476" y="1930400"/>
          <a:ext cx="2165103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224">
                  <a:extLst>
                    <a:ext uri="{9D8B030D-6E8A-4147-A177-3AD203B41FA5}">
                      <a16:colId xmlns:a16="http://schemas.microsoft.com/office/drawing/2014/main" val="3914334984"/>
                    </a:ext>
                  </a:extLst>
                </a:gridCol>
                <a:gridCol w="1170879">
                  <a:extLst>
                    <a:ext uri="{9D8B030D-6E8A-4147-A177-3AD203B41FA5}">
                      <a16:colId xmlns:a16="http://schemas.microsoft.com/office/drawing/2014/main" val="2699751972"/>
                    </a:ext>
                  </a:extLst>
                </a:gridCol>
              </a:tblGrid>
              <a:tr h="30111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心率</a:t>
                      </a:r>
                      <a:endParaRPr lang="en-US" altLang="zh-TW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L1 Loss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8084356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Our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15.2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655878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TI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1.4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9184830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呼吸率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L1 Loss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36861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Our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4.2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352190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TI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2.8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05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04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建立心率呼吸率資料庫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(li-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an_work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8D4C7BB3-CDDA-4DC6-A99C-C7B43BD67C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6943628"/>
              </p:ext>
            </p:extLst>
          </p:nvPr>
        </p:nvGraphicFramePr>
        <p:xfrm>
          <a:off x="677334" y="1930400"/>
          <a:ext cx="3272400" cy="220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480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2828728382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3296374405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54FA15D8-91D6-4749-97E1-E84FFD2E9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456967"/>
              </p:ext>
            </p:extLst>
          </p:nvPr>
        </p:nvGraphicFramePr>
        <p:xfrm>
          <a:off x="4108476" y="1930400"/>
          <a:ext cx="2165103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224">
                  <a:extLst>
                    <a:ext uri="{9D8B030D-6E8A-4147-A177-3AD203B41FA5}">
                      <a16:colId xmlns:a16="http://schemas.microsoft.com/office/drawing/2014/main" val="3914334984"/>
                    </a:ext>
                  </a:extLst>
                </a:gridCol>
                <a:gridCol w="1170879">
                  <a:extLst>
                    <a:ext uri="{9D8B030D-6E8A-4147-A177-3AD203B41FA5}">
                      <a16:colId xmlns:a16="http://schemas.microsoft.com/office/drawing/2014/main" val="2699751972"/>
                    </a:ext>
                  </a:extLst>
                </a:gridCol>
              </a:tblGrid>
              <a:tr h="30111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心率</a:t>
                      </a:r>
                      <a:endParaRPr lang="en-US" altLang="zh-TW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L1 Loss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8084356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Our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31.8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655878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TI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42.4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9184830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呼吸率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L1 Loss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36861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Our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4.0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352190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TI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5.2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05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06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建立心率呼吸率資料庫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roung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BB0847DC-47A3-43BE-A228-4BA37BE21C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5049261"/>
              </p:ext>
            </p:extLst>
          </p:nvPr>
        </p:nvGraphicFramePr>
        <p:xfrm>
          <a:off x="677334" y="1930400"/>
          <a:ext cx="3272400" cy="220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480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3313503115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842404044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31C3636C-EF82-4D19-8B0A-EAB8B52F9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859650"/>
              </p:ext>
            </p:extLst>
          </p:nvPr>
        </p:nvGraphicFramePr>
        <p:xfrm>
          <a:off x="4108476" y="1930400"/>
          <a:ext cx="2165103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224">
                  <a:extLst>
                    <a:ext uri="{9D8B030D-6E8A-4147-A177-3AD203B41FA5}">
                      <a16:colId xmlns:a16="http://schemas.microsoft.com/office/drawing/2014/main" val="3914334984"/>
                    </a:ext>
                  </a:extLst>
                </a:gridCol>
                <a:gridCol w="1170879">
                  <a:extLst>
                    <a:ext uri="{9D8B030D-6E8A-4147-A177-3AD203B41FA5}">
                      <a16:colId xmlns:a16="http://schemas.microsoft.com/office/drawing/2014/main" val="2699751972"/>
                    </a:ext>
                  </a:extLst>
                </a:gridCol>
              </a:tblGrid>
              <a:tr h="30111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心率</a:t>
                      </a:r>
                      <a:endParaRPr lang="en-US" altLang="zh-TW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L1 Loss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8084356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Our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4.8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655878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TI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5.6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9184830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呼吸率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L1 Loss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36861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Our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2.2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352190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TI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6.4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05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71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建立心率呼吸率資料庫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zheng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-liang)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1DB8172E-6E88-4DA3-BB93-E1A68B21A9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4027785"/>
              </p:ext>
            </p:extLst>
          </p:nvPr>
        </p:nvGraphicFramePr>
        <p:xfrm>
          <a:off x="677334" y="1930400"/>
          <a:ext cx="3272400" cy="366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480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168D02CC-59EC-4772-99F3-C3314607F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466977"/>
              </p:ext>
            </p:extLst>
          </p:nvPr>
        </p:nvGraphicFramePr>
        <p:xfrm>
          <a:off x="4108476" y="1930400"/>
          <a:ext cx="2165103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224">
                  <a:extLst>
                    <a:ext uri="{9D8B030D-6E8A-4147-A177-3AD203B41FA5}">
                      <a16:colId xmlns:a16="http://schemas.microsoft.com/office/drawing/2014/main" val="3914334984"/>
                    </a:ext>
                  </a:extLst>
                </a:gridCol>
                <a:gridCol w="1170879">
                  <a:extLst>
                    <a:ext uri="{9D8B030D-6E8A-4147-A177-3AD203B41FA5}">
                      <a16:colId xmlns:a16="http://schemas.microsoft.com/office/drawing/2014/main" val="2699751972"/>
                    </a:ext>
                  </a:extLst>
                </a:gridCol>
              </a:tblGrid>
              <a:tr h="30111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心率</a:t>
                      </a:r>
                      <a:endParaRPr lang="en-US" altLang="zh-TW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L1 Loss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8084356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Our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7.1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655878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TI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31.7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9184830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呼吸率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L1 Loss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36861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Our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0.7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352190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TI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2.7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05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378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建立心率資料庫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test+lian+pohua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16959332-F3F0-429A-BA01-50EBCEB209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855863"/>
              </p:ext>
            </p:extLst>
          </p:nvPr>
        </p:nvGraphicFramePr>
        <p:xfrm>
          <a:off x="677334" y="1270000"/>
          <a:ext cx="3901878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313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50313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50313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  <a:gridCol w="650313">
                  <a:extLst>
                    <a:ext uri="{9D8B030D-6E8A-4147-A177-3AD203B41FA5}">
                      <a16:colId xmlns:a16="http://schemas.microsoft.com/office/drawing/2014/main" val="2295773658"/>
                    </a:ext>
                  </a:extLst>
                </a:gridCol>
                <a:gridCol w="657002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643624">
                  <a:extLst>
                    <a:ext uri="{9D8B030D-6E8A-4147-A177-3AD203B41FA5}">
                      <a16:colId xmlns:a16="http://schemas.microsoft.com/office/drawing/2014/main" val="2352338747"/>
                    </a:ext>
                  </a:extLst>
                </a:gridCol>
              </a:tblGrid>
              <a:tr h="331164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31164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31164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31164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31164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31164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31164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31164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31164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31164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31164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331164"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743030"/>
                  </a:ext>
                </a:extLst>
              </a:tr>
              <a:tr h="331164"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24080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42C681B-CE08-465B-833F-E09B3CCFD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311172"/>
              </p:ext>
            </p:extLst>
          </p:nvPr>
        </p:nvGraphicFramePr>
        <p:xfrm>
          <a:off x="4761503" y="1270000"/>
          <a:ext cx="2165103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224">
                  <a:extLst>
                    <a:ext uri="{9D8B030D-6E8A-4147-A177-3AD203B41FA5}">
                      <a16:colId xmlns:a16="http://schemas.microsoft.com/office/drawing/2014/main" val="3914334984"/>
                    </a:ext>
                  </a:extLst>
                </a:gridCol>
                <a:gridCol w="1170879">
                  <a:extLst>
                    <a:ext uri="{9D8B030D-6E8A-4147-A177-3AD203B41FA5}">
                      <a16:colId xmlns:a16="http://schemas.microsoft.com/office/drawing/2014/main" val="2699751972"/>
                    </a:ext>
                  </a:extLst>
                </a:gridCol>
              </a:tblGrid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心率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L1 Loss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36861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Our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2.9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352190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TI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6.0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05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41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258602" cy="1320800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建立呼吸率資料庫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(li-an-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onlybr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16959332-F3F0-429A-BA01-50EBCEB209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6035385"/>
              </p:ext>
            </p:extLst>
          </p:nvPr>
        </p:nvGraphicFramePr>
        <p:xfrm>
          <a:off x="677334" y="1930400"/>
          <a:ext cx="2158023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3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193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1934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6406A07-151A-4169-AB5C-EA7FA34D6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014324"/>
              </p:ext>
            </p:extLst>
          </p:nvPr>
        </p:nvGraphicFramePr>
        <p:xfrm>
          <a:off x="3137992" y="1930400"/>
          <a:ext cx="2165103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224">
                  <a:extLst>
                    <a:ext uri="{9D8B030D-6E8A-4147-A177-3AD203B41FA5}">
                      <a16:colId xmlns:a16="http://schemas.microsoft.com/office/drawing/2014/main" val="3914334984"/>
                    </a:ext>
                  </a:extLst>
                </a:gridCol>
                <a:gridCol w="1170879">
                  <a:extLst>
                    <a:ext uri="{9D8B030D-6E8A-4147-A177-3AD203B41FA5}">
                      <a16:colId xmlns:a16="http://schemas.microsoft.com/office/drawing/2014/main" val="2699751972"/>
                    </a:ext>
                  </a:extLst>
                </a:gridCol>
              </a:tblGrid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呼吸率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L1 Loss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36861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Our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1.5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352190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TI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2.5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05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66286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藍綠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17815</TotalTime>
  <Words>1047</Words>
  <Application>Microsoft Office PowerPoint</Application>
  <PresentationFormat>寬螢幕</PresentationFormat>
  <Paragraphs>727</Paragraphs>
  <Slides>12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Microsoft YaHei</vt:lpstr>
      <vt:lpstr>標楷體</vt:lpstr>
      <vt:lpstr>Arial</vt:lpstr>
      <vt:lpstr>Calibri</vt:lpstr>
      <vt:lpstr>Consolas</vt:lpstr>
      <vt:lpstr>Times New Roman</vt:lpstr>
      <vt:lpstr>Trebuchet MS</vt:lpstr>
      <vt:lpstr>Wingdings 3</vt:lpstr>
      <vt:lpstr>多面向</vt:lpstr>
      <vt:lpstr>雷達呼吸、心律、睡眠及姿態辨識系統</vt:lpstr>
      <vt:lpstr>建立心率呼吸率資料庫(hung-wei)</vt:lpstr>
      <vt:lpstr>建立心率呼吸率資料庫(hung-wei_rest)</vt:lpstr>
      <vt:lpstr>建立心率呼吸率資料庫(leo)</vt:lpstr>
      <vt:lpstr>建立心率呼吸率資料庫(li-an_work)</vt:lpstr>
      <vt:lpstr>建立心率呼吸率資料庫(roung)</vt:lpstr>
      <vt:lpstr>建立心率呼吸率資料庫(zheng-liang)</vt:lpstr>
      <vt:lpstr>建立心率資料庫(test+lian+pohua)</vt:lpstr>
      <vt:lpstr>建立呼吸率資料庫(li-an-onlybr)</vt:lpstr>
      <vt:lpstr>建立呼吸率資料庫(pohua-onlybr)</vt:lpstr>
      <vt:lpstr>尚茂</vt:lpstr>
      <vt:lpstr>總計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Hsu David</dc:creator>
  <cp:lastModifiedBy>立安 曾</cp:lastModifiedBy>
  <cp:revision>851</cp:revision>
  <dcterms:created xsi:type="dcterms:W3CDTF">2019-11-20T05:36:16Z</dcterms:created>
  <dcterms:modified xsi:type="dcterms:W3CDTF">2021-10-10T05:10:30Z</dcterms:modified>
</cp:coreProperties>
</file>