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90" r:id="rId2"/>
    <p:sldId id="378" r:id="rId3"/>
    <p:sldId id="379" r:id="rId4"/>
    <p:sldId id="377" r:id="rId5"/>
    <p:sldId id="376" r:id="rId6"/>
    <p:sldId id="366" r:id="rId7"/>
    <p:sldId id="370" r:id="rId8"/>
    <p:sldId id="372" r:id="rId9"/>
    <p:sldId id="373" r:id="rId10"/>
    <p:sldId id="374" r:id="rId11"/>
    <p:sldId id="352" r:id="rId12"/>
    <p:sldId id="38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B8E5DCC7-D723-4AB8-A217-A72C60AFA96C}">
          <p14:sldIdLst>
            <p14:sldId id="290"/>
            <p14:sldId id="378"/>
            <p14:sldId id="379"/>
            <p14:sldId id="377"/>
            <p14:sldId id="376"/>
            <p14:sldId id="366"/>
            <p14:sldId id="370"/>
            <p14:sldId id="372"/>
            <p14:sldId id="373"/>
            <p14:sldId id="374"/>
            <p14:sldId id="352"/>
            <p14:sldId id="38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立安 曾" initials="立安" lastIdx="1" clrIdx="0">
    <p:extLst>
      <p:ext uri="{19B8F6BF-5375-455C-9EA6-DF929625EA0E}">
        <p15:presenceInfo xmlns:p15="http://schemas.microsoft.com/office/powerpoint/2012/main" userId="b2bb8f7f8c7ac22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E636"/>
    <a:srgbClr val="FF505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09F073-5895-4204-9D20-42CC1B626C6D}" v="1" dt="2021-03-06T14:39:44.3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137" autoAdjust="0"/>
    <p:restoredTop sz="71406" autoAdjust="0"/>
  </p:normalViewPr>
  <p:slideViewPr>
    <p:cSldViewPr snapToGrid="0">
      <p:cViewPr varScale="1">
        <p:scale>
          <a:sx n="45" d="100"/>
          <a:sy n="45" d="100"/>
        </p:scale>
        <p:origin x="76" y="7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200" y="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BFEA054F-37CF-4707-BEBE-257FF83D2AA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0EAD2F8-79B5-4E15-885B-B7ACD064497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33443E-6848-4F38-AB30-0DFF7D1E5954}" type="datetimeFigureOut">
              <a:rPr lang="zh-TW" altLang="en-US" smtClean="0"/>
              <a:t>2021/10/17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54D63E7-527B-4CF3-9DDC-A12A0F36AE2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7169695-C1A5-4C00-9287-3364027870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1FF82-9E9D-409D-8C15-D63CF2EF4A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83851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B22CF-AAB2-4BCD-B4B6-1F2E0A3FEC72}" type="datetimeFigureOut">
              <a:rPr lang="zh-TW" altLang="en-US" smtClean="0"/>
              <a:t>2021/10/17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02C15-8439-4650-9275-89E8E467F8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7057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02C15-8439-4650-9275-89E8E467F89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5087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02C15-8439-4650-9275-89E8E467F89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4142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02C15-8439-4650-9275-89E8E467F89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1464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02C15-8439-4650-9275-89E8E467F89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4513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02C15-8439-4650-9275-89E8E467F89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9265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02C15-8439-4650-9275-89E8E467F89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1591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02C15-8439-4650-9275-89E8E467F89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963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02C15-8439-4650-9275-89E8E467F89F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7143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filter_RemoveImpulseNoise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phase_diff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dataPrev2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dataPrev1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dataCurr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1.5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iir_bandpass_filter_1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new_phase_diff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0.9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1.9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"cheby2"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MLR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bandpass_sig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feature_compress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feature_peak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feature_valley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smoothing_signal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candidate_search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smoothing_signal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compress_feature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endParaRPr lang="en-US" altLang="zh-TW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TW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filter_RemoveImpulseNoise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phase_diff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dataPrev2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dataPrev1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dataCurr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1.5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iir_bandpass_filter_1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new_phase_diff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 0.125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0.55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"cheby2“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MLR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bandpass_sig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feature_compress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feature_peak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feature_valley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22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smoothing_signal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candidate_search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smoothing_signal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compress_feature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endParaRPr lang="en-US" altLang="zh-TW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02C15-8439-4650-9275-89E8E467F89F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9185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5ECC-D564-4E70-8DF2-69078BE7875F}" type="datetime1">
              <a:rPr lang="zh-TW" altLang="en-US" smtClean="0"/>
              <a:t>2021/10/17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B4F20E8E-F188-4119-8DED-DD739A66F5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5" y="5707062"/>
            <a:ext cx="3359383" cy="1069976"/>
          </a:xfrm>
          <a:prstGeom prst="rect">
            <a:avLst/>
          </a:prstGeom>
        </p:spPr>
      </p:pic>
      <p:pic>
        <p:nvPicPr>
          <p:cNvPr id="22" name="圖片 21" descr="一張含有 畫畫 的圖片&#10;&#10;自動產生的描述">
            <a:extLst>
              <a:ext uri="{FF2B5EF4-FFF2-40B4-BE49-F238E27FC236}">
                <a16:creationId xmlns:a16="http://schemas.microsoft.com/office/drawing/2014/main" id="{9F20C1CD-1174-4B52-9858-51E839490D2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837" b="92218" l="2773" r="97135">
                        <a14:foregroundMark x1="2865" y1="66926" x2="2865" y2="66926"/>
                        <a14:foregroundMark x1="7579" y1="83658" x2="7579" y2="83658"/>
                        <a14:foregroundMark x1="7579" y1="83658" x2="7579" y2="83658"/>
                        <a14:foregroundMark x1="14325" y1="86770" x2="22896" y2="40429"/>
                        <a14:foregroundMark x1="10628" y1="83658" x2="6285" y2="61089"/>
                        <a14:foregroundMark x1="18022" y1="43969" x2="18669" y2="45525"/>
                        <a14:foregroundMark x1="18669" y1="45525" x2="17652" y2="42802"/>
                        <a14:foregroundMark x1="11275" y1="7393" x2="12757" y2="15614"/>
                        <a14:foregroundMark x1="33826" y1="12840" x2="33179" y2="36965"/>
                        <a14:foregroundMark x1="32163" y1="61089" x2="32532" y2="87938"/>
                        <a14:foregroundMark x1="43623" y1="8560" x2="47689" y2="42802"/>
                        <a14:foregroundMark x1="41590" y1="62646" x2="41590" y2="91051"/>
                        <a14:foregroundMark x1="53697" y1="7393" x2="53420" y2="39689"/>
                        <a14:foregroundMark x1="59427" y1="5837" x2="63124" y2="39689"/>
                        <a14:foregroundMark x1="80684" y1="8560" x2="85675" y2="38521"/>
                        <a14:foregroundMark x1="92421" y1="10117" x2="97135" y2="34241"/>
                        <a14:foregroundMark x1="72551" y1="68093" x2="72921" y2="91051"/>
                        <a14:foregroundMark x1="52033" y1="66926" x2="52403" y2="78210"/>
                        <a14:foregroundMark x1="13309" y1="11673" x2="13309" y2="11673"/>
                        <a14:foregroundMark x1="13309" y1="91440" x2="14695" y2="92218"/>
                        <a14:backgroundMark x1="27819" y1="18677" x2="27819" y2="18677"/>
                        <a14:backgroundMark x1="27449" y1="27237" x2="27449" y2="27237"/>
                        <a14:backgroundMark x1="27079" y1="27237" x2="27079" y2="27237"/>
                        <a14:backgroundMark x1="27079" y1="18677" x2="27079" y2="71206"/>
                        <a14:backgroundMark x1="12939" y1="19844" x2="12939" y2="19844"/>
                        <a14:backgroundMark x1="12939" y1="15953" x2="12939" y2="15953"/>
                        <a14:backgroundMark x1="13309" y1="17121" x2="13309" y2="17121"/>
                        <a14:backgroundMark x1="13031" y1="17121" x2="13031" y2="17121"/>
                        <a14:backgroundMark x1="13031" y1="17121" x2="13031" y2="17121"/>
                        <a14:backgroundMark x1="13031" y1="17121" x2="12847" y2="23735"/>
                        <a14:backgroundMark x1="13309" y1="19066" x2="13031" y2="17899"/>
                        <a14:backgroundMark x1="23752" y1="35019" x2="24399" y2="36965"/>
                        <a14:backgroundMark x1="12384" y1="17121" x2="14233" y2="22568"/>
                        <a14:backgroundMark x1="12847" y1="17899" x2="13031" y2="237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059" y="63500"/>
            <a:ext cx="2743200" cy="651573"/>
          </a:xfrm>
          <a:prstGeom prst="rect">
            <a:avLst/>
          </a:prstGeom>
          <a:noFill/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9D029E1-3811-41D5-94F9-6E4F31F4F43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4234" y="80962"/>
            <a:ext cx="1900238" cy="613304"/>
          </a:xfrm>
          <a:prstGeom prst="rect">
            <a:avLst/>
          </a:prstGeom>
        </p:spPr>
      </p:pic>
      <p:sp>
        <p:nvSpPr>
          <p:cNvPr id="23" name="投影片編號版面配置區 5">
            <a:extLst>
              <a:ext uri="{FF2B5EF4-FFF2-40B4-BE49-F238E27FC236}">
                <a16:creationId xmlns:a16="http://schemas.microsoft.com/office/drawing/2014/main" id="{B9F2321A-FDDC-4D1F-87F1-3FF9EAA5BDAF}"/>
              </a:ext>
            </a:extLst>
          </p:cNvPr>
          <p:cNvSpPr txBox="1">
            <a:spLocks/>
          </p:cNvSpPr>
          <p:nvPr userDrawn="1"/>
        </p:nvSpPr>
        <p:spPr>
          <a:xfrm>
            <a:off x="11318404" y="632225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B5BE26-702C-4921-81E7-8AF275EDA2C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7603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C08B-076E-4B68-8A46-ED2629AFDEA3}" type="datetime1">
              <a:rPr lang="zh-TW" altLang="en-US" smtClean="0"/>
              <a:t>2021/10/17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25536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C08B-076E-4B68-8A46-ED2629AFDEA3}" type="datetime1">
              <a:rPr lang="zh-TW" altLang="en-US" smtClean="0"/>
              <a:t>2021/10/17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162463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C08B-076E-4B68-8A46-ED2629AFDEA3}" type="datetime1">
              <a:rPr lang="zh-TW" altLang="en-US" smtClean="0"/>
              <a:t>2021/10/17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607102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C08B-076E-4B68-8A46-ED2629AFDEA3}" type="datetime1">
              <a:rPr lang="zh-TW" altLang="en-US" smtClean="0"/>
              <a:t>2021/10/17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300618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C08B-076E-4B68-8A46-ED2629AFDEA3}" type="datetime1">
              <a:rPr lang="zh-TW" altLang="en-US" smtClean="0"/>
              <a:t>2021/10/17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592542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6ECF-C089-405B-AC93-5118EFF8BBB6}" type="datetime1">
              <a:rPr lang="zh-TW" altLang="en-US" smtClean="0"/>
              <a:t>2021/10/17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 descr="一張含有 畫畫 的圖片&#10;&#10;自動產生的描述">
            <a:extLst>
              <a:ext uri="{FF2B5EF4-FFF2-40B4-BE49-F238E27FC236}">
                <a16:creationId xmlns:a16="http://schemas.microsoft.com/office/drawing/2014/main" id="{150083EB-C95B-40C1-8034-5866C77454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059" y="63500"/>
            <a:ext cx="2743200" cy="651573"/>
          </a:xfrm>
          <a:prstGeom prst="rect">
            <a:avLst/>
          </a:prstGeom>
          <a:solidFill>
            <a:srgbClr val="FFC000">
              <a:alpha val="42000"/>
            </a:srgbClr>
          </a:solidFill>
        </p:spPr>
      </p:pic>
    </p:spTree>
    <p:extLst>
      <p:ext uri="{BB962C8B-B14F-4D97-AF65-F5344CB8AC3E}">
        <p14:creationId xmlns:p14="http://schemas.microsoft.com/office/powerpoint/2010/main" val="1940578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D8C-541D-4E8A-9D62-CD397C305041}" type="datetime1">
              <a:rPr lang="zh-TW" altLang="en-US" smtClean="0"/>
              <a:t>2021/10/17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 descr="一張含有 畫畫 的圖片&#10;&#10;自動產生的描述">
            <a:extLst>
              <a:ext uri="{FF2B5EF4-FFF2-40B4-BE49-F238E27FC236}">
                <a16:creationId xmlns:a16="http://schemas.microsoft.com/office/drawing/2014/main" id="{AC689B85-DE48-489E-A823-608506658F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09" y="63500"/>
            <a:ext cx="2743200" cy="651573"/>
          </a:xfrm>
          <a:prstGeom prst="rect">
            <a:avLst/>
          </a:prstGeom>
          <a:solidFill>
            <a:srgbClr val="FFC000">
              <a:alpha val="42000"/>
            </a:srgbClr>
          </a:solidFill>
        </p:spPr>
      </p:pic>
    </p:spTree>
    <p:extLst>
      <p:ext uri="{BB962C8B-B14F-4D97-AF65-F5344CB8AC3E}">
        <p14:creationId xmlns:p14="http://schemas.microsoft.com/office/powerpoint/2010/main" val="2845485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6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53E2A-D468-42D4-B95B-D083617748B9}" type="datetime1">
              <a:rPr lang="zh-TW" altLang="en-US" smtClean="0"/>
              <a:t>2021/10/17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9318B26-AEA8-4A10-B926-B0F71CCA3C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5" y="5953125"/>
            <a:ext cx="2671552" cy="850899"/>
          </a:xfrm>
          <a:prstGeom prst="rect">
            <a:avLst/>
          </a:prstGeom>
        </p:spPr>
      </p:pic>
      <p:pic>
        <p:nvPicPr>
          <p:cNvPr id="9" name="圖片 8" descr="一張含有 畫畫 的圖片&#10;&#10;自動產生的描述">
            <a:extLst>
              <a:ext uri="{FF2B5EF4-FFF2-40B4-BE49-F238E27FC236}">
                <a16:creationId xmlns:a16="http://schemas.microsoft.com/office/drawing/2014/main" id="{D29389B2-8CB1-401B-B6B0-9DA77A10E12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837" b="92218" l="2773" r="97135">
                        <a14:foregroundMark x1="2865" y1="66926" x2="2865" y2="66926"/>
                        <a14:foregroundMark x1="7579" y1="83658" x2="7579" y2="83658"/>
                        <a14:foregroundMark x1="7579" y1="83658" x2="7579" y2="83658"/>
                        <a14:foregroundMark x1="14325" y1="86770" x2="22896" y2="40429"/>
                        <a14:foregroundMark x1="10628" y1="83658" x2="6285" y2="61089"/>
                        <a14:foregroundMark x1="18022" y1="43969" x2="18669" y2="45525"/>
                        <a14:foregroundMark x1="18669" y1="45525" x2="17652" y2="42802"/>
                        <a14:foregroundMark x1="11275" y1="7393" x2="12757" y2="15614"/>
                        <a14:foregroundMark x1="33826" y1="12840" x2="33179" y2="36965"/>
                        <a14:foregroundMark x1="32163" y1="61089" x2="32532" y2="87938"/>
                        <a14:foregroundMark x1="43623" y1="8560" x2="47689" y2="42802"/>
                        <a14:foregroundMark x1="41590" y1="62646" x2="41590" y2="91051"/>
                        <a14:foregroundMark x1="53697" y1="7393" x2="53420" y2="39689"/>
                        <a14:foregroundMark x1="59427" y1="5837" x2="63124" y2="39689"/>
                        <a14:foregroundMark x1="80684" y1="8560" x2="85675" y2="38521"/>
                        <a14:foregroundMark x1="92421" y1="10117" x2="97135" y2="34241"/>
                        <a14:foregroundMark x1="72551" y1="68093" x2="72921" y2="91051"/>
                        <a14:foregroundMark x1="52033" y1="66926" x2="52403" y2="78210"/>
                        <a14:foregroundMark x1="13309" y1="11673" x2="13309" y2="11673"/>
                        <a14:foregroundMark x1="13309" y1="91440" x2="14695" y2="92218"/>
                        <a14:backgroundMark x1="27819" y1="18677" x2="27819" y2="18677"/>
                        <a14:backgroundMark x1="27449" y1="27237" x2="27449" y2="27237"/>
                        <a14:backgroundMark x1="27079" y1="27237" x2="27079" y2="27237"/>
                        <a14:backgroundMark x1="27079" y1="18677" x2="27079" y2="71206"/>
                        <a14:backgroundMark x1="12939" y1="19844" x2="12939" y2="19844"/>
                        <a14:backgroundMark x1="12939" y1="15953" x2="12939" y2="15953"/>
                        <a14:backgroundMark x1="13309" y1="17121" x2="13309" y2="17121"/>
                        <a14:backgroundMark x1="13031" y1="17121" x2="13031" y2="17121"/>
                        <a14:backgroundMark x1="13031" y1="17121" x2="13031" y2="17121"/>
                        <a14:backgroundMark x1="13031" y1="17121" x2="12847" y2="23735"/>
                        <a14:backgroundMark x1="13309" y1="19066" x2="13031" y2="17899"/>
                        <a14:backgroundMark x1="23752" y1="35019" x2="24399" y2="36965"/>
                        <a14:backgroundMark x1="12384" y1="17121" x2="14233" y2="22568"/>
                        <a14:backgroundMark x1="12847" y1="17899" x2="13031" y2="237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059" y="63500"/>
            <a:ext cx="2743200" cy="651573"/>
          </a:xfrm>
          <a:prstGeom prst="rect">
            <a:avLst/>
          </a:prstGeom>
          <a:noFill/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80CCDBAF-8D9F-43C3-A8D9-FAC00192BF3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0381" y="185321"/>
            <a:ext cx="1314570" cy="424279"/>
          </a:xfrm>
          <a:prstGeom prst="rect">
            <a:avLst/>
          </a:prstGeom>
        </p:spPr>
      </p:pic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C987B750-95BB-497C-BE25-D2355446C64F}"/>
              </a:ext>
            </a:extLst>
          </p:cNvPr>
          <p:cNvSpPr txBox="1">
            <a:spLocks/>
          </p:cNvSpPr>
          <p:nvPr userDrawn="1"/>
        </p:nvSpPr>
        <p:spPr>
          <a:xfrm>
            <a:off x="11318404" y="632225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B5BE26-702C-4921-81E7-8AF275EDA2C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7034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D58FD-9B8B-4B75-A125-75D0E225B163}" type="datetime1">
              <a:rPr lang="zh-TW" altLang="en-US" smtClean="0"/>
              <a:t>2021/10/17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 descr="一張含有 畫畫 的圖片&#10;&#10;自動產生的描述">
            <a:extLst>
              <a:ext uri="{FF2B5EF4-FFF2-40B4-BE49-F238E27FC236}">
                <a16:creationId xmlns:a16="http://schemas.microsoft.com/office/drawing/2014/main" id="{C44BACAD-BE72-4DAE-A001-35F33E2E0C7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37" b="92218" l="2773" r="97135">
                        <a14:foregroundMark x1="2865" y1="66926" x2="2865" y2="66926"/>
                        <a14:foregroundMark x1="7579" y1="83658" x2="7579" y2="83658"/>
                        <a14:foregroundMark x1="7579" y1="83658" x2="7579" y2="83658"/>
                        <a14:foregroundMark x1="14325" y1="86770" x2="22896" y2="40429"/>
                        <a14:foregroundMark x1="10628" y1="83658" x2="6285" y2="61089"/>
                        <a14:foregroundMark x1="18022" y1="43969" x2="18669" y2="45525"/>
                        <a14:foregroundMark x1="18669" y1="45525" x2="17652" y2="42802"/>
                        <a14:foregroundMark x1="11275" y1="7393" x2="12757" y2="15614"/>
                        <a14:foregroundMark x1="33826" y1="12840" x2="33179" y2="36965"/>
                        <a14:foregroundMark x1="32163" y1="61089" x2="32532" y2="87938"/>
                        <a14:foregroundMark x1="43623" y1="8560" x2="47689" y2="42802"/>
                        <a14:foregroundMark x1="41590" y1="62646" x2="41590" y2="91051"/>
                        <a14:foregroundMark x1="53697" y1="7393" x2="53420" y2="39689"/>
                        <a14:foregroundMark x1="59427" y1="5837" x2="63124" y2="39689"/>
                        <a14:foregroundMark x1="80684" y1="8560" x2="85675" y2="38521"/>
                        <a14:foregroundMark x1="92421" y1="10117" x2="97135" y2="34241"/>
                        <a14:foregroundMark x1="72551" y1="68093" x2="72921" y2="91051"/>
                        <a14:foregroundMark x1="52033" y1="66926" x2="52403" y2="78210"/>
                        <a14:foregroundMark x1="13309" y1="11673" x2="13309" y2="11673"/>
                        <a14:foregroundMark x1="13309" y1="91440" x2="14695" y2="92218"/>
                        <a14:backgroundMark x1="27819" y1="18677" x2="27819" y2="18677"/>
                        <a14:backgroundMark x1="27449" y1="27237" x2="27449" y2="27237"/>
                        <a14:backgroundMark x1="27079" y1="27237" x2="27079" y2="27237"/>
                        <a14:backgroundMark x1="27079" y1="18677" x2="27079" y2="71206"/>
                        <a14:backgroundMark x1="12939" y1="19844" x2="12939" y2="19844"/>
                        <a14:backgroundMark x1="12939" y1="15953" x2="12939" y2="15953"/>
                        <a14:backgroundMark x1="13309" y1="17121" x2="13309" y2="17121"/>
                        <a14:backgroundMark x1="13031" y1="17121" x2="13031" y2="17121"/>
                        <a14:backgroundMark x1="13031" y1="17121" x2="13031" y2="17121"/>
                        <a14:backgroundMark x1="13031" y1="17121" x2="12847" y2="23735"/>
                        <a14:backgroundMark x1="13309" y1="19066" x2="13031" y2="17899"/>
                        <a14:backgroundMark x1="23752" y1="35019" x2="24399" y2="36965"/>
                        <a14:backgroundMark x1="12384" y1="17121" x2="14233" y2="22568"/>
                        <a14:backgroundMark x1="12847" y1="17899" x2="13031" y2="237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081" y="91210"/>
            <a:ext cx="2743200" cy="6515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77270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E546-62A0-4324-90D2-C64DBE828A43}" type="datetime1">
              <a:rPr lang="zh-TW" altLang="en-US" smtClean="0"/>
              <a:t>2021/10/17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9" name="圖片 8" descr="一張含有 畫畫 的圖片&#10;&#10;自動產生的描述">
            <a:extLst>
              <a:ext uri="{FF2B5EF4-FFF2-40B4-BE49-F238E27FC236}">
                <a16:creationId xmlns:a16="http://schemas.microsoft.com/office/drawing/2014/main" id="{43196EBD-8651-433A-B66F-65E07C8D94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37" b="92218" l="2773" r="97135">
                        <a14:foregroundMark x1="2865" y1="66926" x2="2865" y2="66926"/>
                        <a14:foregroundMark x1="7579" y1="83658" x2="7579" y2="83658"/>
                        <a14:foregroundMark x1="7579" y1="83658" x2="7579" y2="83658"/>
                        <a14:foregroundMark x1="14325" y1="86770" x2="22896" y2="40429"/>
                        <a14:foregroundMark x1="10628" y1="83658" x2="6285" y2="61089"/>
                        <a14:foregroundMark x1="18022" y1="43969" x2="18669" y2="45525"/>
                        <a14:foregroundMark x1="18669" y1="45525" x2="17652" y2="42802"/>
                        <a14:foregroundMark x1="11275" y1="7393" x2="12757" y2="15614"/>
                        <a14:foregroundMark x1="33826" y1="12840" x2="33179" y2="36965"/>
                        <a14:foregroundMark x1="32163" y1="61089" x2="32532" y2="87938"/>
                        <a14:foregroundMark x1="43623" y1="8560" x2="47689" y2="42802"/>
                        <a14:foregroundMark x1="41590" y1="62646" x2="41590" y2="91051"/>
                        <a14:foregroundMark x1="53697" y1="7393" x2="53420" y2="39689"/>
                        <a14:foregroundMark x1="59427" y1="5837" x2="63124" y2="39689"/>
                        <a14:foregroundMark x1="80684" y1="8560" x2="85675" y2="38521"/>
                        <a14:foregroundMark x1="92421" y1="10117" x2="97135" y2="34241"/>
                        <a14:foregroundMark x1="72551" y1="68093" x2="72921" y2="91051"/>
                        <a14:foregroundMark x1="52033" y1="66926" x2="52403" y2="78210"/>
                        <a14:foregroundMark x1="13309" y1="11673" x2="13309" y2="11673"/>
                        <a14:foregroundMark x1="13309" y1="91440" x2="14695" y2="92218"/>
                        <a14:backgroundMark x1="27819" y1="18677" x2="27819" y2="18677"/>
                        <a14:backgroundMark x1="27449" y1="27237" x2="27449" y2="27237"/>
                        <a14:backgroundMark x1="27079" y1="27237" x2="27079" y2="27237"/>
                        <a14:backgroundMark x1="27079" y1="18677" x2="27079" y2="71206"/>
                        <a14:backgroundMark x1="12939" y1="19844" x2="12939" y2="19844"/>
                        <a14:backgroundMark x1="12939" y1="15953" x2="12939" y2="15953"/>
                        <a14:backgroundMark x1="13309" y1="17121" x2="13309" y2="17121"/>
                        <a14:backgroundMark x1="13031" y1="17121" x2="13031" y2="17121"/>
                        <a14:backgroundMark x1="13031" y1="17121" x2="13031" y2="17121"/>
                        <a14:backgroundMark x1="13031" y1="17121" x2="12847" y2="23735"/>
                        <a14:backgroundMark x1="13309" y1="19066" x2="13031" y2="17899"/>
                        <a14:backgroundMark x1="23752" y1="35019" x2="24399" y2="36965"/>
                        <a14:backgroundMark x1="12384" y1="17121" x2="14233" y2="22568"/>
                        <a14:backgroundMark x1="12847" y1="17899" x2="13031" y2="237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059" y="63500"/>
            <a:ext cx="2743200" cy="6515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25112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845D1-7E58-4D56-9D2C-E7C4F468F1A7}" type="datetime1">
              <a:rPr lang="zh-TW" altLang="en-US" smtClean="0"/>
              <a:t>2021/10/17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1" name="圖片 10" descr="一張含有 畫畫 的圖片&#10;&#10;自動產生的描述">
            <a:extLst>
              <a:ext uri="{FF2B5EF4-FFF2-40B4-BE49-F238E27FC236}">
                <a16:creationId xmlns:a16="http://schemas.microsoft.com/office/drawing/2014/main" id="{F677EEFD-4D17-48AB-B337-E82652987F9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37" b="92218" l="2773" r="97135">
                        <a14:foregroundMark x1="2865" y1="66926" x2="2865" y2="66926"/>
                        <a14:foregroundMark x1="7579" y1="83658" x2="7579" y2="83658"/>
                        <a14:foregroundMark x1="7579" y1="83658" x2="7579" y2="83658"/>
                        <a14:foregroundMark x1="14325" y1="86770" x2="22896" y2="40429"/>
                        <a14:foregroundMark x1="10628" y1="83658" x2="6285" y2="61089"/>
                        <a14:foregroundMark x1="18022" y1="43969" x2="18669" y2="45525"/>
                        <a14:foregroundMark x1="18669" y1="45525" x2="17652" y2="42802"/>
                        <a14:foregroundMark x1="11275" y1="7393" x2="12757" y2="15614"/>
                        <a14:foregroundMark x1="33826" y1="12840" x2="33179" y2="36965"/>
                        <a14:foregroundMark x1="32163" y1="61089" x2="32532" y2="87938"/>
                        <a14:foregroundMark x1="43623" y1="8560" x2="47689" y2="42802"/>
                        <a14:foregroundMark x1="41590" y1="62646" x2="41590" y2="91051"/>
                        <a14:foregroundMark x1="53697" y1="7393" x2="53420" y2="39689"/>
                        <a14:foregroundMark x1="59427" y1="5837" x2="63124" y2="39689"/>
                        <a14:foregroundMark x1="80684" y1="8560" x2="85675" y2="38521"/>
                        <a14:foregroundMark x1="92421" y1="10117" x2="97135" y2="34241"/>
                        <a14:foregroundMark x1="72551" y1="68093" x2="72921" y2="91051"/>
                        <a14:foregroundMark x1="52033" y1="66926" x2="52403" y2="78210"/>
                        <a14:foregroundMark x1="13309" y1="11673" x2="13309" y2="11673"/>
                        <a14:foregroundMark x1="13309" y1="91440" x2="14695" y2="92218"/>
                        <a14:backgroundMark x1="27819" y1="18677" x2="27819" y2="18677"/>
                        <a14:backgroundMark x1="27449" y1="27237" x2="27449" y2="27237"/>
                        <a14:backgroundMark x1="27079" y1="27237" x2="27079" y2="27237"/>
                        <a14:backgroundMark x1="27079" y1="18677" x2="27079" y2="71206"/>
                        <a14:backgroundMark x1="12939" y1="19844" x2="12939" y2="19844"/>
                        <a14:backgroundMark x1="12939" y1="15953" x2="12939" y2="15953"/>
                        <a14:backgroundMark x1="13309" y1="17121" x2="13309" y2="17121"/>
                        <a14:backgroundMark x1="13031" y1="17121" x2="13031" y2="17121"/>
                        <a14:backgroundMark x1="13031" y1="17121" x2="13031" y2="17121"/>
                        <a14:backgroundMark x1="13031" y1="17121" x2="12847" y2="23735"/>
                        <a14:backgroundMark x1="13309" y1="19066" x2="13031" y2="17899"/>
                        <a14:backgroundMark x1="23752" y1="35019" x2="24399" y2="36965"/>
                        <a14:backgroundMark x1="12384" y1="17121" x2="14233" y2="22568"/>
                        <a14:backgroundMark x1="12847" y1="17899" x2="13031" y2="237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059" y="63500"/>
            <a:ext cx="2743200" cy="6515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42667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3873-6E6A-47C2-B30A-E11F3F3F4292}" type="datetime1">
              <a:rPr lang="zh-TW" altLang="en-US" smtClean="0"/>
              <a:t>2021/10/17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 descr="一張含有 畫畫 的圖片&#10;&#10;自動產生的描述">
            <a:extLst>
              <a:ext uri="{FF2B5EF4-FFF2-40B4-BE49-F238E27FC236}">
                <a16:creationId xmlns:a16="http://schemas.microsoft.com/office/drawing/2014/main" id="{594A07DB-B7A1-4F1D-9A35-70A661BC9E7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37" b="92218" l="2773" r="97135">
                        <a14:foregroundMark x1="2865" y1="66926" x2="2865" y2="66926"/>
                        <a14:foregroundMark x1="7579" y1="83658" x2="7579" y2="83658"/>
                        <a14:foregroundMark x1="7579" y1="83658" x2="7579" y2="83658"/>
                        <a14:foregroundMark x1="14325" y1="86770" x2="22896" y2="40429"/>
                        <a14:foregroundMark x1="10628" y1="83658" x2="6285" y2="61089"/>
                        <a14:foregroundMark x1="18022" y1="43969" x2="18669" y2="45525"/>
                        <a14:foregroundMark x1="18669" y1="45525" x2="17652" y2="42802"/>
                        <a14:foregroundMark x1="11275" y1="7393" x2="12757" y2="15614"/>
                        <a14:foregroundMark x1="33826" y1="12840" x2="33179" y2="36965"/>
                        <a14:foregroundMark x1="32163" y1="61089" x2="32532" y2="87938"/>
                        <a14:foregroundMark x1="43623" y1="8560" x2="47689" y2="42802"/>
                        <a14:foregroundMark x1="41590" y1="62646" x2="41590" y2="91051"/>
                        <a14:foregroundMark x1="53697" y1="7393" x2="53420" y2="39689"/>
                        <a14:foregroundMark x1="59427" y1="5837" x2="63124" y2="39689"/>
                        <a14:foregroundMark x1="80684" y1="8560" x2="85675" y2="38521"/>
                        <a14:foregroundMark x1="92421" y1="10117" x2="97135" y2="34241"/>
                        <a14:foregroundMark x1="72551" y1="68093" x2="72921" y2="91051"/>
                        <a14:foregroundMark x1="52033" y1="66926" x2="52403" y2="78210"/>
                        <a14:foregroundMark x1="13309" y1="11673" x2="13309" y2="11673"/>
                        <a14:foregroundMark x1="13309" y1="91440" x2="14695" y2="92218"/>
                        <a14:backgroundMark x1="27819" y1="18677" x2="27819" y2="18677"/>
                        <a14:backgroundMark x1="27449" y1="27237" x2="27449" y2="27237"/>
                        <a14:backgroundMark x1="27079" y1="27237" x2="27079" y2="27237"/>
                        <a14:backgroundMark x1="27079" y1="18677" x2="27079" y2="71206"/>
                        <a14:backgroundMark x1="12939" y1="19844" x2="12939" y2="19844"/>
                        <a14:backgroundMark x1="12939" y1="15953" x2="12939" y2="15953"/>
                        <a14:backgroundMark x1="13309" y1="17121" x2="13309" y2="17121"/>
                        <a14:backgroundMark x1="13031" y1="17121" x2="13031" y2="17121"/>
                        <a14:backgroundMark x1="13031" y1="17121" x2="13031" y2="17121"/>
                        <a14:backgroundMark x1="13031" y1="17121" x2="12847" y2="23735"/>
                        <a14:backgroundMark x1="13309" y1="19066" x2="13031" y2="17899"/>
                        <a14:backgroundMark x1="23752" y1="35019" x2="24399" y2="36965"/>
                        <a14:backgroundMark x1="12384" y1="17121" x2="14233" y2="22568"/>
                        <a14:backgroundMark x1="12847" y1="17899" x2="13031" y2="237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059" y="63500"/>
            <a:ext cx="2743200" cy="6515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23098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04300-340F-4666-B5DD-9B4A9515F3E4}" type="datetime1">
              <a:rPr lang="zh-TW" altLang="en-US" smtClean="0"/>
              <a:t>2021/10/17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6" name="圖片 5" descr="一張含有 畫畫 的圖片&#10;&#10;自動產生的描述">
            <a:extLst>
              <a:ext uri="{FF2B5EF4-FFF2-40B4-BE49-F238E27FC236}">
                <a16:creationId xmlns:a16="http://schemas.microsoft.com/office/drawing/2014/main" id="{633E4B60-524D-41FF-BB62-19819F652D7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37" b="92218" l="2773" r="97135">
                        <a14:foregroundMark x1="2865" y1="66926" x2="2865" y2="66926"/>
                        <a14:foregroundMark x1="7579" y1="83658" x2="7579" y2="83658"/>
                        <a14:foregroundMark x1="7579" y1="83658" x2="7579" y2="83658"/>
                        <a14:foregroundMark x1="14325" y1="86770" x2="22896" y2="40429"/>
                        <a14:foregroundMark x1="10628" y1="83658" x2="6285" y2="61089"/>
                        <a14:foregroundMark x1="18022" y1="43969" x2="18669" y2="45525"/>
                        <a14:foregroundMark x1="18669" y1="45525" x2="17652" y2="42802"/>
                        <a14:foregroundMark x1="11275" y1="7393" x2="12757" y2="15614"/>
                        <a14:foregroundMark x1="33826" y1="12840" x2="33179" y2="36965"/>
                        <a14:foregroundMark x1="32163" y1="61089" x2="32532" y2="87938"/>
                        <a14:foregroundMark x1="43623" y1="8560" x2="47689" y2="42802"/>
                        <a14:foregroundMark x1="41590" y1="62646" x2="41590" y2="91051"/>
                        <a14:foregroundMark x1="53697" y1="7393" x2="53420" y2="39689"/>
                        <a14:foregroundMark x1="59427" y1="5837" x2="63124" y2="39689"/>
                        <a14:foregroundMark x1="80684" y1="8560" x2="85675" y2="38521"/>
                        <a14:foregroundMark x1="92421" y1="10117" x2="97135" y2="34241"/>
                        <a14:foregroundMark x1="72551" y1="68093" x2="72921" y2="91051"/>
                        <a14:foregroundMark x1="52033" y1="66926" x2="52403" y2="78210"/>
                        <a14:foregroundMark x1="13309" y1="11673" x2="13309" y2="11673"/>
                        <a14:foregroundMark x1="13309" y1="91440" x2="14695" y2="92218"/>
                        <a14:backgroundMark x1="27819" y1="18677" x2="27819" y2="18677"/>
                        <a14:backgroundMark x1="27449" y1="27237" x2="27449" y2="27237"/>
                        <a14:backgroundMark x1="27079" y1="27237" x2="27079" y2="27237"/>
                        <a14:backgroundMark x1="27079" y1="18677" x2="27079" y2="71206"/>
                        <a14:backgroundMark x1="12939" y1="19844" x2="12939" y2="19844"/>
                        <a14:backgroundMark x1="12939" y1="15953" x2="12939" y2="15953"/>
                        <a14:backgroundMark x1="13309" y1="17121" x2="13309" y2="17121"/>
                        <a14:backgroundMark x1="13031" y1="17121" x2="13031" y2="17121"/>
                        <a14:backgroundMark x1="13031" y1="17121" x2="13031" y2="17121"/>
                        <a14:backgroundMark x1="13031" y1="17121" x2="12847" y2="23735"/>
                        <a14:backgroundMark x1="13309" y1="19066" x2="13031" y2="17899"/>
                        <a14:backgroundMark x1="23752" y1="35019" x2="24399" y2="36965"/>
                        <a14:backgroundMark x1="12384" y1="17121" x2="14233" y2="22568"/>
                        <a14:backgroundMark x1="12847" y1="17899" x2="13031" y2="237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059" y="63500"/>
            <a:ext cx="2743200" cy="6515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9155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C08B-076E-4B68-8A46-ED2629AFDEA3}" type="datetime1">
              <a:rPr lang="zh-TW" altLang="en-US" smtClean="0"/>
              <a:t>2021/10/17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852684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C08B-076E-4B68-8A46-ED2629AFDEA3}" type="datetime1">
              <a:rPr lang="zh-TW" altLang="en-US" smtClean="0"/>
              <a:t>2021/10/17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458923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BC08B-076E-4B68-8A46-ED2629AFDEA3}" type="datetime1">
              <a:rPr lang="zh-TW" altLang="en-US" smtClean="0"/>
              <a:t>2021/10/17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2186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6DC224-E60B-4B91-A4C1-74169A336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9474" y="1672472"/>
            <a:ext cx="8412483" cy="2387600"/>
          </a:xfrm>
        </p:spPr>
        <p:txBody>
          <a:bodyPr/>
          <a:lstStyle/>
          <a:p>
            <a:pPr algn="ctr"/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雷達呼吸、心律、睡眠及姿態辨識系統</a:t>
            </a:r>
            <a:endParaRPr lang="zh-TW" altLang="en-US" sz="36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9D59102-1F22-4F3F-A23C-D3DA59B2A5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2246" y="4557019"/>
            <a:ext cx="8041651" cy="1096899"/>
          </a:xfrm>
        </p:spPr>
        <p:txBody>
          <a:bodyPr>
            <a:normAutofit fontScale="92500"/>
          </a:bodyPr>
          <a:lstStyle/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尚茂智能科技股份有限公司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周志斌、簡立格、方譯韓、石育昌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台灣科技大學電機工程系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郭景明、陳柏華、曾立安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E0DCB4-5557-44DD-A1E6-F03EA838D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8404" y="6322256"/>
            <a:ext cx="683339" cy="365125"/>
          </a:xfrm>
        </p:spPr>
        <p:txBody>
          <a:bodyPr/>
          <a:lstStyle/>
          <a:p>
            <a:fld id="{D2B5BE26-702C-4921-81E7-8AF275EDA2CC}" type="slidenum">
              <a:rPr lang="zh-TW" altLang="en-US" sz="180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fld>
            <a:endParaRPr lang="zh-TW" altLang="en-US" sz="18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45450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B9285C-E462-45A8-A559-5893715C8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5896"/>
            <a:ext cx="8596668" cy="1320800"/>
          </a:xfrm>
        </p:spPr>
        <p:txBody>
          <a:bodyPr/>
          <a:lstStyle/>
          <a:p>
            <a:r>
              <a:rPr lang="zh-TW" altLang="en-US" dirty="0"/>
              <a:t>學弟們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5BEDE5A-14DA-4247-8DAD-42D4CCA0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8404" y="6322256"/>
            <a:ext cx="683339" cy="365125"/>
          </a:xfrm>
        </p:spPr>
        <p:txBody>
          <a:bodyPr/>
          <a:lstStyle/>
          <a:p>
            <a:fld id="{D2B5BE26-702C-4921-81E7-8AF275EDA2CC}" type="slidenum">
              <a:rPr lang="zh-TW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</a:t>
            </a:fld>
            <a:endParaRPr lang="zh-TW" altLang="en-US" sz="18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1DB8172E-6E88-4DA3-BB93-E1A68B21A9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4223908"/>
              </p:ext>
            </p:extLst>
          </p:nvPr>
        </p:nvGraphicFramePr>
        <p:xfrm>
          <a:off x="207778" y="726296"/>
          <a:ext cx="2597205" cy="1749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441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3914753113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2687006980"/>
                    </a:ext>
                  </a:extLst>
                </a:gridCol>
              </a:tblGrid>
              <a:tr h="349971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呼吸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83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85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87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85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</a:tbl>
          </a:graphicData>
        </a:graphic>
      </p:graphicFrame>
      <p:graphicFrame>
        <p:nvGraphicFramePr>
          <p:cNvPr id="8" name="表格 6">
            <a:extLst>
              <a:ext uri="{FF2B5EF4-FFF2-40B4-BE49-F238E27FC236}">
                <a16:creationId xmlns:a16="http://schemas.microsoft.com/office/drawing/2014/main" id="{A126C4F1-6939-40F6-B0B8-F7D0B13079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6639589"/>
              </p:ext>
            </p:extLst>
          </p:nvPr>
        </p:nvGraphicFramePr>
        <p:xfrm>
          <a:off x="3016880" y="726296"/>
          <a:ext cx="2597205" cy="2099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441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3914753113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2687006980"/>
                    </a:ext>
                  </a:extLst>
                </a:gridCol>
              </a:tblGrid>
              <a:tr h="349971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呼吸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80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85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88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83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87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</a:tbl>
          </a:graphicData>
        </a:graphic>
      </p:graphicFrame>
      <p:graphicFrame>
        <p:nvGraphicFramePr>
          <p:cNvPr id="9" name="表格 6">
            <a:extLst>
              <a:ext uri="{FF2B5EF4-FFF2-40B4-BE49-F238E27FC236}">
                <a16:creationId xmlns:a16="http://schemas.microsoft.com/office/drawing/2014/main" id="{8C6881AA-FFFB-4AC9-BA0A-5CCB985703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8843499"/>
              </p:ext>
            </p:extLst>
          </p:nvPr>
        </p:nvGraphicFramePr>
        <p:xfrm>
          <a:off x="5825982" y="726296"/>
          <a:ext cx="2597205" cy="2099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441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3914753113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2687006980"/>
                    </a:ext>
                  </a:extLst>
                </a:gridCol>
              </a:tblGrid>
              <a:tr h="349971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呼吸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74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81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16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78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16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76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77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</a:tbl>
          </a:graphicData>
        </a:graphic>
      </p:graphicFrame>
      <p:graphicFrame>
        <p:nvGraphicFramePr>
          <p:cNvPr id="10" name="表格 6">
            <a:extLst>
              <a:ext uri="{FF2B5EF4-FFF2-40B4-BE49-F238E27FC236}">
                <a16:creationId xmlns:a16="http://schemas.microsoft.com/office/drawing/2014/main" id="{99158091-CEA1-4B11-A712-6142FB6A12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978543"/>
              </p:ext>
            </p:extLst>
          </p:nvPr>
        </p:nvGraphicFramePr>
        <p:xfrm>
          <a:off x="8635084" y="726296"/>
          <a:ext cx="2597205" cy="3849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441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3914753113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2687006980"/>
                    </a:ext>
                  </a:extLst>
                </a:gridCol>
              </a:tblGrid>
              <a:tr h="349971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呼吸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85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83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83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84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83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20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91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81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83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85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870601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84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20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</a:tbl>
          </a:graphicData>
        </a:graphic>
      </p:graphicFrame>
      <p:graphicFrame>
        <p:nvGraphicFramePr>
          <p:cNvPr id="11" name="表格 3">
            <a:extLst>
              <a:ext uri="{FF2B5EF4-FFF2-40B4-BE49-F238E27FC236}">
                <a16:creationId xmlns:a16="http://schemas.microsoft.com/office/drawing/2014/main" id="{F167555E-8975-4BF5-902C-7D6E68F38E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23485"/>
              </p:ext>
            </p:extLst>
          </p:nvPr>
        </p:nvGraphicFramePr>
        <p:xfrm>
          <a:off x="0" y="4575977"/>
          <a:ext cx="11232290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8032">
                  <a:extLst>
                    <a:ext uri="{9D8B030D-6E8A-4147-A177-3AD203B41FA5}">
                      <a16:colId xmlns:a16="http://schemas.microsoft.com/office/drawing/2014/main" val="184978386"/>
                    </a:ext>
                  </a:extLst>
                </a:gridCol>
                <a:gridCol w="2804984">
                  <a:extLst>
                    <a:ext uri="{9D8B030D-6E8A-4147-A177-3AD203B41FA5}">
                      <a16:colId xmlns:a16="http://schemas.microsoft.com/office/drawing/2014/main" val="931941373"/>
                    </a:ext>
                  </a:extLst>
                </a:gridCol>
                <a:gridCol w="2817341">
                  <a:extLst>
                    <a:ext uri="{9D8B030D-6E8A-4147-A177-3AD203B41FA5}">
                      <a16:colId xmlns:a16="http://schemas.microsoft.com/office/drawing/2014/main" val="2943620096"/>
                    </a:ext>
                  </a:extLst>
                </a:gridCol>
                <a:gridCol w="2817340">
                  <a:extLst>
                    <a:ext uri="{9D8B030D-6E8A-4147-A177-3AD203B41FA5}">
                      <a16:colId xmlns:a16="http://schemas.microsoft.com/office/drawing/2014/main" val="817540734"/>
                    </a:ext>
                  </a:extLst>
                </a:gridCol>
                <a:gridCol w="1544593">
                  <a:extLst>
                    <a:ext uri="{9D8B030D-6E8A-4147-A177-3AD203B41FA5}">
                      <a16:colId xmlns:a16="http://schemas.microsoft.com/office/drawing/2014/main" val="1088167666"/>
                    </a:ext>
                  </a:extLst>
                </a:gridCol>
              </a:tblGrid>
              <a:tr h="271876">
                <a:tc>
                  <a:txBody>
                    <a:bodyPr/>
                    <a:lstStyle/>
                    <a:p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 err="1"/>
                        <a:t>lcy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 err="1"/>
                        <a:t>tsai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 err="1"/>
                        <a:t>wayne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 err="1"/>
                        <a:t>wuyuchen</a:t>
                      </a:r>
                      <a:endParaRPr lang="zh-TW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0894196"/>
                  </a:ext>
                </a:extLst>
              </a:tr>
              <a:tr h="271876">
                <a:tc>
                  <a:txBody>
                    <a:bodyPr/>
                    <a:lstStyle/>
                    <a:p>
                      <a:r>
                        <a:rPr lang="en-US" altLang="zh-TW" sz="1400" b="1" dirty="0"/>
                        <a:t>Our</a:t>
                      </a:r>
                      <a:endParaRPr lang="zh-TW" altLang="en-US" sz="1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10.75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11.8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8.6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4</a:t>
                      </a:r>
                      <a:endParaRPr lang="zh-TW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779367"/>
                  </a:ext>
                </a:extLst>
              </a:tr>
              <a:tr h="271876">
                <a:tc>
                  <a:txBody>
                    <a:bodyPr/>
                    <a:lstStyle/>
                    <a:p>
                      <a:r>
                        <a:rPr lang="en-US" altLang="zh-TW" sz="1400" b="1" dirty="0"/>
                        <a:t>TI</a:t>
                      </a:r>
                      <a:endParaRPr lang="zh-TW" altLang="en-US" sz="1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14.75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17.4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3.2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19.4</a:t>
                      </a:r>
                      <a:endParaRPr lang="zh-TW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1947488"/>
                  </a:ext>
                </a:extLst>
              </a:tr>
              <a:tr h="271876">
                <a:tc>
                  <a:txBody>
                    <a:bodyPr/>
                    <a:lstStyle/>
                    <a:p>
                      <a:r>
                        <a:rPr lang="en-US" altLang="zh-TW" sz="1400" b="1" dirty="0"/>
                        <a:t>Our</a:t>
                      </a:r>
                      <a:endParaRPr lang="zh-TW" altLang="en-US" sz="1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6.75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1.8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1.4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2.4</a:t>
                      </a:r>
                      <a:endParaRPr lang="zh-TW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6658737"/>
                  </a:ext>
                </a:extLst>
              </a:tr>
              <a:tr h="271876">
                <a:tc>
                  <a:txBody>
                    <a:bodyPr/>
                    <a:lstStyle/>
                    <a:p>
                      <a:r>
                        <a:rPr lang="en-US" altLang="zh-TW" sz="1400" b="1" dirty="0"/>
                        <a:t>TI</a:t>
                      </a:r>
                      <a:endParaRPr lang="zh-TW" altLang="en-US" sz="1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3.25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2.2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3.2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2</a:t>
                      </a:r>
                      <a:endParaRPr lang="zh-TW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0045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0112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0D1867-BFB6-448F-86DF-3EA09ED92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總計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1695F05-FCDC-4577-AE09-4490C4FF8D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3943297"/>
              </p:ext>
            </p:extLst>
          </p:nvPr>
        </p:nvGraphicFramePr>
        <p:xfrm>
          <a:off x="2917998" y="1581150"/>
          <a:ext cx="4780261" cy="2906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203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1376812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1292246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</a:tblGrid>
              <a:tr h="362143">
                <a:tc rowSpan="2"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90714" marR="90714" marT="45357" marB="45357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800" dirty="0"/>
                        <a:t>有效樣本數</a:t>
                      </a:r>
                    </a:p>
                  </a:txBody>
                  <a:tcPr marL="90714" marR="90714" marT="45357" marB="45357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3061027"/>
                  </a:ext>
                </a:extLst>
              </a:tr>
              <a:tr h="360923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+mj-lt"/>
                        </a:rPr>
                        <a:t>心跳</a:t>
                      </a:r>
                    </a:p>
                  </a:txBody>
                  <a:tcPr marL="88779" marR="88779" marT="44390" marB="4439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latin typeface="+mj-lt"/>
                        </a:rPr>
                        <a:t>呼吸</a:t>
                      </a:r>
                    </a:p>
                  </a:txBody>
                  <a:tcPr marL="88779" marR="88779" marT="44390" marB="44390" anchor="ctr"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092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+mn-lt"/>
                        </a:rPr>
                        <a:t>實驗室成員們</a:t>
                      </a:r>
                    </a:p>
                  </a:txBody>
                  <a:tcPr marL="88779" marR="88779" marT="44390" marB="443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63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59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extLst>
                  <a:ext uri="{0D108BD9-81ED-4DB2-BD59-A6C34878D82A}">
                    <a16:rowId xmlns:a16="http://schemas.microsoft.com/office/drawing/2014/main" val="2869078656"/>
                  </a:ext>
                </a:extLst>
              </a:tr>
              <a:tr h="36092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+mn-lt"/>
                        </a:rPr>
                        <a:t>尚茂</a:t>
                      </a:r>
                    </a:p>
                  </a:txBody>
                  <a:tcPr marL="88779" marR="88779" marT="44390" marB="443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50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0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extLst>
                  <a:ext uri="{0D108BD9-81ED-4DB2-BD59-A6C34878D82A}">
                    <a16:rowId xmlns:a16="http://schemas.microsoft.com/office/drawing/2014/main" val="1440779905"/>
                  </a:ext>
                </a:extLst>
              </a:tr>
              <a:tr h="36092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+mn-lt"/>
                        </a:rPr>
                        <a:t>學弟們</a:t>
                      </a:r>
                    </a:p>
                  </a:txBody>
                  <a:tcPr marL="88779" marR="88779" marT="44390" marB="443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123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123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extLst>
                  <a:ext uri="{0D108BD9-81ED-4DB2-BD59-A6C34878D82A}">
                    <a16:rowId xmlns:a16="http://schemas.microsoft.com/office/drawing/2014/main" val="3965504409"/>
                  </a:ext>
                </a:extLst>
              </a:tr>
              <a:tr h="3609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total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236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182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  <a:tr h="3609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Accuracy/%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182/77.1%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110/60.4%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extLst>
                  <a:ext uri="{0D108BD9-81ED-4DB2-BD59-A6C34878D82A}">
                    <a16:rowId xmlns:a16="http://schemas.microsoft.com/office/drawing/2014/main" val="1685041190"/>
                  </a:ext>
                </a:extLst>
              </a:tr>
              <a:tr h="1977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Ours L1 Loss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7.67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2.55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extLst>
                  <a:ext uri="{0D108BD9-81ED-4DB2-BD59-A6C34878D82A}">
                    <a16:rowId xmlns:a16="http://schemas.microsoft.com/office/drawing/2014/main" val="4171906498"/>
                  </a:ext>
                </a:extLst>
              </a:tr>
            </a:tbl>
          </a:graphicData>
        </a:graphic>
      </p:graphicFrame>
      <p:sp>
        <p:nvSpPr>
          <p:cNvPr id="5" name="投影片編號版面配置區 5">
            <a:extLst>
              <a:ext uri="{FF2B5EF4-FFF2-40B4-BE49-F238E27FC236}">
                <a16:creationId xmlns:a16="http://schemas.microsoft.com/office/drawing/2014/main" id="{814F676D-2531-4309-A267-34F2A6704EBB}"/>
              </a:ext>
            </a:extLst>
          </p:cNvPr>
          <p:cNvSpPr txBox="1">
            <a:spLocks/>
          </p:cNvSpPr>
          <p:nvPr/>
        </p:nvSpPr>
        <p:spPr>
          <a:xfrm>
            <a:off x="11318404" y="632225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B5BE26-702C-4921-81E7-8AF275EDA2CC}" type="slidenum">
              <a:rPr lang="zh-TW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pPr/>
              <a:t>11</a:t>
            </a:fld>
            <a:endParaRPr lang="zh-TW" altLang="en-US" sz="18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729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B23222-754E-435E-BF73-99E45E3F9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49B8F2-843F-4B4C-8A89-FDBDBB3DA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91BC66A-8FC2-49E4-B01C-111F5C474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5915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8394E1-098C-409D-B808-BE7687121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建立資料庫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F8A20E-F7B6-4053-BA2D-753739FA5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地點：實驗室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人數：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29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筆數：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筆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/1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人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距離：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80CM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秒數：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40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秒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雷達擺放方式：橫放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5">
            <a:extLst>
              <a:ext uri="{FF2B5EF4-FFF2-40B4-BE49-F238E27FC236}">
                <a16:creationId xmlns:a16="http://schemas.microsoft.com/office/drawing/2014/main" id="{E3D00D73-38C9-4029-9B86-183BD1433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8404" y="6322256"/>
            <a:ext cx="683339" cy="365125"/>
          </a:xfrm>
        </p:spPr>
        <p:txBody>
          <a:bodyPr/>
          <a:lstStyle/>
          <a:p>
            <a:fld id="{D2B5BE26-702C-4921-81E7-8AF275EDA2CC}" type="slidenum">
              <a:rPr lang="zh-TW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fld>
            <a:endParaRPr lang="zh-TW" altLang="en-US" sz="18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pSp>
        <p:nvGrpSpPr>
          <p:cNvPr id="23" name="群組 22"/>
          <p:cNvGrpSpPr/>
          <p:nvPr/>
        </p:nvGrpSpPr>
        <p:grpSpPr>
          <a:xfrm>
            <a:off x="3950233" y="2160589"/>
            <a:ext cx="7368171" cy="3193815"/>
            <a:chOff x="3950233" y="2118152"/>
            <a:chExt cx="7368171" cy="3193815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F4DB7945-FBDE-43F4-AAB2-A9C4F77423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416" b="-491"/>
            <a:stretch/>
          </p:blipFill>
          <p:spPr>
            <a:xfrm rot="5400000">
              <a:off x="6519974" y="2884587"/>
              <a:ext cx="2632669" cy="2222091"/>
            </a:xfrm>
            <a:prstGeom prst="rect">
              <a:avLst/>
            </a:prstGeom>
          </p:spPr>
        </p:pic>
        <p:sp>
          <p:nvSpPr>
            <p:cNvPr id="4" name="圓角矩形 3"/>
            <p:cNvSpPr/>
            <p:nvPr/>
          </p:nvSpPr>
          <p:spPr>
            <a:xfrm>
              <a:off x="7373694" y="3761419"/>
              <a:ext cx="484645" cy="234213"/>
            </a:xfrm>
            <a:prstGeom prst="round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7E29CB5D-D439-4F19-BD2F-2A8E929095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4354" b="-24354"/>
            <a:stretch/>
          </p:blipFill>
          <p:spPr>
            <a:xfrm rot="5400000">
              <a:off x="4102017" y="2527514"/>
              <a:ext cx="2632669" cy="2936238"/>
            </a:xfrm>
            <a:prstGeom prst="rect">
              <a:avLst/>
            </a:prstGeom>
          </p:spPr>
        </p:pic>
        <p:sp>
          <p:nvSpPr>
            <p:cNvPr id="14" name="流程圖: 替代程序 13"/>
            <p:cNvSpPr/>
            <p:nvPr/>
          </p:nvSpPr>
          <p:spPr>
            <a:xfrm>
              <a:off x="4666181" y="2118152"/>
              <a:ext cx="1504335" cy="383458"/>
            </a:xfrm>
            <a:prstGeom prst="flowChartAlternate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雷達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流程圖: 替代程序 15"/>
            <p:cNvSpPr/>
            <p:nvPr/>
          </p:nvSpPr>
          <p:spPr>
            <a:xfrm>
              <a:off x="7084945" y="2118502"/>
              <a:ext cx="1504335" cy="383458"/>
            </a:xfrm>
            <a:prstGeom prst="flowChartAlternate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心跳</a:t>
              </a:r>
            </a:p>
          </p:txBody>
        </p:sp>
        <p:pic>
          <p:nvPicPr>
            <p:cNvPr id="20" name="圖片 19"/>
            <p:cNvPicPr>
              <a:picLocks noChangeAspect="1"/>
            </p:cNvPicPr>
            <p:nvPr/>
          </p:nvPicPr>
          <p:blipFill rotWithShape="1">
            <a:blip r:embed="rId5"/>
            <a:srcRect l="6855" t="8029" r="27727" b="26613"/>
            <a:stretch/>
          </p:blipFill>
          <p:spPr>
            <a:xfrm>
              <a:off x="9302792" y="2679297"/>
              <a:ext cx="2015612" cy="2632669"/>
            </a:xfrm>
            <a:prstGeom prst="rect">
              <a:avLst/>
            </a:prstGeom>
          </p:spPr>
        </p:pic>
        <p:sp>
          <p:nvSpPr>
            <p:cNvPr id="21" name="流程圖: 替代程序 20"/>
            <p:cNvSpPr/>
            <p:nvPr/>
          </p:nvSpPr>
          <p:spPr>
            <a:xfrm>
              <a:off x="9558430" y="2118152"/>
              <a:ext cx="1504335" cy="383458"/>
            </a:xfrm>
            <a:prstGeom prst="flowChartAlternate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呼吸</a:t>
              </a:r>
            </a:p>
          </p:txBody>
        </p:sp>
        <p:sp>
          <p:nvSpPr>
            <p:cNvPr id="22" name="圓角矩形 21"/>
            <p:cNvSpPr/>
            <p:nvPr/>
          </p:nvSpPr>
          <p:spPr>
            <a:xfrm>
              <a:off x="10251534" y="4168141"/>
              <a:ext cx="266606" cy="121920"/>
            </a:xfrm>
            <a:prstGeom prst="round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流程圖: 替代程序 23"/>
          <p:cNvSpPr/>
          <p:nvPr/>
        </p:nvSpPr>
        <p:spPr>
          <a:xfrm>
            <a:off x="8351520" y="5746573"/>
            <a:ext cx="1473200" cy="383458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Ground Truth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6" name="流程圖: 替代程序 25"/>
          <p:cNvSpPr/>
          <p:nvPr/>
        </p:nvSpPr>
        <p:spPr>
          <a:xfrm>
            <a:off x="4423442" y="5746573"/>
            <a:ext cx="1989815" cy="383458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Sensor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線單箭頭接點 27"/>
          <p:cNvCxnSpPr>
            <a:stCxn id="26" idx="0"/>
            <a:endCxn id="12" idx="3"/>
          </p:cNvCxnSpPr>
          <p:nvPr/>
        </p:nvCxnSpPr>
        <p:spPr>
          <a:xfrm flipV="1">
            <a:off x="5418350" y="5354405"/>
            <a:ext cx="2" cy="3921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肘形接點 32"/>
          <p:cNvCxnSpPr>
            <a:stCxn id="24" idx="1"/>
            <a:endCxn id="6" idx="3"/>
          </p:cNvCxnSpPr>
          <p:nvPr/>
        </p:nvCxnSpPr>
        <p:spPr>
          <a:xfrm rot="10800000">
            <a:off x="7836308" y="5354404"/>
            <a:ext cx="515212" cy="58389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肘形接點 34"/>
          <p:cNvCxnSpPr>
            <a:stCxn id="24" idx="3"/>
            <a:endCxn id="20" idx="2"/>
          </p:cNvCxnSpPr>
          <p:nvPr/>
        </p:nvCxnSpPr>
        <p:spPr>
          <a:xfrm flipV="1">
            <a:off x="9824720" y="5354403"/>
            <a:ext cx="485878" cy="58389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34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D2F8A20E-F7B6-4053-BA2D-753739FA5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144346" cy="3880773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量測細節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雷達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與胸腔平行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心律設備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	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關節處上方手臂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呼吸設備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食指或大拇指、測量前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		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須穿戴約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60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秒使呼吸數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		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值穩定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2F3AEF8-FE33-452D-A285-8A19889C0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建立資料庫</a:t>
            </a:r>
          </a:p>
        </p:txBody>
      </p:sp>
      <p:sp>
        <p:nvSpPr>
          <p:cNvPr id="15" name="投影片編號版面配置區 5">
            <a:extLst>
              <a:ext uri="{FF2B5EF4-FFF2-40B4-BE49-F238E27FC236}">
                <a16:creationId xmlns:a16="http://schemas.microsoft.com/office/drawing/2014/main" id="{EDEC2262-43A8-4894-A8D8-C1F5E3A6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8404" y="6322256"/>
            <a:ext cx="683339" cy="365125"/>
          </a:xfrm>
        </p:spPr>
        <p:txBody>
          <a:bodyPr/>
          <a:lstStyle/>
          <a:p>
            <a:fld id="{D2B5BE26-702C-4921-81E7-8AF275EDA2CC}" type="slidenum">
              <a:rPr lang="zh-TW" altLang="en-US" sz="180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fld>
            <a:endParaRPr lang="zh-TW" altLang="en-US" sz="18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228" y="1930400"/>
            <a:ext cx="3532977" cy="4281600"/>
          </a:xfrm>
          <a:prstGeom prst="rect">
            <a:avLst/>
          </a:prstGeom>
        </p:spPr>
      </p:pic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43D3200F-8DBA-4608-8121-D1948EF9E49E}"/>
              </a:ext>
            </a:extLst>
          </p:cNvPr>
          <p:cNvCxnSpPr/>
          <p:nvPr/>
        </p:nvCxnSpPr>
        <p:spPr>
          <a:xfrm flipV="1">
            <a:off x="6415500" y="4023360"/>
            <a:ext cx="2383060" cy="6782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3899EA4-FA17-4977-95FB-2DD3D295BDF6}"/>
              </a:ext>
            </a:extLst>
          </p:cNvPr>
          <p:cNvSpPr txBox="1"/>
          <p:nvPr/>
        </p:nvSpPr>
        <p:spPr>
          <a:xfrm rot="20522197">
            <a:off x="7401672" y="3878450"/>
            <a:ext cx="61682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80CM</a:t>
            </a:r>
            <a:endParaRPr lang="zh-TW" altLang="en-US" sz="16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10603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B9285C-E462-45A8-A559-5893715C8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5896"/>
            <a:ext cx="8596668" cy="1320800"/>
          </a:xfrm>
        </p:spPr>
        <p:txBody>
          <a:bodyPr/>
          <a:lstStyle/>
          <a:p>
            <a:r>
              <a:rPr lang="zh-TW" altLang="en-US" dirty="0"/>
              <a:t>實驗室成員們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5BEDE5A-14DA-4247-8DAD-42D4CCA0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8404" y="6322256"/>
            <a:ext cx="683339" cy="365125"/>
          </a:xfrm>
        </p:spPr>
        <p:txBody>
          <a:bodyPr/>
          <a:lstStyle/>
          <a:p>
            <a:fld id="{D2B5BE26-702C-4921-81E7-8AF275EDA2CC}" type="slidenum">
              <a:rPr lang="zh-TW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fld>
            <a:endParaRPr lang="zh-TW" altLang="en-US" sz="18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1DB8172E-6E88-4DA3-BB93-E1A68B21A9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6851351"/>
              </p:ext>
            </p:extLst>
          </p:nvPr>
        </p:nvGraphicFramePr>
        <p:xfrm>
          <a:off x="207778" y="726296"/>
          <a:ext cx="2597205" cy="2099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441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3914753113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2687006980"/>
                    </a:ext>
                  </a:extLst>
                </a:gridCol>
              </a:tblGrid>
              <a:tr h="349971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呼吸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80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79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85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82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83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</a:tbl>
          </a:graphicData>
        </a:graphic>
      </p:graphicFrame>
      <p:graphicFrame>
        <p:nvGraphicFramePr>
          <p:cNvPr id="8" name="表格 6">
            <a:extLst>
              <a:ext uri="{FF2B5EF4-FFF2-40B4-BE49-F238E27FC236}">
                <a16:creationId xmlns:a16="http://schemas.microsoft.com/office/drawing/2014/main" id="{A126C4F1-6939-40F6-B0B8-F7D0B13079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1844931"/>
              </p:ext>
            </p:extLst>
          </p:nvPr>
        </p:nvGraphicFramePr>
        <p:xfrm>
          <a:off x="2919281" y="726296"/>
          <a:ext cx="2597205" cy="2099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441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3914753113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2687006980"/>
                    </a:ext>
                  </a:extLst>
                </a:gridCol>
              </a:tblGrid>
              <a:tr h="349971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呼吸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122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85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124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85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21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111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89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20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121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87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22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114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87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</a:tbl>
          </a:graphicData>
        </a:graphic>
      </p:graphicFrame>
      <p:graphicFrame>
        <p:nvGraphicFramePr>
          <p:cNvPr id="9" name="表格 6">
            <a:extLst>
              <a:ext uri="{FF2B5EF4-FFF2-40B4-BE49-F238E27FC236}">
                <a16:creationId xmlns:a16="http://schemas.microsoft.com/office/drawing/2014/main" id="{8C6881AA-FFFB-4AC9-BA0A-5CCB985703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4413356"/>
              </p:ext>
            </p:extLst>
          </p:nvPr>
        </p:nvGraphicFramePr>
        <p:xfrm>
          <a:off x="5630784" y="726296"/>
          <a:ext cx="1558323" cy="3849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441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2687006980"/>
                    </a:ext>
                  </a:extLst>
                </a:gridCol>
              </a:tblGrid>
              <a:tr h="349971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呼吸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19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19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386240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380708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257196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579508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19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776862"/>
                  </a:ext>
                </a:extLst>
              </a:tr>
            </a:tbl>
          </a:graphicData>
        </a:graphic>
      </p:graphicFrame>
      <p:graphicFrame>
        <p:nvGraphicFramePr>
          <p:cNvPr id="10" name="表格 6">
            <a:extLst>
              <a:ext uri="{FF2B5EF4-FFF2-40B4-BE49-F238E27FC236}">
                <a16:creationId xmlns:a16="http://schemas.microsoft.com/office/drawing/2014/main" id="{99158091-CEA1-4B11-A712-6142FB6A12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3939558"/>
              </p:ext>
            </p:extLst>
          </p:nvPr>
        </p:nvGraphicFramePr>
        <p:xfrm>
          <a:off x="7303405" y="726296"/>
          <a:ext cx="1558323" cy="3849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441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2687006980"/>
                    </a:ext>
                  </a:extLst>
                </a:gridCol>
              </a:tblGrid>
              <a:tr h="349971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呼吸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16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090700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577777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16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74633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786018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59204"/>
                  </a:ext>
                </a:extLst>
              </a:tr>
            </a:tbl>
          </a:graphicData>
        </a:graphic>
      </p:graphicFrame>
      <p:graphicFrame>
        <p:nvGraphicFramePr>
          <p:cNvPr id="11" name="表格 3">
            <a:extLst>
              <a:ext uri="{FF2B5EF4-FFF2-40B4-BE49-F238E27FC236}">
                <a16:creationId xmlns:a16="http://schemas.microsoft.com/office/drawing/2014/main" id="{F167555E-8975-4BF5-902C-7D6E68F38E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258327"/>
              </p:ext>
            </p:extLst>
          </p:nvPr>
        </p:nvGraphicFramePr>
        <p:xfrm>
          <a:off x="-1" y="4575977"/>
          <a:ext cx="12001743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0972">
                  <a:extLst>
                    <a:ext uri="{9D8B030D-6E8A-4147-A177-3AD203B41FA5}">
                      <a16:colId xmlns:a16="http://schemas.microsoft.com/office/drawing/2014/main" val="184978386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931941373"/>
                    </a:ext>
                  </a:extLst>
                </a:gridCol>
                <a:gridCol w="2155372">
                  <a:extLst>
                    <a:ext uri="{9D8B030D-6E8A-4147-A177-3AD203B41FA5}">
                      <a16:colId xmlns:a16="http://schemas.microsoft.com/office/drawing/2014/main" val="2943620096"/>
                    </a:ext>
                  </a:extLst>
                </a:gridCol>
                <a:gridCol w="1698171">
                  <a:extLst>
                    <a:ext uri="{9D8B030D-6E8A-4147-A177-3AD203B41FA5}">
                      <a16:colId xmlns:a16="http://schemas.microsoft.com/office/drawing/2014/main" val="817540734"/>
                    </a:ext>
                  </a:extLst>
                </a:gridCol>
                <a:gridCol w="1722665">
                  <a:extLst>
                    <a:ext uri="{9D8B030D-6E8A-4147-A177-3AD203B41FA5}">
                      <a16:colId xmlns:a16="http://schemas.microsoft.com/office/drawing/2014/main" val="1088167666"/>
                    </a:ext>
                  </a:extLst>
                </a:gridCol>
                <a:gridCol w="2441363">
                  <a:extLst>
                    <a:ext uri="{9D8B030D-6E8A-4147-A177-3AD203B41FA5}">
                      <a16:colId xmlns:a16="http://schemas.microsoft.com/office/drawing/2014/main" val="3915581692"/>
                    </a:ext>
                  </a:extLst>
                </a:gridCol>
              </a:tblGrid>
              <a:tr h="271876">
                <a:tc>
                  <a:txBody>
                    <a:bodyPr/>
                    <a:lstStyle/>
                    <a:p>
                      <a:endParaRPr lang="zh-TW" altLang="en-US" sz="1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/>
                        <a:t>hung-</a:t>
                      </a:r>
                      <a:r>
                        <a:rPr lang="en-US" altLang="zh-TW" sz="1400" b="1" dirty="0" err="1"/>
                        <a:t>wei_rest</a:t>
                      </a:r>
                      <a:endParaRPr lang="zh-TW" altLang="en-US" sz="1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/>
                        <a:t>li-</a:t>
                      </a:r>
                      <a:r>
                        <a:rPr lang="en-US" altLang="zh-TW" sz="1400" b="1" dirty="0" err="1"/>
                        <a:t>an_work</a:t>
                      </a:r>
                      <a:endParaRPr lang="zh-TW" altLang="en-US" sz="1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/>
                        <a:t>li-an-</a:t>
                      </a:r>
                      <a:r>
                        <a:rPr lang="en-US" altLang="zh-TW" sz="1400" b="1" dirty="0" err="1"/>
                        <a:t>onlybr</a:t>
                      </a:r>
                      <a:endParaRPr lang="zh-TW" altLang="en-US" sz="1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err="1"/>
                        <a:t>pohua-onlybr</a:t>
                      </a:r>
                      <a:endParaRPr lang="zh-TW" altLang="en-US" sz="1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err="1"/>
                        <a:t>Test+lian+pohua</a:t>
                      </a:r>
                      <a:endParaRPr lang="zh-TW" altLang="en-US" sz="1400" b="1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894196"/>
                  </a:ext>
                </a:extLst>
              </a:tr>
              <a:tr h="271876">
                <a:tc>
                  <a:txBody>
                    <a:bodyPr/>
                    <a:lstStyle/>
                    <a:p>
                      <a:r>
                        <a:rPr lang="en-US" altLang="zh-TW" sz="1400" b="1" dirty="0"/>
                        <a:t>Our</a:t>
                      </a:r>
                      <a:endParaRPr lang="zh-TW" altLang="en-US" sz="1400" b="1" dirty="0"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/>
                        <a:t>6.4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/>
                        <a:t>31.8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/>
                        <a:t>2.9</a:t>
                      </a:r>
                      <a:endParaRPr lang="zh-TW" altLang="en-US" sz="16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779367"/>
                  </a:ext>
                </a:extLst>
              </a:tr>
              <a:tr h="27187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/>
                        <a:t>TI</a:t>
                      </a:r>
                      <a:endParaRPr lang="zh-TW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/>
                        <a:t>12.8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/>
                        <a:t>42.4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/>
                        <a:t>6.0</a:t>
                      </a:r>
                      <a:endParaRPr lang="zh-TW" altLang="en-US" sz="16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5755023"/>
                  </a:ext>
                </a:extLst>
              </a:tr>
              <a:tr h="271876">
                <a:tc>
                  <a:txBody>
                    <a:bodyPr/>
                    <a:lstStyle/>
                    <a:p>
                      <a:r>
                        <a:rPr lang="en-US" altLang="zh-TW" sz="1400" b="1" dirty="0"/>
                        <a:t>Our</a:t>
                      </a:r>
                      <a:endParaRPr lang="zh-TW" altLang="en-US" sz="1400" b="1" dirty="0"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/>
                        <a:t>2.2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/>
                        <a:t>4.0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/>
                        <a:t>1.5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/>
                        <a:t>2.9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6658737"/>
                  </a:ext>
                </a:extLst>
              </a:tr>
              <a:tr h="271876">
                <a:tc>
                  <a:txBody>
                    <a:bodyPr/>
                    <a:lstStyle/>
                    <a:p>
                      <a:r>
                        <a:rPr lang="en-US" altLang="zh-TW" sz="1400" b="1" dirty="0"/>
                        <a:t>TI</a:t>
                      </a:r>
                      <a:endParaRPr lang="zh-TW" altLang="en-US" sz="1400" b="1" dirty="0"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/>
                        <a:t>3.2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/>
                        <a:t>5.2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/>
                        <a:t>2.5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/>
                        <a:t>3.0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0045172"/>
                  </a:ext>
                </a:extLst>
              </a:tr>
            </a:tbl>
          </a:graphicData>
        </a:graphic>
      </p:graphicFrame>
      <p:graphicFrame>
        <p:nvGraphicFramePr>
          <p:cNvPr id="12" name="表格 6">
            <a:extLst>
              <a:ext uri="{FF2B5EF4-FFF2-40B4-BE49-F238E27FC236}">
                <a16:creationId xmlns:a16="http://schemas.microsoft.com/office/drawing/2014/main" id="{7AEFDE94-E761-4438-B075-B3F36093C7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7365755"/>
              </p:ext>
            </p:extLst>
          </p:nvPr>
        </p:nvGraphicFramePr>
        <p:xfrm>
          <a:off x="8927583" y="574933"/>
          <a:ext cx="3074160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832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614832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614832">
                  <a:extLst>
                    <a:ext uri="{9D8B030D-6E8A-4147-A177-3AD203B41FA5}">
                      <a16:colId xmlns:a16="http://schemas.microsoft.com/office/drawing/2014/main" val="3221380586"/>
                    </a:ext>
                  </a:extLst>
                </a:gridCol>
                <a:gridCol w="621156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  <a:gridCol w="608508">
                  <a:extLst>
                    <a:ext uri="{9D8B030D-6E8A-4147-A177-3AD203B41FA5}">
                      <a16:colId xmlns:a16="http://schemas.microsoft.com/office/drawing/2014/main" val="2352338747"/>
                    </a:ext>
                  </a:extLst>
                </a:gridCol>
              </a:tblGrid>
              <a:tr h="323256"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293869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84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88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rgbClr val="00B050"/>
                          </a:solidFill>
                        </a:rPr>
                        <a:t>81</a:t>
                      </a:r>
                      <a:endParaRPr lang="zh-TW" alt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293869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76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77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293869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83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rgbClr val="00B050"/>
                          </a:solidFill>
                        </a:rPr>
                        <a:t>83</a:t>
                      </a:r>
                      <a:endParaRPr lang="zh-TW" alt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74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293869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4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88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rgbClr val="00B050"/>
                          </a:solidFill>
                        </a:rPr>
                        <a:t>85</a:t>
                      </a:r>
                      <a:endParaRPr lang="zh-TW" alt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74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rgbClr val="00B050"/>
                          </a:solidFill>
                        </a:rPr>
                        <a:t>79</a:t>
                      </a:r>
                      <a:endParaRPr lang="zh-TW" alt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293869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5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86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rgbClr val="00B050"/>
                          </a:solidFill>
                        </a:rPr>
                        <a:t>86</a:t>
                      </a:r>
                      <a:endParaRPr lang="zh-TW" alt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74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rgbClr val="00B050"/>
                          </a:solidFill>
                        </a:rPr>
                        <a:t>75</a:t>
                      </a:r>
                      <a:endParaRPr lang="zh-TW" alt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293869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6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86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rgbClr val="00B050"/>
                          </a:solidFill>
                        </a:rPr>
                        <a:t>86</a:t>
                      </a:r>
                      <a:endParaRPr lang="zh-TW" alt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72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rgbClr val="00B050"/>
                          </a:solidFill>
                        </a:rPr>
                        <a:t>74</a:t>
                      </a:r>
                      <a:endParaRPr lang="zh-TW" alt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293869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7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91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rgbClr val="00B050"/>
                          </a:solidFill>
                        </a:rPr>
                        <a:t>87</a:t>
                      </a:r>
                      <a:endParaRPr lang="zh-TW" alt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73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rgbClr val="00B050"/>
                          </a:solidFill>
                        </a:rPr>
                        <a:t>78</a:t>
                      </a:r>
                      <a:endParaRPr lang="zh-TW" alt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293869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8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73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rgbClr val="00B050"/>
                          </a:solidFill>
                        </a:rPr>
                        <a:t>81</a:t>
                      </a:r>
                      <a:endParaRPr lang="zh-TW" alt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74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rgbClr val="00B050"/>
                          </a:solidFill>
                        </a:rPr>
                        <a:t>83</a:t>
                      </a:r>
                      <a:endParaRPr lang="zh-TW" alt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293869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9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90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rgbClr val="00B050"/>
                          </a:solidFill>
                        </a:rPr>
                        <a:t>90</a:t>
                      </a:r>
                      <a:endParaRPr lang="zh-TW" alt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78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rgbClr val="00B050"/>
                          </a:solidFill>
                        </a:rPr>
                        <a:t>80</a:t>
                      </a:r>
                      <a:endParaRPr lang="zh-TW" alt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293869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10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84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rgbClr val="00B050"/>
                          </a:solidFill>
                        </a:rPr>
                        <a:t>91</a:t>
                      </a:r>
                      <a:endParaRPr lang="zh-TW" alt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77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rgbClr val="00B050"/>
                          </a:solidFill>
                        </a:rPr>
                        <a:t>84</a:t>
                      </a:r>
                      <a:endParaRPr lang="zh-TW" alt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  <a:tr h="293869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11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86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rgbClr val="00B050"/>
                          </a:solidFill>
                        </a:rPr>
                        <a:t>86</a:t>
                      </a:r>
                      <a:endParaRPr lang="zh-TW" alt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83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743030"/>
                  </a:ext>
                </a:extLst>
              </a:tr>
              <a:tr h="293869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12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76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rgbClr val="00B050"/>
                          </a:solidFill>
                        </a:rPr>
                        <a:t>83</a:t>
                      </a:r>
                      <a:endParaRPr lang="zh-TW" alt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83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240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6945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B9285C-E462-45A8-A559-5893715C8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5896"/>
            <a:ext cx="8596668" cy="1320800"/>
          </a:xfrm>
        </p:spPr>
        <p:txBody>
          <a:bodyPr/>
          <a:lstStyle/>
          <a:p>
            <a:r>
              <a:rPr lang="zh-TW" altLang="en-US" dirty="0"/>
              <a:t>實驗室成員們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5BEDE5A-14DA-4247-8DAD-42D4CCA0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8404" y="6322256"/>
            <a:ext cx="683339" cy="365125"/>
          </a:xfrm>
        </p:spPr>
        <p:txBody>
          <a:bodyPr/>
          <a:lstStyle/>
          <a:p>
            <a:fld id="{D2B5BE26-702C-4921-81E7-8AF275EDA2CC}" type="slidenum">
              <a:rPr lang="zh-TW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</a:t>
            </a:fld>
            <a:endParaRPr lang="zh-TW" altLang="en-US" sz="18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1DB8172E-6E88-4DA3-BB93-E1A68B21A9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9607705"/>
              </p:ext>
            </p:extLst>
          </p:nvPr>
        </p:nvGraphicFramePr>
        <p:xfrm>
          <a:off x="207778" y="726296"/>
          <a:ext cx="2597205" cy="3849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441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3914753113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2687006980"/>
                    </a:ext>
                  </a:extLst>
                </a:gridCol>
              </a:tblGrid>
              <a:tr h="349971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呼吸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88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95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100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89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89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88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19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82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89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86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101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88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100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82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974461"/>
                  </a:ext>
                </a:extLst>
              </a:tr>
            </a:tbl>
          </a:graphicData>
        </a:graphic>
      </p:graphicFrame>
      <p:graphicFrame>
        <p:nvGraphicFramePr>
          <p:cNvPr id="8" name="表格 6">
            <a:extLst>
              <a:ext uri="{FF2B5EF4-FFF2-40B4-BE49-F238E27FC236}">
                <a16:creationId xmlns:a16="http://schemas.microsoft.com/office/drawing/2014/main" id="{A126C4F1-6939-40F6-B0B8-F7D0B13079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3326649"/>
              </p:ext>
            </p:extLst>
          </p:nvPr>
        </p:nvGraphicFramePr>
        <p:xfrm>
          <a:off x="3016880" y="726296"/>
          <a:ext cx="2597205" cy="3849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441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3914753113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2687006980"/>
                    </a:ext>
                  </a:extLst>
                </a:gridCol>
              </a:tblGrid>
              <a:tr h="349971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呼吸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81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21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88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19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----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----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----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----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92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85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89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21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93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19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92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85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90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810243"/>
                  </a:ext>
                </a:extLst>
              </a:tr>
            </a:tbl>
          </a:graphicData>
        </a:graphic>
      </p:graphicFrame>
      <p:graphicFrame>
        <p:nvGraphicFramePr>
          <p:cNvPr id="9" name="表格 6">
            <a:extLst>
              <a:ext uri="{FF2B5EF4-FFF2-40B4-BE49-F238E27FC236}">
                <a16:creationId xmlns:a16="http://schemas.microsoft.com/office/drawing/2014/main" id="{8C6881AA-FFFB-4AC9-BA0A-5CCB985703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731890"/>
              </p:ext>
            </p:extLst>
          </p:nvPr>
        </p:nvGraphicFramePr>
        <p:xfrm>
          <a:off x="5825982" y="726296"/>
          <a:ext cx="2597205" cy="2099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441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3914753113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2687006980"/>
                    </a:ext>
                  </a:extLst>
                </a:gridCol>
              </a:tblGrid>
              <a:tr h="349971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呼吸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85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20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81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86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83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</a:tbl>
          </a:graphicData>
        </a:graphic>
      </p:graphicFrame>
      <p:graphicFrame>
        <p:nvGraphicFramePr>
          <p:cNvPr id="10" name="表格 6">
            <a:extLst>
              <a:ext uri="{FF2B5EF4-FFF2-40B4-BE49-F238E27FC236}">
                <a16:creationId xmlns:a16="http://schemas.microsoft.com/office/drawing/2014/main" id="{99158091-CEA1-4B11-A712-6142FB6A12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8401298"/>
              </p:ext>
            </p:extLst>
          </p:nvPr>
        </p:nvGraphicFramePr>
        <p:xfrm>
          <a:off x="8635084" y="726296"/>
          <a:ext cx="2597205" cy="2099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441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3914753113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2687006980"/>
                    </a:ext>
                  </a:extLst>
                </a:gridCol>
              </a:tblGrid>
              <a:tr h="349971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呼吸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84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78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82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82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14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83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</a:tbl>
          </a:graphicData>
        </a:graphic>
      </p:graphicFrame>
      <p:graphicFrame>
        <p:nvGraphicFramePr>
          <p:cNvPr id="11" name="表格 3">
            <a:extLst>
              <a:ext uri="{FF2B5EF4-FFF2-40B4-BE49-F238E27FC236}">
                <a16:creationId xmlns:a16="http://schemas.microsoft.com/office/drawing/2014/main" id="{F167555E-8975-4BF5-902C-7D6E68F38E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754482"/>
              </p:ext>
            </p:extLst>
          </p:nvPr>
        </p:nvGraphicFramePr>
        <p:xfrm>
          <a:off x="0" y="4575977"/>
          <a:ext cx="11232290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8032">
                  <a:extLst>
                    <a:ext uri="{9D8B030D-6E8A-4147-A177-3AD203B41FA5}">
                      <a16:colId xmlns:a16="http://schemas.microsoft.com/office/drawing/2014/main" val="184978386"/>
                    </a:ext>
                  </a:extLst>
                </a:gridCol>
                <a:gridCol w="2804984">
                  <a:extLst>
                    <a:ext uri="{9D8B030D-6E8A-4147-A177-3AD203B41FA5}">
                      <a16:colId xmlns:a16="http://schemas.microsoft.com/office/drawing/2014/main" val="931941373"/>
                    </a:ext>
                  </a:extLst>
                </a:gridCol>
                <a:gridCol w="2817341">
                  <a:extLst>
                    <a:ext uri="{9D8B030D-6E8A-4147-A177-3AD203B41FA5}">
                      <a16:colId xmlns:a16="http://schemas.microsoft.com/office/drawing/2014/main" val="2943620096"/>
                    </a:ext>
                  </a:extLst>
                </a:gridCol>
                <a:gridCol w="2817340">
                  <a:extLst>
                    <a:ext uri="{9D8B030D-6E8A-4147-A177-3AD203B41FA5}">
                      <a16:colId xmlns:a16="http://schemas.microsoft.com/office/drawing/2014/main" val="817540734"/>
                    </a:ext>
                  </a:extLst>
                </a:gridCol>
                <a:gridCol w="1544593">
                  <a:extLst>
                    <a:ext uri="{9D8B030D-6E8A-4147-A177-3AD203B41FA5}">
                      <a16:colId xmlns:a16="http://schemas.microsoft.com/office/drawing/2014/main" val="1088167666"/>
                    </a:ext>
                  </a:extLst>
                </a:gridCol>
              </a:tblGrid>
              <a:tr h="271876">
                <a:tc>
                  <a:txBody>
                    <a:bodyPr/>
                    <a:lstStyle/>
                    <a:p>
                      <a:endParaRPr lang="zh-TW" altLang="en-US" sz="1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/>
                        <a:t>hung-</a:t>
                      </a:r>
                      <a:r>
                        <a:rPr lang="en-US" altLang="zh-TW" sz="1400" b="1" dirty="0" err="1"/>
                        <a:t>wei</a:t>
                      </a:r>
                      <a:endParaRPr lang="zh-TW" altLang="en-US" sz="1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err="1"/>
                        <a:t>zheng</a:t>
                      </a:r>
                      <a:r>
                        <a:rPr lang="en-US" altLang="zh-TW" sz="1400" b="1" dirty="0"/>
                        <a:t>-liang</a:t>
                      </a:r>
                      <a:endParaRPr lang="zh-TW" altLang="en-US" sz="1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err="1"/>
                        <a:t>roung</a:t>
                      </a:r>
                      <a:endParaRPr lang="zh-TW" altLang="en-US" sz="1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err="1"/>
                        <a:t>leo</a:t>
                      </a:r>
                      <a:endParaRPr lang="zh-TW" altLang="en-US" sz="1400" b="1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894196"/>
                  </a:ext>
                </a:extLst>
              </a:tr>
              <a:tr h="271876">
                <a:tc>
                  <a:txBody>
                    <a:bodyPr/>
                    <a:lstStyle/>
                    <a:p>
                      <a:r>
                        <a:rPr lang="en-US" altLang="zh-TW" sz="1400" b="1" dirty="0"/>
                        <a:t>Our</a:t>
                      </a:r>
                      <a:endParaRPr lang="zh-TW" altLang="en-US" sz="1400" b="1" dirty="0"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/>
                        <a:t>9.3</a:t>
                      </a:r>
                      <a:endParaRPr lang="zh-TW" altLang="en-US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/>
                        <a:t>7.1</a:t>
                      </a:r>
                      <a:endParaRPr lang="zh-TW" altLang="en-US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/>
                        <a:t>4.8</a:t>
                      </a:r>
                      <a:endParaRPr lang="zh-TW" altLang="en-US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/>
                        <a:t>15.2</a:t>
                      </a:r>
                      <a:endParaRPr lang="zh-TW" altLang="en-US" sz="16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779367"/>
                  </a:ext>
                </a:extLst>
              </a:tr>
              <a:tr h="271876">
                <a:tc>
                  <a:txBody>
                    <a:bodyPr/>
                    <a:lstStyle/>
                    <a:p>
                      <a:r>
                        <a:rPr lang="en-US" altLang="zh-TW" sz="1400" b="1" dirty="0"/>
                        <a:t>TI</a:t>
                      </a:r>
                      <a:endParaRPr lang="zh-TW" altLang="en-US" sz="1400" b="1" dirty="0"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/>
                        <a:t>29.2</a:t>
                      </a:r>
                      <a:endParaRPr lang="zh-TW" altLang="en-US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/>
                        <a:t>31.7</a:t>
                      </a:r>
                      <a:endParaRPr lang="zh-TW" altLang="en-US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/>
                        <a:t>5.6</a:t>
                      </a:r>
                      <a:endParaRPr lang="zh-TW" altLang="en-US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/>
                        <a:t>1.4</a:t>
                      </a:r>
                      <a:endParaRPr lang="zh-TW" altLang="en-US" sz="16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0802471"/>
                  </a:ext>
                </a:extLst>
              </a:tr>
              <a:tr h="271876">
                <a:tc>
                  <a:txBody>
                    <a:bodyPr/>
                    <a:lstStyle/>
                    <a:p>
                      <a:r>
                        <a:rPr lang="en-US" altLang="zh-TW" sz="1400" b="1" dirty="0"/>
                        <a:t>Our</a:t>
                      </a:r>
                      <a:endParaRPr lang="zh-TW" altLang="en-US" sz="1400" b="1" dirty="0"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/>
                        <a:t>2.0</a:t>
                      </a:r>
                      <a:endParaRPr lang="zh-TW" altLang="en-US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/>
                        <a:t>0.7</a:t>
                      </a:r>
                      <a:endParaRPr lang="zh-TW" altLang="en-US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/>
                        <a:t>2.2</a:t>
                      </a:r>
                      <a:endParaRPr lang="zh-TW" altLang="en-US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/>
                        <a:t>4.2</a:t>
                      </a:r>
                      <a:endParaRPr lang="zh-TW" altLang="en-US" sz="16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6658737"/>
                  </a:ext>
                </a:extLst>
              </a:tr>
              <a:tr h="271876">
                <a:tc>
                  <a:txBody>
                    <a:bodyPr/>
                    <a:lstStyle/>
                    <a:p>
                      <a:r>
                        <a:rPr lang="en-US" altLang="zh-TW" sz="1400" b="1" dirty="0"/>
                        <a:t>TI</a:t>
                      </a:r>
                      <a:endParaRPr lang="zh-TW" altLang="en-US" sz="1400" b="1" dirty="0"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/>
                        <a:t>3.7</a:t>
                      </a:r>
                      <a:endParaRPr lang="zh-TW" altLang="en-US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/>
                        <a:t>2.7</a:t>
                      </a:r>
                      <a:endParaRPr lang="zh-TW" altLang="en-US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/>
                        <a:t>6.4</a:t>
                      </a:r>
                      <a:endParaRPr lang="zh-TW" altLang="en-US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/>
                        <a:t>2.8</a:t>
                      </a:r>
                      <a:endParaRPr lang="zh-TW" altLang="en-US" sz="16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0045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8993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534798-9D84-4796-8B21-E60DCFD76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653" y="149261"/>
            <a:ext cx="8596668" cy="1320800"/>
          </a:xfrm>
        </p:spPr>
        <p:txBody>
          <a:bodyPr/>
          <a:lstStyle/>
          <a:p>
            <a:r>
              <a:rPr lang="zh-TW" altLang="en-US" dirty="0"/>
              <a:t>尚茂</a:t>
            </a:r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585D7D28-3129-4627-8D5E-71D54FEECB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8507408"/>
              </p:ext>
            </p:extLst>
          </p:nvPr>
        </p:nvGraphicFramePr>
        <p:xfrm>
          <a:off x="71791" y="795695"/>
          <a:ext cx="2230983" cy="3743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661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743661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743661">
                  <a:extLst>
                    <a:ext uri="{9D8B030D-6E8A-4147-A177-3AD203B41FA5}">
                      <a16:colId xmlns:a16="http://schemas.microsoft.com/office/drawing/2014/main" val="3221380586"/>
                    </a:ext>
                  </a:extLst>
                </a:gridCol>
              </a:tblGrid>
              <a:tr h="340332"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40332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79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40332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83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40332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78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40332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85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40332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79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40332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76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40332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74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40332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78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40332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73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40332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75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</a:tbl>
          </a:graphicData>
        </a:graphic>
      </p:graphicFrame>
      <p:graphicFrame>
        <p:nvGraphicFramePr>
          <p:cNvPr id="8" name="表格 6">
            <a:extLst>
              <a:ext uri="{FF2B5EF4-FFF2-40B4-BE49-F238E27FC236}">
                <a16:creationId xmlns:a16="http://schemas.microsoft.com/office/drawing/2014/main" id="{97FEF126-AE4B-46E5-B411-E21655139D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333381"/>
              </p:ext>
            </p:extLst>
          </p:nvPr>
        </p:nvGraphicFramePr>
        <p:xfrm>
          <a:off x="2518889" y="795695"/>
          <a:ext cx="2230983" cy="3743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661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743661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743661">
                  <a:extLst>
                    <a:ext uri="{9D8B030D-6E8A-4147-A177-3AD203B41FA5}">
                      <a16:colId xmlns:a16="http://schemas.microsoft.com/office/drawing/2014/main" val="3221380586"/>
                    </a:ext>
                  </a:extLst>
                </a:gridCol>
              </a:tblGrid>
              <a:tr h="340332"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40332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40332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40332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78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40332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81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40332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81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40332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80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40332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83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40332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81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40332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76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40332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84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</a:tbl>
          </a:graphicData>
        </a:graphic>
      </p:graphicFrame>
      <p:graphicFrame>
        <p:nvGraphicFramePr>
          <p:cNvPr id="9" name="表格 6">
            <a:extLst>
              <a:ext uri="{FF2B5EF4-FFF2-40B4-BE49-F238E27FC236}">
                <a16:creationId xmlns:a16="http://schemas.microsoft.com/office/drawing/2014/main" id="{555FBE17-F5E8-4B35-8A6A-921AD01E46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7835099"/>
              </p:ext>
            </p:extLst>
          </p:nvPr>
        </p:nvGraphicFramePr>
        <p:xfrm>
          <a:off x="4965987" y="802270"/>
          <a:ext cx="2230983" cy="3737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661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743661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743661">
                  <a:extLst>
                    <a:ext uri="{9D8B030D-6E8A-4147-A177-3AD203B41FA5}">
                      <a16:colId xmlns:a16="http://schemas.microsoft.com/office/drawing/2014/main" val="3221380586"/>
                    </a:ext>
                  </a:extLst>
                </a:gridCol>
              </a:tblGrid>
              <a:tr h="339734"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39734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81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39734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76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39734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86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39734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79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39734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91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39734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84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39734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84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39734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82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39734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92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39734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85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</a:tbl>
          </a:graphicData>
        </a:graphic>
      </p:graphicFrame>
      <p:graphicFrame>
        <p:nvGraphicFramePr>
          <p:cNvPr id="10" name="表格 6">
            <a:extLst>
              <a:ext uri="{FF2B5EF4-FFF2-40B4-BE49-F238E27FC236}">
                <a16:creationId xmlns:a16="http://schemas.microsoft.com/office/drawing/2014/main" id="{C7103033-79A1-4354-A322-80DA3FBE7F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4956169"/>
              </p:ext>
            </p:extLst>
          </p:nvPr>
        </p:nvGraphicFramePr>
        <p:xfrm>
          <a:off x="7386553" y="802270"/>
          <a:ext cx="2230983" cy="3737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661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743661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743661">
                  <a:extLst>
                    <a:ext uri="{9D8B030D-6E8A-4147-A177-3AD203B41FA5}">
                      <a16:colId xmlns:a16="http://schemas.microsoft.com/office/drawing/2014/main" val="3221380586"/>
                    </a:ext>
                  </a:extLst>
                </a:gridCol>
              </a:tblGrid>
              <a:tr h="339734"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39734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39734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86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39734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85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39734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81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39734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76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39734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85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39734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84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39734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80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39734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87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39734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83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</a:tbl>
          </a:graphicData>
        </a:graphic>
      </p:graphicFrame>
      <p:graphicFrame>
        <p:nvGraphicFramePr>
          <p:cNvPr id="11" name="表格 6">
            <a:extLst>
              <a:ext uri="{FF2B5EF4-FFF2-40B4-BE49-F238E27FC236}">
                <a16:creationId xmlns:a16="http://schemas.microsoft.com/office/drawing/2014/main" id="{3779E9F2-9B2E-4FD4-A69D-838EAA352C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8041834"/>
              </p:ext>
            </p:extLst>
          </p:nvPr>
        </p:nvGraphicFramePr>
        <p:xfrm>
          <a:off x="9807119" y="795694"/>
          <a:ext cx="2230983" cy="3743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661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743661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743661">
                  <a:extLst>
                    <a:ext uri="{9D8B030D-6E8A-4147-A177-3AD203B41FA5}">
                      <a16:colId xmlns:a16="http://schemas.microsoft.com/office/drawing/2014/main" val="3221380586"/>
                    </a:ext>
                  </a:extLst>
                </a:gridCol>
              </a:tblGrid>
              <a:tr h="340332"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40332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90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40332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91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40332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83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40332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91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40332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89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40332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91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40332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40332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40332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84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40332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89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</a:tbl>
          </a:graphicData>
        </a:graphic>
      </p:graphicFrame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7799E348-A5BA-41F5-A8C2-E7E8930AD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8404" y="6322256"/>
            <a:ext cx="683339" cy="365125"/>
          </a:xfrm>
        </p:spPr>
        <p:txBody>
          <a:bodyPr/>
          <a:lstStyle/>
          <a:p>
            <a:fld id="{D2B5BE26-702C-4921-81E7-8AF275EDA2CC}" type="slidenum">
              <a:rPr lang="zh-TW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</a:t>
            </a:fld>
            <a:endParaRPr lang="zh-TW" altLang="en-US" sz="18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97D1FF89-A472-4B13-ACA3-EC444C3BB4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213123"/>
              </p:ext>
            </p:extLst>
          </p:nvPr>
        </p:nvGraphicFramePr>
        <p:xfrm>
          <a:off x="71791" y="4636093"/>
          <a:ext cx="12427734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8309">
                  <a:extLst>
                    <a:ext uri="{9D8B030D-6E8A-4147-A177-3AD203B41FA5}">
                      <a16:colId xmlns:a16="http://schemas.microsoft.com/office/drawing/2014/main" val="184978386"/>
                    </a:ext>
                  </a:extLst>
                </a:gridCol>
                <a:gridCol w="2465614">
                  <a:extLst>
                    <a:ext uri="{9D8B030D-6E8A-4147-A177-3AD203B41FA5}">
                      <a16:colId xmlns:a16="http://schemas.microsoft.com/office/drawing/2014/main" val="931941373"/>
                    </a:ext>
                  </a:extLst>
                </a:gridCol>
                <a:gridCol w="2457450">
                  <a:extLst>
                    <a:ext uri="{9D8B030D-6E8A-4147-A177-3AD203B41FA5}">
                      <a16:colId xmlns:a16="http://schemas.microsoft.com/office/drawing/2014/main" val="2943620096"/>
                    </a:ext>
                  </a:extLst>
                </a:gridCol>
                <a:gridCol w="2416629">
                  <a:extLst>
                    <a:ext uri="{9D8B030D-6E8A-4147-A177-3AD203B41FA5}">
                      <a16:colId xmlns:a16="http://schemas.microsoft.com/office/drawing/2014/main" val="817540734"/>
                    </a:ext>
                  </a:extLst>
                </a:gridCol>
                <a:gridCol w="2392136">
                  <a:extLst>
                    <a:ext uri="{9D8B030D-6E8A-4147-A177-3AD203B41FA5}">
                      <a16:colId xmlns:a16="http://schemas.microsoft.com/office/drawing/2014/main" val="1088167666"/>
                    </a:ext>
                  </a:extLst>
                </a:gridCol>
                <a:gridCol w="1967596">
                  <a:extLst>
                    <a:ext uri="{9D8B030D-6E8A-4147-A177-3AD203B41FA5}">
                      <a16:colId xmlns:a16="http://schemas.microsoft.com/office/drawing/2014/main" val="41345737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JERMEY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STONE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SUNNY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TONY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WES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894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Our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6.1</a:t>
                      </a:r>
                      <a:r>
                        <a:rPr lang="zh-TW" altLang="en-US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2.8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28.6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5.4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6.4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779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TI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4.4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4.2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18.4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7.9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1947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187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B9285C-E462-45A8-A559-5893715C8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5896"/>
            <a:ext cx="8596668" cy="1320800"/>
          </a:xfrm>
        </p:spPr>
        <p:txBody>
          <a:bodyPr/>
          <a:lstStyle/>
          <a:p>
            <a:r>
              <a:rPr lang="zh-TW" altLang="en-US" dirty="0"/>
              <a:t>學弟們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5BEDE5A-14DA-4247-8DAD-42D4CCA0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8404" y="6322256"/>
            <a:ext cx="683339" cy="365125"/>
          </a:xfrm>
        </p:spPr>
        <p:txBody>
          <a:bodyPr/>
          <a:lstStyle/>
          <a:p>
            <a:fld id="{D2B5BE26-702C-4921-81E7-8AF275EDA2CC}" type="slidenum">
              <a:rPr lang="zh-TW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</a:t>
            </a:fld>
            <a:endParaRPr lang="zh-TW" altLang="en-US" sz="18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1DB8172E-6E88-4DA3-BB93-E1A68B21A9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0147148"/>
              </p:ext>
            </p:extLst>
          </p:nvPr>
        </p:nvGraphicFramePr>
        <p:xfrm>
          <a:off x="207778" y="726296"/>
          <a:ext cx="2597205" cy="3849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441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3914753113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2687006980"/>
                    </a:ext>
                  </a:extLst>
                </a:gridCol>
              </a:tblGrid>
              <a:tr h="349971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呼吸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16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85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20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84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85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83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86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85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90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83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974461"/>
                  </a:ext>
                </a:extLst>
              </a:tr>
            </a:tbl>
          </a:graphicData>
        </a:graphic>
      </p:graphicFrame>
      <p:graphicFrame>
        <p:nvGraphicFramePr>
          <p:cNvPr id="8" name="表格 6">
            <a:extLst>
              <a:ext uri="{FF2B5EF4-FFF2-40B4-BE49-F238E27FC236}">
                <a16:creationId xmlns:a16="http://schemas.microsoft.com/office/drawing/2014/main" id="{A126C4F1-6939-40F6-B0B8-F7D0B13079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4422400"/>
              </p:ext>
            </p:extLst>
          </p:nvPr>
        </p:nvGraphicFramePr>
        <p:xfrm>
          <a:off x="3016880" y="726296"/>
          <a:ext cx="2597205" cy="3849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441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3914753113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2687006980"/>
                    </a:ext>
                  </a:extLst>
                </a:gridCol>
              </a:tblGrid>
              <a:tr h="349971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呼吸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83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78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80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16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16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79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16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80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810243"/>
                  </a:ext>
                </a:extLst>
              </a:tr>
            </a:tbl>
          </a:graphicData>
        </a:graphic>
      </p:graphicFrame>
      <p:graphicFrame>
        <p:nvGraphicFramePr>
          <p:cNvPr id="9" name="表格 6">
            <a:extLst>
              <a:ext uri="{FF2B5EF4-FFF2-40B4-BE49-F238E27FC236}">
                <a16:creationId xmlns:a16="http://schemas.microsoft.com/office/drawing/2014/main" id="{8C6881AA-FFFB-4AC9-BA0A-5CCB985703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1959136"/>
              </p:ext>
            </p:extLst>
          </p:nvPr>
        </p:nvGraphicFramePr>
        <p:xfrm>
          <a:off x="5825982" y="726296"/>
          <a:ext cx="2597205" cy="3849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441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3914753113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2687006980"/>
                    </a:ext>
                  </a:extLst>
                </a:gridCol>
              </a:tblGrid>
              <a:tr h="349971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呼吸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77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75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14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78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83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77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84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84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81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84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51214"/>
                  </a:ext>
                </a:extLst>
              </a:tr>
            </a:tbl>
          </a:graphicData>
        </a:graphic>
      </p:graphicFrame>
      <p:graphicFrame>
        <p:nvGraphicFramePr>
          <p:cNvPr id="11" name="表格 3">
            <a:extLst>
              <a:ext uri="{FF2B5EF4-FFF2-40B4-BE49-F238E27FC236}">
                <a16:creationId xmlns:a16="http://schemas.microsoft.com/office/drawing/2014/main" id="{F167555E-8975-4BF5-902C-7D6E68F38E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745069"/>
              </p:ext>
            </p:extLst>
          </p:nvPr>
        </p:nvGraphicFramePr>
        <p:xfrm>
          <a:off x="0" y="4575977"/>
          <a:ext cx="11232290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8032">
                  <a:extLst>
                    <a:ext uri="{9D8B030D-6E8A-4147-A177-3AD203B41FA5}">
                      <a16:colId xmlns:a16="http://schemas.microsoft.com/office/drawing/2014/main" val="184978386"/>
                    </a:ext>
                  </a:extLst>
                </a:gridCol>
                <a:gridCol w="2804984">
                  <a:extLst>
                    <a:ext uri="{9D8B030D-6E8A-4147-A177-3AD203B41FA5}">
                      <a16:colId xmlns:a16="http://schemas.microsoft.com/office/drawing/2014/main" val="931941373"/>
                    </a:ext>
                  </a:extLst>
                </a:gridCol>
                <a:gridCol w="2817341">
                  <a:extLst>
                    <a:ext uri="{9D8B030D-6E8A-4147-A177-3AD203B41FA5}">
                      <a16:colId xmlns:a16="http://schemas.microsoft.com/office/drawing/2014/main" val="2943620096"/>
                    </a:ext>
                  </a:extLst>
                </a:gridCol>
                <a:gridCol w="2817340">
                  <a:extLst>
                    <a:ext uri="{9D8B030D-6E8A-4147-A177-3AD203B41FA5}">
                      <a16:colId xmlns:a16="http://schemas.microsoft.com/office/drawing/2014/main" val="817540734"/>
                    </a:ext>
                  </a:extLst>
                </a:gridCol>
                <a:gridCol w="1544593">
                  <a:extLst>
                    <a:ext uri="{9D8B030D-6E8A-4147-A177-3AD203B41FA5}">
                      <a16:colId xmlns:a16="http://schemas.microsoft.com/office/drawing/2014/main" val="1088167666"/>
                    </a:ext>
                  </a:extLst>
                </a:gridCol>
              </a:tblGrid>
              <a:tr h="271876">
                <a:tc>
                  <a:txBody>
                    <a:bodyPr/>
                    <a:lstStyle/>
                    <a:p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err="1"/>
                        <a:t>cheng-xun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/>
                        <a:t>eric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err="1"/>
                        <a:t>yuci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 err="1"/>
                        <a:t>yxz</a:t>
                      </a:r>
                      <a:endParaRPr lang="zh-TW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0894196"/>
                  </a:ext>
                </a:extLst>
              </a:tr>
              <a:tr h="271876">
                <a:tc>
                  <a:txBody>
                    <a:bodyPr/>
                    <a:lstStyle/>
                    <a:p>
                      <a:r>
                        <a:rPr lang="en-US" altLang="zh-TW" sz="1400" b="1" dirty="0"/>
                        <a:t>Our</a:t>
                      </a:r>
                      <a:endParaRPr lang="zh-TW" altLang="en-US" sz="1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1.5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1.4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2.2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6.6</a:t>
                      </a:r>
                      <a:endParaRPr lang="zh-TW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779367"/>
                  </a:ext>
                </a:extLst>
              </a:tr>
              <a:tr h="271876">
                <a:tc>
                  <a:txBody>
                    <a:bodyPr/>
                    <a:lstStyle/>
                    <a:p>
                      <a:r>
                        <a:rPr lang="en-US" altLang="zh-TW" sz="1400" b="1" dirty="0"/>
                        <a:t>TI</a:t>
                      </a:r>
                      <a:endParaRPr lang="zh-TW" altLang="en-US" sz="1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3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1.8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4.4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5.2</a:t>
                      </a:r>
                      <a:endParaRPr lang="zh-TW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1947488"/>
                  </a:ext>
                </a:extLst>
              </a:tr>
              <a:tr h="271876">
                <a:tc>
                  <a:txBody>
                    <a:bodyPr/>
                    <a:lstStyle/>
                    <a:p>
                      <a:r>
                        <a:rPr lang="en-US" altLang="zh-TW" sz="1400" b="1" dirty="0"/>
                        <a:t>Our</a:t>
                      </a:r>
                      <a:endParaRPr lang="zh-TW" altLang="en-US" sz="1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0.8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1.2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2.1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1.4</a:t>
                      </a:r>
                      <a:endParaRPr lang="zh-TW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6658737"/>
                  </a:ext>
                </a:extLst>
              </a:tr>
              <a:tr h="271876">
                <a:tc>
                  <a:txBody>
                    <a:bodyPr/>
                    <a:lstStyle/>
                    <a:p>
                      <a:r>
                        <a:rPr lang="en-US" altLang="zh-TW" sz="1400" b="1" dirty="0"/>
                        <a:t>TI</a:t>
                      </a:r>
                      <a:endParaRPr lang="zh-TW" altLang="en-US" sz="1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1.6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2.4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2.5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1.4</a:t>
                      </a:r>
                      <a:endParaRPr lang="zh-TW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0045172"/>
                  </a:ext>
                </a:extLst>
              </a:tr>
            </a:tbl>
          </a:graphicData>
        </a:graphic>
      </p:graphicFrame>
      <p:graphicFrame>
        <p:nvGraphicFramePr>
          <p:cNvPr id="12" name="表格 6">
            <a:extLst>
              <a:ext uri="{FF2B5EF4-FFF2-40B4-BE49-F238E27FC236}">
                <a16:creationId xmlns:a16="http://schemas.microsoft.com/office/drawing/2014/main" id="{1199EDB9-4ED8-4F1C-87A9-1F50AB16A5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2687831"/>
              </p:ext>
            </p:extLst>
          </p:nvPr>
        </p:nvGraphicFramePr>
        <p:xfrm>
          <a:off x="8635085" y="726296"/>
          <a:ext cx="2597205" cy="2099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441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3914753113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2687006980"/>
                    </a:ext>
                  </a:extLst>
                </a:gridCol>
              </a:tblGrid>
              <a:tr h="349971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呼吸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77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81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75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76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78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16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0109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B9285C-E462-45A8-A559-5893715C8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5896"/>
            <a:ext cx="8596668" cy="1320800"/>
          </a:xfrm>
        </p:spPr>
        <p:txBody>
          <a:bodyPr/>
          <a:lstStyle/>
          <a:p>
            <a:r>
              <a:rPr lang="zh-TW" altLang="en-US" dirty="0"/>
              <a:t>學弟們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5BEDE5A-14DA-4247-8DAD-42D4CCA0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8404" y="6322256"/>
            <a:ext cx="683339" cy="365125"/>
          </a:xfrm>
        </p:spPr>
        <p:txBody>
          <a:bodyPr/>
          <a:lstStyle/>
          <a:p>
            <a:fld id="{D2B5BE26-702C-4921-81E7-8AF275EDA2CC}" type="slidenum">
              <a:rPr lang="zh-TW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</a:t>
            </a:fld>
            <a:endParaRPr lang="zh-TW" altLang="en-US" sz="18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1DB8172E-6E88-4DA3-BB93-E1A68B21A9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150366"/>
              </p:ext>
            </p:extLst>
          </p:nvPr>
        </p:nvGraphicFramePr>
        <p:xfrm>
          <a:off x="207778" y="726296"/>
          <a:ext cx="2597205" cy="3849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441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3914753113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2687006980"/>
                    </a:ext>
                  </a:extLst>
                </a:gridCol>
              </a:tblGrid>
              <a:tr h="349971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呼吸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80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21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81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19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80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81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19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81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79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85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974461"/>
                  </a:ext>
                </a:extLst>
              </a:tr>
            </a:tbl>
          </a:graphicData>
        </a:graphic>
      </p:graphicFrame>
      <p:graphicFrame>
        <p:nvGraphicFramePr>
          <p:cNvPr id="8" name="表格 6">
            <a:extLst>
              <a:ext uri="{FF2B5EF4-FFF2-40B4-BE49-F238E27FC236}">
                <a16:creationId xmlns:a16="http://schemas.microsoft.com/office/drawing/2014/main" id="{A126C4F1-6939-40F6-B0B8-F7D0B13079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3543578"/>
              </p:ext>
            </p:extLst>
          </p:nvPr>
        </p:nvGraphicFramePr>
        <p:xfrm>
          <a:off x="3016880" y="726296"/>
          <a:ext cx="2597205" cy="3849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441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3914753113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2687006980"/>
                    </a:ext>
                  </a:extLst>
                </a:gridCol>
              </a:tblGrid>
              <a:tr h="349971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呼吸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76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74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19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78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19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71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71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77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71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75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78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73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810243"/>
                  </a:ext>
                </a:extLst>
              </a:tr>
            </a:tbl>
          </a:graphicData>
        </a:graphic>
      </p:graphicFrame>
      <p:graphicFrame>
        <p:nvGraphicFramePr>
          <p:cNvPr id="9" name="表格 6">
            <a:extLst>
              <a:ext uri="{FF2B5EF4-FFF2-40B4-BE49-F238E27FC236}">
                <a16:creationId xmlns:a16="http://schemas.microsoft.com/office/drawing/2014/main" id="{8C6881AA-FFFB-4AC9-BA0A-5CCB985703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3398837"/>
              </p:ext>
            </p:extLst>
          </p:nvPr>
        </p:nvGraphicFramePr>
        <p:xfrm>
          <a:off x="5825982" y="726296"/>
          <a:ext cx="2597205" cy="3849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441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3914753113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2687006980"/>
                    </a:ext>
                  </a:extLst>
                </a:gridCol>
              </a:tblGrid>
              <a:tr h="349971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呼吸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73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76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75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80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79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74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87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82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77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79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51214"/>
                  </a:ext>
                </a:extLst>
              </a:tr>
            </a:tbl>
          </a:graphicData>
        </a:graphic>
      </p:graphicFrame>
      <p:graphicFrame>
        <p:nvGraphicFramePr>
          <p:cNvPr id="10" name="表格 6">
            <a:extLst>
              <a:ext uri="{FF2B5EF4-FFF2-40B4-BE49-F238E27FC236}">
                <a16:creationId xmlns:a16="http://schemas.microsoft.com/office/drawing/2014/main" id="{99158091-CEA1-4B11-A712-6142FB6A12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4030126"/>
              </p:ext>
            </p:extLst>
          </p:nvPr>
        </p:nvGraphicFramePr>
        <p:xfrm>
          <a:off x="8635084" y="726296"/>
          <a:ext cx="2597205" cy="3849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441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3914753113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2687006980"/>
                    </a:ext>
                  </a:extLst>
                </a:gridCol>
              </a:tblGrid>
              <a:tr h="349971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呼吸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79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21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79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83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84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86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86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19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870601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79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</a:tbl>
          </a:graphicData>
        </a:graphic>
      </p:graphicFrame>
      <p:graphicFrame>
        <p:nvGraphicFramePr>
          <p:cNvPr id="11" name="表格 3">
            <a:extLst>
              <a:ext uri="{FF2B5EF4-FFF2-40B4-BE49-F238E27FC236}">
                <a16:creationId xmlns:a16="http://schemas.microsoft.com/office/drawing/2014/main" id="{F167555E-8975-4BF5-902C-7D6E68F38E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470704"/>
              </p:ext>
            </p:extLst>
          </p:nvPr>
        </p:nvGraphicFramePr>
        <p:xfrm>
          <a:off x="0" y="4575977"/>
          <a:ext cx="11232290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8032">
                  <a:extLst>
                    <a:ext uri="{9D8B030D-6E8A-4147-A177-3AD203B41FA5}">
                      <a16:colId xmlns:a16="http://schemas.microsoft.com/office/drawing/2014/main" val="184978386"/>
                    </a:ext>
                  </a:extLst>
                </a:gridCol>
                <a:gridCol w="2804984">
                  <a:extLst>
                    <a:ext uri="{9D8B030D-6E8A-4147-A177-3AD203B41FA5}">
                      <a16:colId xmlns:a16="http://schemas.microsoft.com/office/drawing/2014/main" val="931941373"/>
                    </a:ext>
                  </a:extLst>
                </a:gridCol>
                <a:gridCol w="2817341">
                  <a:extLst>
                    <a:ext uri="{9D8B030D-6E8A-4147-A177-3AD203B41FA5}">
                      <a16:colId xmlns:a16="http://schemas.microsoft.com/office/drawing/2014/main" val="2943620096"/>
                    </a:ext>
                  </a:extLst>
                </a:gridCol>
                <a:gridCol w="2817340">
                  <a:extLst>
                    <a:ext uri="{9D8B030D-6E8A-4147-A177-3AD203B41FA5}">
                      <a16:colId xmlns:a16="http://schemas.microsoft.com/office/drawing/2014/main" val="817540734"/>
                    </a:ext>
                  </a:extLst>
                </a:gridCol>
                <a:gridCol w="1544593">
                  <a:extLst>
                    <a:ext uri="{9D8B030D-6E8A-4147-A177-3AD203B41FA5}">
                      <a16:colId xmlns:a16="http://schemas.microsoft.com/office/drawing/2014/main" val="1088167666"/>
                    </a:ext>
                  </a:extLst>
                </a:gridCol>
              </a:tblGrid>
              <a:tr h="271876">
                <a:tc>
                  <a:txBody>
                    <a:bodyPr/>
                    <a:lstStyle/>
                    <a:p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brain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ccy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 err="1"/>
                        <a:t>lcyc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tch</a:t>
                      </a:r>
                      <a:endParaRPr lang="zh-TW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0894196"/>
                  </a:ext>
                </a:extLst>
              </a:tr>
              <a:tr h="271876">
                <a:tc>
                  <a:txBody>
                    <a:bodyPr/>
                    <a:lstStyle/>
                    <a:p>
                      <a:r>
                        <a:rPr lang="en-US" altLang="zh-TW" sz="1400" b="1" dirty="0"/>
                        <a:t>Our</a:t>
                      </a:r>
                      <a:endParaRPr lang="zh-TW" altLang="en-US" sz="1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/>
                        <a:t>6.1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5.9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/>
                        <a:t>11.9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2.6</a:t>
                      </a:r>
                      <a:endParaRPr lang="zh-TW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779367"/>
                  </a:ext>
                </a:extLst>
              </a:tr>
              <a:tr h="271876">
                <a:tc>
                  <a:txBody>
                    <a:bodyPr/>
                    <a:lstStyle/>
                    <a:p>
                      <a:r>
                        <a:rPr lang="en-US" altLang="zh-TW" sz="1400" b="1" dirty="0"/>
                        <a:t>TI</a:t>
                      </a:r>
                      <a:endParaRPr lang="zh-TW" altLang="en-US" sz="1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9.4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3.0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5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17.4</a:t>
                      </a:r>
                      <a:endParaRPr lang="zh-TW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1947488"/>
                  </a:ext>
                </a:extLst>
              </a:tr>
              <a:tr h="271876">
                <a:tc>
                  <a:txBody>
                    <a:bodyPr/>
                    <a:lstStyle/>
                    <a:p>
                      <a:r>
                        <a:rPr lang="en-US" altLang="zh-TW" sz="1400" b="1" dirty="0"/>
                        <a:t>Our</a:t>
                      </a:r>
                      <a:endParaRPr lang="zh-TW" altLang="en-US" sz="1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2.6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1.5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5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4.1</a:t>
                      </a:r>
                      <a:endParaRPr lang="zh-TW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6658737"/>
                  </a:ext>
                </a:extLst>
              </a:tr>
              <a:tr h="271876">
                <a:tc>
                  <a:txBody>
                    <a:bodyPr/>
                    <a:lstStyle/>
                    <a:p>
                      <a:r>
                        <a:rPr lang="en-US" altLang="zh-TW" sz="1400" b="1" dirty="0"/>
                        <a:t>TI</a:t>
                      </a:r>
                      <a:endParaRPr lang="zh-TW" altLang="en-US" sz="1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3.2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2.4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2.8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2.3</a:t>
                      </a:r>
                      <a:endParaRPr lang="zh-TW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0045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1437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B9285C-E462-45A8-A559-5893715C8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5896"/>
            <a:ext cx="8596668" cy="1320800"/>
          </a:xfrm>
        </p:spPr>
        <p:txBody>
          <a:bodyPr/>
          <a:lstStyle/>
          <a:p>
            <a:r>
              <a:rPr lang="zh-TW" altLang="en-US" dirty="0"/>
              <a:t>學弟們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5BEDE5A-14DA-4247-8DAD-42D4CCA0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8404" y="6322256"/>
            <a:ext cx="683339" cy="365125"/>
          </a:xfrm>
        </p:spPr>
        <p:txBody>
          <a:bodyPr/>
          <a:lstStyle/>
          <a:p>
            <a:fld id="{D2B5BE26-702C-4921-81E7-8AF275EDA2CC}" type="slidenum">
              <a:rPr lang="zh-TW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9</a:t>
            </a:fld>
            <a:endParaRPr lang="zh-TW" altLang="en-US" sz="18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1DB8172E-6E88-4DA3-BB93-E1A68B21A9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1738560"/>
              </p:ext>
            </p:extLst>
          </p:nvPr>
        </p:nvGraphicFramePr>
        <p:xfrm>
          <a:off x="207778" y="726296"/>
          <a:ext cx="2597205" cy="3849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441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3914753113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2687006980"/>
                    </a:ext>
                  </a:extLst>
                </a:gridCol>
              </a:tblGrid>
              <a:tr h="349971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呼吸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77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19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77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77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20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81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84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20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84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20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80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19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77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83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974461"/>
                  </a:ext>
                </a:extLst>
              </a:tr>
            </a:tbl>
          </a:graphicData>
        </a:graphic>
      </p:graphicFrame>
      <p:graphicFrame>
        <p:nvGraphicFramePr>
          <p:cNvPr id="8" name="表格 6">
            <a:extLst>
              <a:ext uri="{FF2B5EF4-FFF2-40B4-BE49-F238E27FC236}">
                <a16:creationId xmlns:a16="http://schemas.microsoft.com/office/drawing/2014/main" id="{A126C4F1-6939-40F6-B0B8-F7D0B13079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115385"/>
              </p:ext>
            </p:extLst>
          </p:nvPr>
        </p:nvGraphicFramePr>
        <p:xfrm>
          <a:off x="3016880" y="726296"/>
          <a:ext cx="2597205" cy="2099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441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3914753113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2687006980"/>
                    </a:ext>
                  </a:extLst>
                </a:gridCol>
              </a:tblGrid>
              <a:tr h="349971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呼吸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84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80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82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79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72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</a:tbl>
          </a:graphicData>
        </a:graphic>
      </p:graphicFrame>
      <p:graphicFrame>
        <p:nvGraphicFramePr>
          <p:cNvPr id="9" name="表格 6">
            <a:extLst>
              <a:ext uri="{FF2B5EF4-FFF2-40B4-BE49-F238E27FC236}">
                <a16:creationId xmlns:a16="http://schemas.microsoft.com/office/drawing/2014/main" id="{8C6881AA-FFFB-4AC9-BA0A-5CCB985703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3339113"/>
              </p:ext>
            </p:extLst>
          </p:nvPr>
        </p:nvGraphicFramePr>
        <p:xfrm>
          <a:off x="5825982" y="726296"/>
          <a:ext cx="2597205" cy="1749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441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3914753113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2687006980"/>
                    </a:ext>
                  </a:extLst>
                </a:gridCol>
              </a:tblGrid>
              <a:tr h="349971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呼吸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77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77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81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80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</a:tbl>
          </a:graphicData>
        </a:graphic>
      </p:graphicFrame>
      <p:graphicFrame>
        <p:nvGraphicFramePr>
          <p:cNvPr id="10" name="表格 6">
            <a:extLst>
              <a:ext uri="{FF2B5EF4-FFF2-40B4-BE49-F238E27FC236}">
                <a16:creationId xmlns:a16="http://schemas.microsoft.com/office/drawing/2014/main" id="{99158091-CEA1-4B11-A712-6142FB6A12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2672831"/>
              </p:ext>
            </p:extLst>
          </p:nvPr>
        </p:nvGraphicFramePr>
        <p:xfrm>
          <a:off x="8635084" y="726296"/>
          <a:ext cx="2597205" cy="2099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441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3914753113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2687006980"/>
                    </a:ext>
                  </a:extLst>
                </a:gridCol>
              </a:tblGrid>
              <a:tr h="349971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呼吸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81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81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84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82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19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86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</a:tbl>
          </a:graphicData>
        </a:graphic>
      </p:graphicFrame>
      <p:graphicFrame>
        <p:nvGraphicFramePr>
          <p:cNvPr id="11" name="表格 3">
            <a:extLst>
              <a:ext uri="{FF2B5EF4-FFF2-40B4-BE49-F238E27FC236}">
                <a16:creationId xmlns:a16="http://schemas.microsoft.com/office/drawing/2014/main" id="{F167555E-8975-4BF5-902C-7D6E68F38E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426110"/>
              </p:ext>
            </p:extLst>
          </p:nvPr>
        </p:nvGraphicFramePr>
        <p:xfrm>
          <a:off x="0" y="4575977"/>
          <a:ext cx="11232290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8032">
                  <a:extLst>
                    <a:ext uri="{9D8B030D-6E8A-4147-A177-3AD203B41FA5}">
                      <a16:colId xmlns:a16="http://schemas.microsoft.com/office/drawing/2014/main" val="184978386"/>
                    </a:ext>
                  </a:extLst>
                </a:gridCol>
                <a:gridCol w="2804984">
                  <a:extLst>
                    <a:ext uri="{9D8B030D-6E8A-4147-A177-3AD203B41FA5}">
                      <a16:colId xmlns:a16="http://schemas.microsoft.com/office/drawing/2014/main" val="931941373"/>
                    </a:ext>
                  </a:extLst>
                </a:gridCol>
                <a:gridCol w="2817341">
                  <a:extLst>
                    <a:ext uri="{9D8B030D-6E8A-4147-A177-3AD203B41FA5}">
                      <a16:colId xmlns:a16="http://schemas.microsoft.com/office/drawing/2014/main" val="2943620096"/>
                    </a:ext>
                  </a:extLst>
                </a:gridCol>
                <a:gridCol w="2817340">
                  <a:extLst>
                    <a:ext uri="{9D8B030D-6E8A-4147-A177-3AD203B41FA5}">
                      <a16:colId xmlns:a16="http://schemas.microsoft.com/office/drawing/2014/main" val="817540734"/>
                    </a:ext>
                  </a:extLst>
                </a:gridCol>
                <a:gridCol w="1544593">
                  <a:extLst>
                    <a:ext uri="{9D8B030D-6E8A-4147-A177-3AD203B41FA5}">
                      <a16:colId xmlns:a16="http://schemas.microsoft.com/office/drawing/2014/main" val="1088167666"/>
                    </a:ext>
                  </a:extLst>
                </a:gridCol>
              </a:tblGrid>
              <a:tr h="271876">
                <a:tc>
                  <a:txBody>
                    <a:bodyPr/>
                    <a:lstStyle/>
                    <a:p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 err="1"/>
                        <a:t>Yuetong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 err="1"/>
                        <a:t>billy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hank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ken</a:t>
                      </a:r>
                      <a:endParaRPr lang="zh-TW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0894196"/>
                  </a:ext>
                </a:extLst>
              </a:tr>
              <a:tr h="271876">
                <a:tc>
                  <a:txBody>
                    <a:bodyPr/>
                    <a:lstStyle/>
                    <a:p>
                      <a:r>
                        <a:rPr lang="en-US" altLang="zh-TW" sz="1400" b="1" dirty="0"/>
                        <a:t>Our</a:t>
                      </a:r>
                      <a:endParaRPr lang="zh-TW" altLang="en-US" sz="1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3.4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17.6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6.25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17.4</a:t>
                      </a:r>
                      <a:endParaRPr lang="zh-TW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779367"/>
                  </a:ext>
                </a:extLst>
              </a:tr>
              <a:tr h="271876">
                <a:tc>
                  <a:txBody>
                    <a:bodyPr/>
                    <a:lstStyle/>
                    <a:p>
                      <a:r>
                        <a:rPr lang="en-US" altLang="zh-TW" sz="1400" b="1" dirty="0"/>
                        <a:t>TI</a:t>
                      </a:r>
                      <a:endParaRPr lang="zh-TW" altLang="en-US" sz="1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2.7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4.4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9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2.6</a:t>
                      </a:r>
                      <a:endParaRPr lang="zh-TW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1947488"/>
                  </a:ext>
                </a:extLst>
              </a:tr>
              <a:tr h="271876">
                <a:tc>
                  <a:txBody>
                    <a:bodyPr/>
                    <a:lstStyle/>
                    <a:p>
                      <a:r>
                        <a:rPr lang="en-US" altLang="zh-TW" sz="1400" b="1" dirty="0"/>
                        <a:t>Our</a:t>
                      </a:r>
                      <a:endParaRPr lang="zh-TW" altLang="en-US" sz="1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0.8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7.6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5.75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3</a:t>
                      </a:r>
                      <a:endParaRPr lang="zh-TW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6658737"/>
                  </a:ext>
                </a:extLst>
              </a:tr>
              <a:tr h="271876">
                <a:tc>
                  <a:txBody>
                    <a:bodyPr/>
                    <a:lstStyle/>
                    <a:p>
                      <a:r>
                        <a:rPr lang="en-US" altLang="zh-TW" sz="1400" b="1" dirty="0"/>
                        <a:t>TI</a:t>
                      </a:r>
                      <a:endParaRPr lang="zh-TW" altLang="en-US" sz="1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2.6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4.8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2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2.6</a:t>
                      </a:r>
                      <a:endParaRPr lang="zh-TW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0045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6083101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藍綠色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18048</TotalTime>
  <Words>1776</Words>
  <Application>Microsoft Office PowerPoint</Application>
  <PresentationFormat>寬螢幕</PresentationFormat>
  <Paragraphs>1465</Paragraphs>
  <Slides>12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1" baseType="lpstr">
      <vt:lpstr>Microsoft YaHei</vt:lpstr>
      <vt:lpstr>標楷體</vt:lpstr>
      <vt:lpstr>Arial</vt:lpstr>
      <vt:lpstr>Calibri</vt:lpstr>
      <vt:lpstr>Consolas</vt:lpstr>
      <vt:lpstr>Times New Roman</vt:lpstr>
      <vt:lpstr>Trebuchet MS</vt:lpstr>
      <vt:lpstr>Wingdings 3</vt:lpstr>
      <vt:lpstr>多面向</vt:lpstr>
      <vt:lpstr>雷達呼吸、心律、睡眠及姿態辨識系統</vt:lpstr>
      <vt:lpstr>建立資料庫</vt:lpstr>
      <vt:lpstr>建立資料庫</vt:lpstr>
      <vt:lpstr>實驗室成員們</vt:lpstr>
      <vt:lpstr>實驗室成員們</vt:lpstr>
      <vt:lpstr>尚茂</vt:lpstr>
      <vt:lpstr>學弟們</vt:lpstr>
      <vt:lpstr>學弟們</vt:lpstr>
      <vt:lpstr>學弟們</vt:lpstr>
      <vt:lpstr>學弟們</vt:lpstr>
      <vt:lpstr>總計</vt:lpstr>
      <vt:lpstr>分析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Hsu David</dc:creator>
  <cp:lastModifiedBy>立安 曾</cp:lastModifiedBy>
  <cp:revision>864</cp:revision>
  <dcterms:created xsi:type="dcterms:W3CDTF">2019-11-20T05:36:16Z</dcterms:created>
  <dcterms:modified xsi:type="dcterms:W3CDTF">2021-10-17T05:39:41Z</dcterms:modified>
</cp:coreProperties>
</file>