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90" r:id="rId2"/>
    <p:sldId id="343" r:id="rId3"/>
    <p:sldId id="344" r:id="rId4"/>
    <p:sldId id="345" r:id="rId5"/>
    <p:sldId id="348" r:id="rId6"/>
    <p:sldId id="350" r:id="rId7"/>
    <p:sldId id="351" r:id="rId8"/>
    <p:sldId id="355" r:id="rId9"/>
    <p:sldId id="358" r:id="rId10"/>
    <p:sldId id="368" r:id="rId11"/>
    <p:sldId id="366" r:id="rId12"/>
    <p:sldId id="370" r:id="rId13"/>
    <p:sldId id="372" r:id="rId14"/>
    <p:sldId id="373" r:id="rId15"/>
    <p:sldId id="374" r:id="rId16"/>
    <p:sldId id="375" r:id="rId17"/>
    <p:sldId id="35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8E5DCC7-D723-4AB8-A217-A72C60AFA96C}">
          <p14:sldIdLst>
            <p14:sldId id="290"/>
            <p14:sldId id="343"/>
            <p14:sldId id="344"/>
            <p14:sldId id="345"/>
            <p14:sldId id="348"/>
            <p14:sldId id="350"/>
            <p14:sldId id="351"/>
            <p14:sldId id="355"/>
            <p14:sldId id="358"/>
            <p14:sldId id="368"/>
            <p14:sldId id="366"/>
            <p14:sldId id="370"/>
            <p14:sldId id="372"/>
            <p14:sldId id="373"/>
            <p14:sldId id="374"/>
            <p14:sldId id="375"/>
            <p14:sldId id="35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立安 曾" initials="立安" lastIdx="1" clrIdx="0">
    <p:extLst>
      <p:ext uri="{19B8F6BF-5375-455C-9EA6-DF929625EA0E}">
        <p15:presenceInfo xmlns:p15="http://schemas.microsoft.com/office/powerpoint/2012/main" userId="b2bb8f7f8c7ac2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E636"/>
    <a:srgbClr val="FF505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9F073-5895-4204-9D20-42CC1B626C6D}" v="1" dt="2021-03-06T14:39:44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37" autoAdjust="0"/>
    <p:restoredTop sz="71406" autoAdjust="0"/>
  </p:normalViewPr>
  <p:slideViewPr>
    <p:cSldViewPr snapToGrid="0">
      <p:cViewPr varScale="1">
        <p:scale>
          <a:sx n="45" d="100"/>
          <a:sy n="45" d="100"/>
        </p:scale>
        <p:origin x="76" y="7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20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FEA054F-37CF-4707-BEBE-257FF83D2A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EAD2F8-79B5-4E15-885B-B7ACD06449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3443E-6848-4F38-AB30-0DFF7D1E5954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54D63E7-527B-4CF3-9DDC-A12A0F36AE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169695-C1A5-4C00-9287-3364027870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1FF82-9E9D-409D-8C15-D63CF2EF4A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385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B22CF-AAB2-4BCD-B4B6-1F2E0A3FEC72}" type="datetimeFigureOut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02C15-8439-4650-9275-89E8E467F8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05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834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399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filter_RemoveImpulseNoise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dataCurr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iir_bandpass_filter_1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1.9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"cheby2"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MLR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bandpass_sig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feature_compress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feature_peak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feature_valley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candidate_search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compress_feature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filter_RemoveImpulseNoise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dataPrev1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dataCurr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iir_bandpass_filter_1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new_phase_diff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0.125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"cheby2“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MLR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bandpass_sig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feature_compress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feature_peak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feature_valley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candidate_search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smoothing_signal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compress_feature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TW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altLang="zh-TW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endParaRPr lang="en-US" altLang="zh-TW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18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654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899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797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513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265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591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963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02C15-8439-4650-9275-89E8E467F89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1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15ECC-D564-4E70-8DF2-69078BE7875F}" type="datetime1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B4F20E8E-F188-4119-8DED-DD739A66F5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" y="5707062"/>
            <a:ext cx="3359383" cy="1069976"/>
          </a:xfrm>
          <a:prstGeom prst="rect">
            <a:avLst/>
          </a:prstGeom>
        </p:spPr>
      </p:pic>
      <p:pic>
        <p:nvPicPr>
          <p:cNvPr id="22" name="圖片 21" descr="一張含有 畫畫 的圖片&#10;&#10;自動產生的描述">
            <a:extLst>
              <a:ext uri="{FF2B5EF4-FFF2-40B4-BE49-F238E27FC236}">
                <a16:creationId xmlns:a16="http://schemas.microsoft.com/office/drawing/2014/main" id="{9F20C1CD-1174-4B52-9858-51E839490D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9D029E1-3811-41D5-94F9-6E4F31F4F43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234" y="80962"/>
            <a:ext cx="1900238" cy="613304"/>
          </a:xfrm>
          <a:prstGeom prst="rect">
            <a:avLst/>
          </a:prstGeom>
        </p:spPr>
      </p:pic>
      <p:sp>
        <p:nvSpPr>
          <p:cNvPr id="23" name="投影片編號版面配置區 5">
            <a:extLst>
              <a:ext uri="{FF2B5EF4-FFF2-40B4-BE49-F238E27FC236}">
                <a16:creationId xmlns:a16="http://schemas.microsoft.com/office/drawing/2014/main" id="{B9F2321A-FDDC-4D1F-87F1-3FF9EAA5BDAF}"/>
              </a:ext>
            </a:extLst>
          </p:cNvPr>
          <p:cNvSpPr txBox="1">
            <a:spLocks/>
          </p:cNvSpPr>
          <p:nvPr userDrawn="1"/>
        </p:nvSpPr>
        <p:spPr>
          <a:xfrm>
            <a:off x="11318404" y="632225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760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5536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6246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07102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300618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92542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D6ECF-C089-405B-AC93-5118EFF8BBB6}" type="datetime1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150083EB-C95B-40C1-8034-5866C77454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solidFill>
            <a:srgbClr val="FFC000">
              <a:alpha val="42000"/>
            </a:srgbClr>
          </a:solidFill>
        </p:spPr>
      </p:pic>
    </p:spTree>
    <p:extLst>
      <p:ext uri="{BB962C8B-B14F-4D97-AF65-F5344CB8AC3E}">
        <p14:creationId xmlns:p14="http://schemas.microsoft.com/office/powerpoint/2010/main" val="1940578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D8C-541D-4E8A-9D62-CD397C305041}" type="datetime1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AC689B85-DE48-489E-A823-608506658F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9" y="63500"/>
            <a:ext cx="2743200" cy="651573"/>
          </a:xfrm>
          <a:prstGeom prst="rect">
            <a:avLst/>
          </a:prstGeom>
          <a:solidFill>
            <a:srgbClr val="FFC000">
              <a:alpha val="42000"/>
            </a:srgbClr>
          </a:solidFill>
        </p:spPr>
      </p:pic>
    </p:spTree>
    <p:extLst>
      <p:ext uri="{BB962C8B-B14F-4D97-AF65-F5344CB8AC3E}">
        <p14:creationId xmlns:p14="http://schemas.microsoft.com/office/powerpoint/2010/main" val="284548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53E2A-D468-42D4-B95B-D083617748B9}" type="datetime1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9318B26-AEA8-4A10-B926-B0F71CCA3C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5" y="5953125"/>
            <a:ext cx="2671552" cy="850899"/>
          </a:xfrm>
          <a:prstGeom prst="rect">
            <a:avLst/>
          </a:prstGeom>
        </p:spPr>
      </p:pic>
      <p:pic>
        <p:nvPicPr>
          <p:cNvPr id="9" name="圖片 8" descr="一張含有 畫畫 的圖片&#10;&#10;自動產生的描述">
            <a:extLst>
              <a:ext uri="{FF2B5EF4-FFF2-40B4-BE49-F238E27FC236}">
                <a16:creationId xmlns:a16="http://schemas.microsoft.com/office/drawing/2014/main" id="{D29389B2-8CB1-401B-B6B0-9DA77A10E1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0CCDBAF-8D9F-43C3-A8D9-FAC00192BF3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381" y="185321"/>
            <a:ext cx="1314570" cy="424279"/>
          </a:xfrm>
          <a:prstGeom prst="rect">
            <a:avLst/>
          </a:prstGeom>
        </p:spPr>
      </p:pic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987B750-95BB-497C-BE25-D2355446C64F}"/>
              </a:ext>
            </a:extLst>
          </p:cNvPr>
          <p:cNvSpPr txBox="1">
            <a:spLocks/>
          </p:cNvSpPr>
          <p:nvPr userDrawn="1"/>
        </p:nvSpPr>
        <p:spPr>
          <a:xfrm>
            <a:off x="11318404" y="632225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B5BE26-702C-4921-81E7-8AF275EDA2C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703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58FD-9B8B-4B75-A125-75D0E225B163}" type="datetime1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 descr="一張含有 畫畫 的圖片&#10;&#10;自動產生的描述">
            <a:extLst>
              <a:ext uri="{FF2B5EF4-FFF2-40B4-BE49-F238E27FC236}">
                <a16:creationId xmlns:a16="http://schemas.microsoft.com/office/drawing/2014/main" id="{C44BACAD-BE72-4DAE-A001-35F33E2E0C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081" y="9121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727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0E546-62A0-4324-90D2-C64DBE828A43}" type="datetime1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 descr="一張含有 畫畫 的圖片&#10;&#10;自動產生的描述">
            <a:extLst>
              <a:ext uri="{FF2B5EF4-FFF2-40B4-BE49-F238E27FC236}">
                <a16:creationId xmlns:a16="http://schemas.microsoft.com/office/drawing/2014/main" id="{43196EBD-8651-433A-B66F-65E07C8D94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511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45D1-7E58-4D56-9D2C-E7C4F468F1A7}" type="datetime1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1" name="圖片 10" descr="一張含有 畫畫 的圖片&#10;&#10;自動產生的描述">
            <a:extLst>
              <a:ext uri="{FF2B5EF4-FFF2-40B4-BE49-F238E27FC236}">
                <a16:creationId xmlns:a16="http://schemas.microsoft.com/office/drawing/2014/main" id="{F677EEFD-4D17-48AB-B337-E82652987F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266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3873-6E6A-47C2-B30A-E11F3F3F4292}" type="datetime1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 descr="一張含有 畫畫 的圖片&#10;&#10;自動產生的描述">
            <a:extLst>
              <a:ext uri="{FF2B5EF4-FFF2-40B4-BE49-F238E27FC236}">
                <a16:creationId xmlns:a16="http://schemas.microsoft.com/office/drawing/2014/main" id="{594A07DB-B7A1-4F1D-9A35-70A661BC9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309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4300-340F-4666-B5DD-9B4A9515F3E4}" type="datetime1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6" name="圖片 5" descr="一張含有 畫畫 的圖片&#10;&#10;自動產生的描述">
            <a:extLst>
              <a:ext uri="{FF2B5EF4-FFF2-40B4-BE49-F238E27FC236}">
                <a16:creationId xmlns:a16="http://schemas.microsoft.com/office/drawing/2014/main" id="{633E4B60-524D-41FF-BB62-19819F652D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37" b="92218" l="2773" r="97135">
                        <a14:foregroundMark x1="2865" y1="66926" x2="2865" y2="66926"/>
                        <a14:foregroundMark x1="7579" y1="83658" x2="7579" y2="83658"/>
                        <a14:foregroundMark x1="7579" y1="83658" x2="7579" y2="83658"/>
                        <a14:foregroundMark x1="14325" y1="86770" x2="22896" y2="40429"/>
                        <a14:foregroundMark x1="10628" y1="83658" x2="6285" y2="61089"/>
                        <a14:foregroundMark x1="18022" y1="43969" x2="18669" y2="45525"/>
                        <a14:foregroundMark x1="18669" y1="45525" x2="17652" y2="42802"/>
                        <a14:foregroundMark x1="11275" y1="7393" x2="12757" y2="15614"/>
                        <a14:foregroundMark x1="33826" y1="12840" x2="33179" y2="36965"/>
                        <a14:foregroundMark x1="32163" y1="61089" x2="32532" y2="87938"/>
                        <a14:foregroundMark x1="43623" y1="8560" x2="47689" y2="42802"/>
                        <a14:foregroundMark x1="41590" y1="62646" x2="41590" y2="91051"/>
                        <a14:foregroundMark x1="53697" y1="7393" x2="53420" y2="39689"/>
                        <a14:foregroundMark x1="59427" y1="5837" x2="63124" y2="39689"/>
                        <a14:foregroundMark x1="80684" y1="8560" x2="85675" y2="38521"/>
                        <a14:foregroundMark x1="92421" y1="10117" x2="97135" y2="34241"/>
                        <a14:foregroundMark x1="72551" y1="68093" x2="72921" y2="91051"/>
                        <a14:foregroundMark x1="52033" y1="66926" x2="52403" y2="78210"/>
                        <a14:foregroundMark x1="13309" y1="11673" x2="13309" y2="11673"/>
                        <a14:foregroundMark x1="13309" y1="91440" x2="14695" y2="92218"/>
                        <a14:backgroundMark x1="27819" y1="18677" x2="27819" y2="18677"/>
                        <a14:backgroundMark x1="27449" y1="27237" x2="27449" y2="27237"/>
                        <a14:backgroundMark x1="27079" y1="27237" x2="27079" y2="27237"/>
                        <a14:backgroundMark x1="27079" y1="18677" x2="27079" y2="71206"/>
                        <a14:backgroundMark x1="12939" y1="19844" x2="12939" y2="19844"/>
                        <a14:backgroundMark x1="12939" y1="15953" x2="12939" y2="15953"/>
                        <a14:backgroundMark x1="13309" y1="17121" x2="13309" y2="17121"/>
                        <a14:backgroundMark x1="13031" y1="17121" x2="13031" y2="17121"/>
                        <a14:backgroundMark x1="13031" y1="17121" x2="13031" y2="17121"/>
                        <a14:backgroundMark x1="13031" y1="17121" x2="12847" y2="23735"/>
                        <a14:backgroundMark x1="13309" y1="19066" x2="13031" y2="17899"/>
                        <a14:backgroundMark x1="23752" y1="35019" x2="24399" y2="36965"/>
                        <a14:backgroundMark x1="12384" y1="17121" x2="14233" y2="22568"/>
                        <a14:backgroundMark x1="12847" y1="17899" x2="13031" y2="237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059" y="63500"/>
            <a:ext cx="2743200" cy="6515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15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52684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C08B-076E-4B68-8A46-ED2629AFDEA3}" type="datetime1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5892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C08B-076E-4B68-8A46-ED2629AFDEA3}" type="datetime1">
              <a:rPr lang="zh-TW" altLang="en-US" smtClean="0"/>
              <a:t>2021/10/15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B5BE26-702C-4921-81E7-8AF275EDA2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218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6DC224-E60B-4B91-A4C1-74169A33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474" y="1672472"/>
            <a:ext cx="8412483" cy="2387600"/>
          </a:xfrm>
        </p:spPr>
        <p:txBody>
          <a:bodyPr/>
          <a:lstStyle/>
          <a:p>
            <a:pPr algn="ctr"/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雷達呼吸、心律、睡眠及姿態辨識系統</a:t>
            </a:r>
            <a:endParaRPr lang="zh-TW" altLang="en-US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D59102-1F22-4F3F-A23C-D3DA59B2A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246" y="4557019"/>
            <a:ext cx="8041651" cy="1096899"/>
          </a:xfrm>
        </p:spPr>
        <p:txBody>
          <a:bodyPr>
            <a:normAutofit fontScale="92500"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尚茂智能科技股份有限公司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周志斌、簡立格、方譯韓、石育昌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台灣科技大學電機工程系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郭景明、陳柏華、曾立安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E0DCB4-5557-44DD-A1E6-F03EA838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fld>
            <a:endParaRPr lang="zh-TW" altLang="en-US" sz="1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545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58602" cy="1320800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建立呼吸率資料庫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pohua-onlybr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6959332-F3F0-429A-BA01-50EBCEB20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711458"/>
              </p:ext>
            </p:extLst>
          </p:nvPr>
        </p:nvGraphicFramePr>
        <p:xfrm>
          <a:off x="677334" y="1930400"/>
          <a:ext cx="215802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3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193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1934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A8D42C6-B9CC-4D9C-87A9-A64CD7AF0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18753"/>
              </p:ext>
            </p:extLst>
          </p:nvPr>
        </p:nvGraphicFramePr>
        <p:xfrm>
          <a:off x="3137992" y="1934029"/>
          <a:ext cx="2165103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24">
                  <a:extLst>
                    <a:ext uri="{9D8B030D-6E8A-4147-A177-3AD203B41FA5}">
                      <a16:colId xmlns:a16="http://schemas.microsoft.com/office/drawing/2014/main" val="3914334984"/>
                    </a:ext>
                  </a:extLst>
                </a:gridCol>
                <a:gridCol w="1170879">
                  <a:extLst>
                    <a:ext uri="{9D8B030D-6E8A-4147-A177-3AD203B41FA5}">
                      <a16:colId xmlns:a16="http://schemas.microsoft.com/office/drawing/2014/main" val="2699751972"/>
                    </a:ext>
                  </a:extLst>
                </a:gridCol>
              </a:tblGrid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呼吸率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36861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2.9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5219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3.0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05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730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34798-9D84-4796-8B21-E60DCFD7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53" y="149261"/>
            <a:ext cx="8596668" cy="1320800"/>
          </a:xfrm>
        </p:spPr>
        <p:txBody>
          <a:bodyPr/>
          <a:lstStyle/>
          <a:p>
            <a:r>
              <a:rPr lang="zh-TW" altLang="en-US" dirty="0"/>
              <a:t>尚茂</a:t>
            </a: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585D7D28-3129-4627-8D5E-71D54FEECB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081501"/>
              </p:ext>
            </p:extLst>
          </p:nvPr>
        </p:nvGraphicFramePr>
        <p:xfrm>
          <a:off x="71791" y="795695"/>
          <a:ext cx="223098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97FEF126-AE4B-46E5-B411-E21655139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566670"/>
              </p:ext>
            </p:extLst>
          </p:nvPr>
        </p:nvGraphicFramePr>
        <p:xfrm>
          <a:off x="2518889" y="795695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555FBE17-F5E8-4B35-8A6A-921AD01E46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8429085"/>
              </p:ext>
            </p:extLst>
          </p:nvPr>
        </p:nvGraphicFramePr>
        <p:xfrm>
          <a:off x="4965987" y="802270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92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C7103033-79A1-4354-A322-80DA3FBE7F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339414"/>
              </p:ext>
            </p:extLst>
          </p:nvPr>
        </p:nvGraphicFramePr>
        <p:xfrm>
          <a:off x="7386553" y="802270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11" name="表格 6">
            <a:extLst>
              <a:ext uri="{FF2B5EF4-FFF2-40B4-BE49-F238E27FC236}">
                <a16:creationId xmlns:a16="http://schemas.microsoft.com/office/drawing/2014/main" id="{3779E9F2-9B2E-4FD4-A69D-838EAA352C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0664256"/>
              </p:ext>
            </p:extLst>
          </p:nvPr>
        </p:nvGraphicFramePr>
        <p:xfrm>
          <a:off x="9807119" y="795695"/>
          <a:ext cx="223098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66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4366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7799E348-A5BA-41F5-A8C2-E7E8930A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7D1FF89-A472-4B13-ACA3-EC444C3BB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878931"/>
              </p:ext>
            </p:extLst>
          </p:nvPr>
        </p:nvGraphicFramePr>
        <p:xfrm>
          <a:off x="71791" y="4915804"/>
          <a:ext cx="12427734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309">
                  <a:extLst>
                    <a:ext uri="{9D8B030D-6E8A-4147-A177-3AD203B41FA5}">
                      <a16:colId xmlns:a16="http://schemas.microsoft.com/office/drawing/2014/main" val="184978386"/>
                    </a:ext>
                  </a:extLst>
                </a:gridCol>
                <a:gridCol w="2465614">
                  <a:extLst>
                    <a:ext uri="{9D8B030D-6E8A-4147-A177-3AD203B41FA5}">
                      <a16:colId xmlns:a16="http://schemas.microsoft.com/office/drawing/2014/main" val="931941373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2943620096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817540734"/>
                    </a:ext>
                  </a:extLst>
                </a:gridCol>
                <a:gridCol w="2392136">
                  <a:extLst>
                    <a:ext uri="{9D8B030D-6E8A-4147-A177-3AD203B41FA5}">
                      <a16:colId xmlns:a16="http://schemas.microsoft.com/office/drawing/2014/main" val="1088167666"/>
                    </a:ext>
                  </a:extLst>
                </a:gridCol>
                <a:gridCol w="1967596">
                  <a:extLst>
                    <a:ext uri="{9D8B030D-6E8A-4147-A177-3AD203B41FA5}">
                      <a16:colId xmlns:a16="http://schemas.microsoft.com/office/drawing/2014/main" val="4134573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JERMEY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STONE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SUNNY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TONY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WES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89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Our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6.1</a:t>
                      </a:r>
                      <a:r>
                        <a:rPr lang="zh-TW" alt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2.8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28.6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5.4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6.4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77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TI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4.4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4.2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18.4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7.9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94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87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896"/>
            <a:ext cx="8596668" cy="1320800"/>
          </a:xfrm>
        </p:spPr>
        <p:txBody>
          <a:bodyPr/>
          <a:lstStyle/>
          <a:p>
            <a:r>
              <a:rPr lang="zh-TW" altLang="en-US" dirty="0"/>
              <a:t>學弟們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1DB8172E-6E88-4DA3-BB93-E1A68B21A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147148"/>
              </p:ext>
            </p:extLst>
          </p:nvPr>
        </p:nvGraphicFramePr>
        <p:xfrm>
          <a:off x="207778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74461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A126C4F1-6939-40F6-B0B8-F7D0B13079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422400"/>
              </p:ext>
            </p:extLst>
          </p:nvPr>
        </p:nvGraphicFramePr>
        <p:xfrm>
          <a:off x="3016880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10243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8C6881AA-FFFB-4AC9-BA0A-5CCB98570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959136"/>
              </p:ext>
            </p:extLst>
          </p:nvPr>
        </p:nvGraphicFramePr>
        <p:xfrm>
          <a:off x="5825982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51214"/>
                  </a:ext>
                </a:extLst>
              </a:tr>
            </a:tbl>
          </a:graphicData>
        </a:graphic>
      </p:graphicFrame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99158091-CEA1-4B11-A712-6142FB6A1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93411"/>
              </p:ext>
            </p:extLst>
          </p:nvPr>
        </p:nvGraphicFramePr>
        <p:xfrm>
          <a:off x="8635084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70601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F167555E-8975-4BF5-902C-7D6E68F38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783308"/>
              </p:ext>
            </p:extLst>
          </p:nvPr>
        </p:nvGraphicFramePr>
        <p:xfrm>
          <a:off x="0" y="4575977"/>
          <a:ext cx="1123229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032">
                  <a:extLst>
                    <a:ext uri="{9D8B030D-6E8A-4147-A177-3AD203B41FA5}">
                      <a16:colId xmlns:a16="http://schemas.microsoft.com/office/drawing/2014/main" val="184978386"/>
                    </a:ext>
                  </a:extLst>
                </a:gridCol>
                <a:gridCol w="2804984">
                  <a:extLst>
                    <a:ext uri="{9D8B030D-6E8A-4147-A177-3AD203B41FA5}">
                      <a16:colId xmlns:a16="http://schemas.microsoft.com/office/drawing/2014/main" val="931941373"/>
                    </a:ext>
                  </a:extLst>
                </a:gridCol>
                <a:gridCol w="2817341">
                  <a:extLst>
                    <a:ext uri="{9D8B030D-6E8A-4147-A177-3AD203B41FA5}">
                      <a16:colId xmlns:a16="http://schemas.microsoft.com/office/drawing/2014/main" val="2943620096"/>
                    </a:ext>
                  </a:extLst>
                </a:gridCol>
                <a:gridCol w="2817340">
                  <a:extLst>
                    <a:ext uri="{9D8B030D-6E8A-4147-A177-3AD203B41FA5}">
                      <a16:colId xmlns:a16="http://schemas.microsoft.com/office/drawing/2014/main" val="817540734"/>
                    </a:ext>
                  </a:extLst>
                </a:gridCol>
                <a:gridCol w="1544593">
                  <a:extLst>
                    <a:ext uri="{9D8B030D-6E8A-4147-A177-3AD203B41FA5}">
                      <a16:colId xmlns:a16="http://schemas.microsoft.com/office/drawing/2014/main" val="1088167666"/>
                    </a:ext>
                  </a:extLst>
                </a:gridCol>
              </a:tblGrid>
              <a:tr h="271876"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/>
                        <a:t>cheng-xun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eric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 err="1"/>
                        <a:t>yuci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894196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1.4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2.2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77936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3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1.8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4.4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947488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0.8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1.2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2.1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5873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1.6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2.4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04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109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896"/>
            <a:ext cx="8596668" cy="1320800"/>
          </a:xfrm>
        </p:spPr>
        <p:txBody>
          <a:bodyPr/>
          <a:lstStyle/>
          <a:p>
            <a:r>
              <a:rPr lang="zh-TW" altLang="en-US" dirty="0"/>
              <a:t>學弟們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1DB8172E-6E88-4DA3-BB93-E1A68B21A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50366"/>
              </p:ext>
            </p:extLst>
          </p:nvPr>
        </p:nvGraphicFramePr>
        <p:xfrm>
          <a:off x="207778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74461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A126C4F1-6939-40F6-B0B8-F7D0B13079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543578"/>
              </p:ext>
            </p:extLst>
          </p:nvPr>
        </p:nvGraphicFramePr>
        <p:xfrm>
          <a:off x="3016880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10243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8C6881AA-FFFB-4AC9-BA0A-5CCB98570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398837"/>
              </p:ext>
            </p:extLst>
          </p:nvPr>
        </p:nvGraphicFramePr>
        <p:xfrm>
          <a:off x="5825982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51214"/>
                  </a:ext>
                </a:extLst>
              </a:tr>
            </a:tbl>
          </a:graphicData>
        </a:graphic>
      </p:graphicFrame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99158091-CEA1-4B11-A712-6142FB6A1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030126"/>
              </p:ext>
            </p:extLst>
          </p:nvPr>
        </p:nvGraphicFramePr>
        <p:xfrm>
          <a:off x="8635084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70601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F167555E-8975-4BF5-902C-7D6E68F38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470704"/>
              </p:ext>
            </p:extLst>
          </p:nvPr>
        </p:nvGraphicFramePr>
        <p:xfrm>
          <a:off x="0" y="4575977"/>
          <a:ext cx="1123229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032">
                  <a:extLst>
                    <a:ext uri="{9D8B030D-6E8A-4147-A177-3AD203B41FA5}">
                      <a16:colId xmlns:a16="http://schemas.microsoft.com/office/drawing/2014/main" val="184978386"/>
                    </a:ext>
                  </a:extLst>
                </a:gridCol>
                <a:gridCol w="2804984">
                  <a:extLst>
                    <a:ext uri="{9D8B030D-6E8A-4147-A177-3AD203B41FA5}">
                      <a16:colId xmlns:a16="http://schemas.microsoft.com/office/drawing/2014/main" val="931941373"/>
                    </a:ext>
                  </a:extLst>
                </a:gridCol>
                <a:gridCol w="2817341">
                  <a:extLst>
                    <a:ext uri="{9D8B030D-6E8A-4147-A177-3AD203B41FA5}">
                      <a16:colId xmlns:a16="http://schemas.microsoft.com/office/drawing/2014/main" val="2943620096"/>
                    </a:ext>
                  </a:extLst>
                </a:gridCol>
                <a:gridCol w="2817340">
                  <a:extLst>
                    <a:ext uri="{9D8B030D-6E8A-4147-A177-3AD203B41FA5}">
                      <a16:colId xmlns:a16="http://schemas.microsoft.com/office/drawing/2014/main" val="817540734"/>
                    </a:ext>
                  </a:extLst>
                </a:gridCol>
                <a:gridCol w="1544593">
                  <a:extLst>
                    <a:ext uri="{9D8B030D-6E8A-4147-A177-3AD203B41FA5}">
                      <a16:colId xmlns:a16="http://schemas.microsoft.com/office/drawing/2014/main" val="1088167666"/>
                    </a:ext>
                  </a:extLst>
                </a:gridCol>
              </a:tblGrid>
              <a:tr h="271876"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brain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ccy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 err="1"/>
                        <a:t>lcyc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tch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894196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/>
                        <a:t>6.1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5.9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/>
                        <a:t>11.9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2.6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77936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9.4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3.0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17.4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947488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2.6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4.1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5873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3.2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2.4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2.8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2.3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04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43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896"/>
            <a:ext cx="8596668" cy="1320800"/>
          </a:xfrm>
        </p:spPr>
        <p:txBody>
          <a:bodyPr/>
          <a:lstStyle/>
          <a:p>
            <a:r>
              <a:rPr lang="zh-TW" altLang="en-US" dirty="0"/>
              <a:t>學弟們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1DB8172E-6E88-4DA3-BB93-E1A68B21A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1738560"/>
              </p:ext>
            </p:extLst>
          </p:nvPr>
        </p:nvGraphicFramePr>
        <p:xfrm>
          <a:off x="207778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74461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A126C4F1-6939-40F6-B0B8-F7D0B13079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817421"/>
              </p:ext>
            </p:extLst>
          </p:nvPr>
        </p:nvGraphicFramePr>
        <p:xfrm>
          <a:off x="3016880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79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72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10243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8C6881AA-FFFB-4AC9-BA0A-5CCB98570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3703979"/>
              </p:ext>
            </p:extLst>
          </p:nvPr>
        </p:nvGraphicFramePr>
        <p:xfrm>
          <a:off x="5825982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51214"/>
                  </a:ext>
                </a:extLst>
              </a:tr>
            </a:tbl>
          </a:graphicData>
        </a:graphic>
      </p:graphicFrame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99158091-CEA1-4B11-A712-6142FB6A1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6704374"/>
              </p:ext>
            </p:extLst>
          </p:nvPr>
        </p:nvGraphicFramePr>
        <p:xfrm>
          <a:off x="8635084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70601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F167555E-8975-4BF5-902C-7D6E68F38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426110"/>
              </p:ext>
            </p:extLst>
          </p:nvPr>
        </p:nvGraphicFramePr>
        <p:xfrm>
          <a:off x="0" y="4575977"/>
          <a:ext cx="1123229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032">
                  <a:extLst>
                    <a:ext uri="{9D8B030D-6E8A-4147-A177-3AD203B41FA5}">
                      <a16:colId xmlns:a16="http://schemas.microsoft.com/office/drawing/2014/main" val="184978386"/>
                    </a:ext>
                  </a:extLst>
                </a:gridCol>
                <a:gridCol w="2804984">
                  <a:extLst>
                    <a:ext uri="{9D8B030D-6E8A-4147-A177-3AD203B41FA5}">
                      <a16:colId xmlns:a16="http://schemas.microsoft.com/office/drawing/2014/main" val="931941373"/>
                    </a:ext>
                  </a:extLst>
                </a:gridCol>
                <a:gridCol w="2817341">
                  <a:extLst>
                    <a:ext uri="{9D8B030D-6E8A-4147-A177-3AD203B41FA5}">
                      <a16:colId xmlns:a16="http://schemas.microsoft.com/office/drawing/2014/main" val="2943620096"/>
                    </a:ext>
                  </a:extLst>
                </a:gridCol>
                <a:gridCol w="2817340">
                  <a:extLst>
                    <a:ext uri="{9D8B030D-6E8A-4147-A177-3AD203B41FA5}">
                      <a16:colId xmlns:a16="http://schemas.microsoft.com/office/drawing/2014/main" val="817540734"/>
                    </a:ext>
                  </a:extLst>
                </a:gridCol>
                <a:gridCol w="1544593">
                  <a:extLst>
                    <a:ext uri="{9D8B030D-6E8A-4147-A177-3AD203B41FA5}">
                      <a16:colId xmlns:a16="http://schemas.microsoft.com/office/drawing/2014/main" val="1088167666"/>
                    </a:ext>
                  </a:extLst>
                </a:gridCol>
              </a:tblGrid>
              <a:tr h="271876"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 err="1"/>
                        <a:t>Yuetong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 err="1"/>
                        <a:t>billy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hank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ken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894196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3.4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17.6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6.25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17.4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77936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2.7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4.4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9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2.6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947488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0.8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7.6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5.75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3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5873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2.6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4.8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2.6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04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08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896"/>
            <a:ext cx="8596668" cy="1320800"/>
          </a:xfrm>
        </p:spPr>
        <p:txBody>
          <a:bodyPr/>
          <a:lstStyle/>
          <a:p>
            <a:r>
              <a:rPr lang="zh-TW" altLang="en-US" dirty="0"/>
              <a:t>學弟們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1DB8172E-6E88-4DA3-BB93-E1A68B21A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141583"/>
              </p:ext>
            </p:extLst>
          </p:nvPr>
        </p:nvGraphicFramePr>
        <p:xfrm>
          <a:off x="207778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74461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A126C4F1-6939-40F6-B0B8-F7D0B13079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135469"/>
              </p:ext>
            </p:extLst>
          </p:nvPr>
        </p:nvGraphicFramePr>
        <p:xfrm>
          <a:off x="3016880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87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10243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8C6881AA-FFFB-4AC9-BA0A-5CCB985703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9386576"/>
              </p:ext>
            </p:extLst>
          </p:nvPr>
        </p:nvGraphicFramePr>
        <p:xfrm>
          <a:off x="5825982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51214"/>
                  </a:ext>
                </a:extLst>
              </a:tr>
            </a:tbl>
          </a:graphicData>
        </a:graphic>
      </p:graphicFrame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99158091-CEA1-4B11-A712-6142FB6A1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978543"/>
              </p:ext>
            </p:extLst>
          </p:nvPr>
        </p:nvGraphicFramePr>
        <p:xfrm>
          <a:off x="8635084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70601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F167555E-8975-4BF5-902C-7D6E68F38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3485"/>
              </p:ext>
            </p:extLst>
          </p:nvPr>
        </p:nvGraphicFramePr>
        <p:xfrm>
          <a:off x="0" y="4575977"/>
          <a:ext cx="1123229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032">
                  <a:extLst>
                    <a:ext uri="{9D8B030D-6E8A-4147-A177-3AD203B41FA5}">
                      <a16:colId xmlns:a16="http://schemas.microsoft.com/office/drawing/2014/main" val="184978386"/>
                    </a:ext>
                  </a:extLst>
                </a:gridCol>
                <a:gridCol w="2804984">
                  <a:extLst>
                    <a:ext uri="{9D8B030D-6E8A-4147-A177-3AD203B41FA5}">
                      <a16:colId xmlns:a16="http://schemas.microsoft.com/office/drawing/2014/main" val="931941373"/>
                    </a:ext>
                  </a:extLst>
                </a:gridCol>
                <a:gridCol w="2817341">
                  <a:extLst>
                    <a:ext uri="{9D8B030D-6E8A-4147-A177-3AD203B41FA5}">
                      <a16:colId xmlns:a16="http://schemas.microsoft.com/office/drawing/2014/main" val="2943620096"/>
                    </a:ext>
                  </a:extLst>
                </a:gridCol>
                <a:gridCol w="2817340">
                  <a:extLst>
                    <a:ext uri="{9D8B030D-6E8A-4147-A177-3AD203B41FA5}">
                      <a16:colId xmlns:a16="http://schemas.microsoft.com/office/drawing/2014/main" val="817540734"/>
                    </a:ext>
                  </a:extLst>
                </a:gridCol>
                <a:gridCol w="1544593">
                  <a:extLst>
                    <a:ext uri="{9D8B030D-6E8A-4147-A177-3AD203B41FA5}">
                      <a16:colId xmlns:a16="http://schemas.microsoft.com/office/drawing/2014/main" val="1088167666"/>
                    </a:ext>
                  </a:extLst>
                </a:gridCol>
              </a:tblGrid>
              <a:tr h="271876"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 err="1"/>
                        <a:t>lcy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 err="1"/>
                        <a:t>tsai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 err="1"/>
                        <a:t>wayne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 err="1"/>
                        <a:t>wuyuchen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894196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10.75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11.8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8.6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4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77936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14.75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17.4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3.2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19.4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947488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6.75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1.8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1.4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2.4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5873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3.25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2.2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3.2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2</a:t>
                      </a:r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04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112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896"/>
            <a:ext cx="8596668" cy="1320800"/>
          </a:xfrm>
        </p:spPr>
        <p:txBody>
          <a:bodyPr/>
          <a:lstStyle/>
          <a:p>
            <a:r>
              <a:rPr lang="zh-TW" altLang="en-US" dirty="0"/>
              <a:t>學弟們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1DB8172E-6E88-4DA3-BB93-E1A68B21A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449974"/>
              </p:ext>
            </p:extLst>
          </p:nvPr>
        </p:nvGraphicFramePr>
        <p:xfrm>
          <a:off x="207778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974461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A126C4F1-6939-40F6-B0B8-F7D0B1307965}"/>
              </a:ext>
            </a:extLst>
          </p:cNvPr>
          <p:cNvGraphicFramePr>
            <a:graphicFrameLocks/>
          </p:cNvGraphicFramePr>
          <p:nvPr/>
        </p:nvGraphicFramePr>
        <p:xfrm>
          <a:off x="3016880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810243"/>
                  </a:ext>
                </a:extLst>
              </a:tr>
            </a:tbl>
          </a:graphicData>
        </a:graphic>
      </p:graphicFrame>
      <p:graphicFrame>
        <p:nvGraphicFramePr>
          <p:cNvPr id="9" name="表格 6">
            <a:extLst>
              <a:ext uri="{FF2B5EF4-FFF2-40B4-BE49-F238E27FC236}">
                <a16:creationId xmlns:a16="http://schemas.microsoft.com/office/drawing/2014/main" id="{8C6881AA-FFFB-4AC9-BA0A-5CCB98570359}"/>
              </a:ext>
            </a:extLst>
          </p:cNvPr>
          <p:cNvGraphicFramePr>
            <a:graphicFrameLocks/>
          </p:cNvGraphicFramePr>
          <p:nvPr/>
        </p:nvGraphicFramePr>
        <p:xfrm>
          <a:off x="5825982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051214"/>
                  </a:ext>
                </a:extLst>
              </a:tr>
            </a:tbl>
          </a:graphicData>
        </a:graphic>
      </p:graphicFrame>
      <p:graphicFrame>
        <p:nvGraphicFramePr>
          <p:cNvPr id="10" name="表格 6">
            <a:extLst>
              <a:ext uri="{FF2B5EF4-FFF2-40B4-BE49-F238E27FC236}">
                <a16:creationId xmlns:a16="http://schemas.microsoft.com/office/drawing/2014/main" id="{99158091-CEA1-4B11-A712-6142FB6A12B1}"/>
              </a:ext>
            </a:extLst>
          </p:cNvPr>
          <p:cNvGraphicFramePr>
            <a:graphicFrameLocks/>
          </p:cNvGraphicFramePr>
          <p:nvPr/>
        </p:nvGraphicFramePr>
        <p:xfrm>
          <a:off x="8635084" y="726296"/>
          <a:ext cx="2597205" cy="3849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519441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49971"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200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870601"/>
                  </a:ext>
                </a:extLst>
              </a:tr>
              <a:tr h="349971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11" name="表格 3">
            <a:extLst>
              <a:ext uri="{FF2B5EF4-FFF2-40B4-BE49-F238E27FC236}">
                <a16:creationId xmlns:a16="http://schemas.microsoft.com/office/drawing/2014/main" id="{F167555E-8975-4BF5-902C-7D6E68F38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48614"/>
              </p:ext>
            </p:extLst>
          </p:nvPr>
        </p:nvGraphicFramePr>
        <p:xfrm>
          <a:off x="0" y="4575977"/>
          <a:ext cx="1123229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8032">
                  <a:extLst>
                    <a:ext uri="{9D8B030D-6E8A-4147-A177-3AD203B41FA5}">
                      <a16:colId xmlns:a16="http://schemas.microsoft.com/office/drawing/2014/main" val="184978386"/>
                    </a:ext>
                  </a:extLst>
                </a:gridCol>
                <a:gridCol w="2804984">
                  <a:extLst>
                    <a:ext uri="{9D8B030D-6E8A-4147-A177-3AD203B41FA5}">
                      <a16:colId xmlns:a16="http://schemas.microsoft.com/office/drawing/2014/main" val="931941373"/>
                    </a:ext>
                  </a:extLst>
                </a:gridCol>
                <a:gridCol w="2817341">
                  <a:extLst>
                    <a:ext uri="{9D8B030D-6E8A-4147-A177-3AD203B41FA5}">
                      <a16:colId xmlns:a16="http://schemas.microsoft.com/office/drawing/2014/main" val="2943620096"/>
                    </a:ext>
                  </a:extLst>
                </a:gridCol>
                <a:gridCol w="2817340">
                  <a:extLst>
                    <a:ext uri="{9D8B030D-6E8A-4147-A177-3AD203B41FA5}">
                      <a16:colId xmlns:a16="http://schemas.microsoft.com/office/drawing/2014/main" val="817540734"/>
                    </a:ext>
                  </a:extLst>
                </a:gridCol>
                <a:gridCol w="1544593">
                  <a:extLst>
                    <a:ext uri="{9D8B030D-6E8A-4147-A177-3AD203B41FA5}">
                      <a16:colId xmlns:a16="http://schemas.microsoft.com/office/drawing/2014/main" val="1088167666"/>
                    </a:ext>
                  </a:extLst>
                </a:gridCol>
              </a:tblGrid>
              <a:tr h="271876"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 err="1"/>
                        <a:t>yxz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894196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6.6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77936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5.2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947488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Our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1.4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658737"/>
                  </a:ext>
                </a:extLst>
              </a:tr>
              <a:tr h="271876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TI</a:t>
                      </a:r>
                      <a:endParaRPr lang="zh-TW" altLang="en-US" sz="14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/>
                        <a:t>1.4</a:t>
                      </a:r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04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41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D1867-BFB6-448F-86DF-3EA09ED92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總計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1695F05-FCDC-4577-AE09-4490C4FF8D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775475"/>
              </p:ext>
            </p:extLst>
          </p:nvPr>
        </p:nvGraphicFramePr>
        <p:xfrm>
          <a:off x="2917997" y="609600"/>
          <a:ext cx="4780261" cy="5811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203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1376812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129224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</a:tblGrid>
              <a:tr h="362143">
                <a:tc rowSpan="2"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90714" marR="90714" marT="45357" marB="45357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有效樣本數</a:t>
                      </a:r>
                    </a:p>
                  </a:txBody>
                  <a:tcPr marL="90714" marR="90714" marT="45357" marB="45357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061027"/>
                  </a:ext>
                </a:extLst>
              </a:tr>
              <a:tr h="360923">
                <a:tc v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j-lt"/>
                        </a:rPr>
                        <a:t>心跳</a:t>
                      </a: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+mj-lt"/>
                        </a:rPr>
                        <a:t>呼吸</a:t>
                      </a: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hung-</a:t>
                      </a:r>
                      <a:r>
                        <a:rPr lang="en-US" altLang="zh-TW" sz="1800" dirty="0" err="1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wei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10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10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hung-</a:t>
                      </a:r>
                      <a:r>
                        <a:rPr lang="en-US" altLang="zh-TW" sz="1800" dirty="0" err="1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wei_rest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Leo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Li-</a:t>
                      </a:r>
                      <a:r>
                        <a:rPr lang="en-US" altLang="zh-TW" sz="1800" dirty="0" err="1">
                          <a:latin typeface="+mn-lt"/>
                        </a:rPr>
                        <a:t>an_work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latin typeface="+mn-lt"/>
                        </a:rPr>
                        <a:t>roung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zheng</a:t>
                      </a:r>
                      <a:r>
                        <a:rPr lang="en-US" altLang="zh-TW" sz="1800" dirty="0">
                          <a:latin typeface="+mn-lt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-liang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9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9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latin typeface="+mn-lt"/>
                        </a:rPr>
                        <a:t>Test+li-an+pohua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24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latin typeface="+mn-lt"/>
                        </a:rPr>
                        <a:t>Pohua-onlybr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10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1692872397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Li-an-</a:t>
                      </a:r>
                      <a:r>
                        <a:rPr lang="en-US" altLang="zh-TW" sz="1800" dirty="0" err="1">
                          <a:latin typeface="+mn-lt"/>
                        </a:rPr>
                        <a:t>onlybr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10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3856118499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n-lt"/>
                        </a:rPr>
                        <a:t>尚茂</a:t>
                      </a: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50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0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1440779905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+mn-lt"/>
                        </a:rPr>
                        <a:t>學弟們</a:t>
                      </a: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123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123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3965504409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total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236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182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609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Accuracy/%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182/77.1%</a:t>
                      </a:r>
                      <a:endParaRPr lang="zh-TW" altLang="en-US" sz="16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110/60.4%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1685041190"/>
                  </a:ext>
                </a:extLst>
              </a:tr>
              <a:tr h="197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loss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7.67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2.55</a:t>
                      </a:r>
                      <a:endParaRPr lang="zh-TW" altLang="en-US" sz="1800" dirty="0">
                        <a:latin typeface="+mn-lt"/>
                      </a:endParaRPr>
                    </a:p>
                  </a:txBody>
                  <a:tcPr marL="88779" marR="88779" marT="44390" marB="44390" anchor="ctr"/>
                </a:tc>
                <a:extLst>
                  <a:ext uri="{0D108BD9-81ED-4DB2-BD59-A6C34878D82A}">
                    <a16:rowId xmlns:a16="http://schemas.microsoft.com/office/drawing/2014/main" val="4171906498"/>
                  </a:ext>
                </a:extLst>
              </a:tr>
            </a:tbl>
          </a:graphicData>
        </a:graphic>
      </p:graphicFrame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814F676D-2531-4309-A267-34F2A6704EBB}"/>
              </a:ext>
            </a:extLst>
          </p:cNvPr>
          <p:cNvSpPr txBox="1">
            <a:spLocks/>
          </p:cNvSpPr>
          <p:nvPr/>
        </p:nvSpPr>
        <p:spPr>
          <a:xfrm>
            <a:off x="11318404" y="632225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17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2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建立心率呼吸率資料庫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(hung-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CC7539B3-BDF5-4B6B-BF29-65CC3F2D2C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5441869"/>
              </p:ext>
            </p:extLst>
          </p:nvPr>
        </p:nvGraphicFramePr>
        <p:xfrm>
          <a:off x="677334" y="1930400"/>
          <a:ext cx="3270630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126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126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126">
                  <a:extLst>
                    <a:ext uri="{9D8B030D-6E8A-4147-A177-3AD203B41FA5}">
                      <a16:colId xmlns:a16="http://schemas.microsoft.com/office/drawing/2014/main" val="3710359943"/>
                    </a:ext>
                  </a:extLst>
                </a:gridCol>
                <a:gridCol w="654126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4126">
                  <a:extLst>
                    <a:ext uri="{9D8B030D-6E8A-4147-A177-3AD203B41FA5}">
                      <a16:colId xmlns:a16="http://schemas.microsoft.com/office/drawing/2014/main" val="185246427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A82F605-54BD-4122-825D-9794B1284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465458"/>
              </p:ext>
            </p:extLst>
          </p:nvPr>
        </p:nvGraphicFramePr>
        <p:xfrm>
          <a:off x="4108476" y="1930400"/>
          <a:ext cx="2165103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24">
                  <a:extLst>
                    <a:ext uri="{9D8B030D-6E8A-4147-A177-3AD203B41FA5}">
                      <a16:colId xmlns:a16="http://schemas.microsoft.com/office/drawing/2014/main" val="3914334984"/>
                    </a:ext>
                  </a:extLst>
                </a:gridCol>
                <a:gridCol w="1170879">
                  <a:extLst>
                    <a:ext uri="{9D8B030D-6E8A-4147-A177-3AD203B41FA5}">
                      <a16:colId xmlns:a16="http://schemas.microsoft.com/office/drawing/2014/main" val="2699751972"/>
                    </a:ext>
                  </a:extLst>
                </a:gridCol>
              </a:tblGrid>
              <a:tr h="30111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心率</a:t>
                      </a:r>
                      <a:endParaRPr lang="en-US" altLang="zh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084356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9.3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655878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29.2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18483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呼吸率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36861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2.0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5219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3.7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05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56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建立心率呼吸率資料庫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(hung-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wei_rest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AE161D07-D70B-4DF7-8189-1A41EB16E9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3160420"/>
              </p:ext>
            </p:extLst>
          </p:nvPr>
        </p:nvGraphicFramePr>
        <p:xfrm>
          <a:off x="677334" y="1930400"/>
          <a:ext cx="3276000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430627875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2364281934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8BAF46DF-8712-47F4-B2A9-21EED1B61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60741"/>
              </p:ext>
            </p:extLst>
          </p:nvPr>
        </p:nvGraphicFramePr>
        <p:xfrm>
          <a:off x="4108476" y="1930400"/>
          <a:ext cx="2165103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24">
                  <a:extLst>
                    <a:ext uri="{9D8B030D-6E8A-4147-A177-3AD203B41FA5}">
                      <a16:colId xmlns:a16="http://schemas.microsoft.com/office/drawing/2014/main" val="3914334984"/>
                    </a:ext>
                  </a:extLst>
                </a:gridCol>
                <a:gridCol w="1170879">
                  <a:extLst>
                    <a:ext uri="{9D8B030D-6E8A-4147-A177-3AD203B41FA5}">
                      <a16:colId xmlns:a16="http://schemas.microsoft.com/office/drawing/2014/main" val="2699751972"/>
                    </a:ext>
                  </a:extLst>
                </a:gridCol>
              </a:tblGrid>
              <a:tr h="30111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心率</a:t>
                      </a:r>
                      <a:endParaRPr lang="en-US" altLang="zh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084356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6.4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655878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12.8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18483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呼吸率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36861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2.2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5219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3.2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05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31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建立心率呼吸率資料庫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leo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FB3BCABD-F2D9-4AFB-9801-E2AA8DF834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0557017"/>
              </p:ext>
            </p:extLst>
          </p:nvPr>
        </p:nvGraphicFramePr>
        <p:xfrm>
          <a:off x="677334" y="1930400"/>
          <a:ext cx="3276000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20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634335417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1392520989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935C395E-1DB7-484D-B89C-1BB30C3BF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320502"/>
              </p:ext>
            </p:extLst>
          </p:nvPr>
        </p:nvGraphicFramePr>
        <p:xfrm>
          <a:off x="4108476" y="1930400"/>
          <a:ext cx="2165103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24">
                  <a:extLst>
                    <a:ext uri="{9D8B030D-6E8A-4147-A177-3AD203B41FA5}">
                      <a16:colId xmlns:a16="http://schemas.microsoft.com/office/drawing/2014/main" val="3914334984"/>
                    </a:ext>
                  </a:extLst>
                </a:gridCol>
                <a:gridCol w="1170879">
                  <a:extLst>
                    <a:ext uri="{9D8B030D-6E8A-4147-A177-3AD203B41FA5}">
                      <a16:colId xmlns:a16="http://schemas.microsoft.com/office/drawing/2014/main" val="2699751972"/>
                    </a:ext>
                  </a:extLst>
                </a:gridCol>
              </a:tblGrid>
              <a:tr h="30111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心率</a:t>
                      </a:r>
                      <a:endParaRPr lang="en-US" altLang="zh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084356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15.2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655878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1.4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18483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呼吸率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36861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4.2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5219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2.8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05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04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建立心率呼吸率資料庫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an_work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8D4C7BB3-CDDA-4DC6-A99C-C7B43BD67C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6943628"/>
              </p:ext>
            </p:extLst>
          </p:nvPr>
        </p:nvGraphicFramePr>
        <p:xfrm>
          <a:off x="677334" y="1930400"/>
          <a:ext cx="3272400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8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282872838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3296374405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54FA15D8-91D6-4749-97E1-E84FFD2E9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456967"/>
              </p:ext>
            </p:extLst>
          </p:nvPr>
        </p:nvGraphicFramePr>
        <p:xfrm>
          <a:off x="4108476" y="1930400"/>
          <a:ext cx="2165103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24">
                  <a:extLst>
                    <a:ext uri="{9D8B030D-6E8A-4147-A177-3AD203B41FA5}">
                      <a16:colId xmlns:a16="http://schemas.microsoft.com/office/drawing/2014/main" val="3914334984"/>
                    </a:ext>
                  </a:extLst>
                </a:gridCol>
                <a:gridCol w="1170879">
                  <a:extLst>
                    <a:ext uri="{9D8B030D-6E8A-4147-A177-3AD203B41FA5}">
                      <a16:colId xmlns:a16="http://schemas.microsoft.com/office/drawing/2014/main" val="2699751972"/>
                    </a:ext>
                  </a:extLst>
                </a:gridCol>
              </a:tblGrid>
              <a:tr h="30111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心率</a:t>
                      </a:r>
                      <a:endParaRPr lang="en-US" altLang="zh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084356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31.8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655878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42.4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18483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呼吸率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36861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4.0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5219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5.2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05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06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建立心率呼吸率資料庫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roung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BB0847DC-47A3-43BE-A228-4BA37BE21C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5049261"/>
              </p:ext>
            </p:extLst>
          </p:nvPr>
        </p:nvGraphicFramePr>
        <p:xfrm>
          <a:off x="677334" y="1930400"/>
          <a:ext cx="3272400" cy="220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8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331350311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842404044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31C3636C-EF82-4D19-8B0A-EAB8B52F9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59650"/>
              </p:ext>
            </p:extLst>
          </p:nvPr>
        </p:nvGraphicFramePr>
        <p:xfrm>
          <a:off x="4108476" y="1930400"/>
          <a:ext cx="2165103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24">
                  <a:extLst>
                    <a:ext uri="{9D8B030D-6E8A-4147-A177-3AD203B41FA5}">
                      <a16:colId xmlns:a16="http://schemas.microsoft.com/office/drawing/2014/main" val="3914334984"/>
                    </a:ext>
                  </a:extLst>
                </a:gridCol>
                <a:gridCol w="1170879">
                  <a:extLst>
                    <a:ext uri="{9D8B030D-6E8A-4147-A177-3AD203B41FA5}">
                      <a16:colId xmlns:a16="http://schemas.microsoft.com/office/drawing/2014/main" val="2699751972"/>
                    </a:ext>
                  </a:extLst>
                </a:gridCol>
              </a:tblGrid>
              <a:tr h="30111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心率</a:t>
                      </a:r>
                      <a:endParaRPr lang="en-US" altLang="zh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084356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4.8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655878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5.6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18483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呼吸率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36861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2.2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5219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6.4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05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71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建立心率呼吸率資料庫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zheng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-liang)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1DB8172E-6E88-4DA3-BB93-E1A68B21A9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4027785"/>
              </p:ext>
            </p:extLst>
          </p:nvPr>
        </p:nvGraphicFramePr>
        <p:xfrm>
          <a:off x="677334" y="1930400"/>
          <a:ext cx="3272400" cy="366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80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3914753113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54480">
                  <a:extLst>
                    <a:ext uri="{9D8B030D-6E8A-4147-A177-3AD203B41FA5}">
                      <a16:colId xmlns:a16="http://schemas.microsoft.com/office/drawing/2014/main" val="2687006980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168D02CC-59EC-4772-99F3-C3314607F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466977"/>
              </p:ext>
            </p:extLst>
          </p:nvPr>
        </p:nvGraphicFramePr>
        <p:xfrm>
          <a:off x="4108476" y="1930400"/>
          <a:ext cx="2165103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24">
                  <a:extLst>
                    <a:ext uri="{9D8B030D-6E8A-4147-A177-3AD203B41FA5}">
                      <a16:colId xmlns:a16="http://schemas.microsoft.com/office/drawing/2014/main" val="3914334984"/>
                    </a:ext>
                  </a:extLst>
                </a:gridCol>
                <a:gridCol w="1170879">
                  <a:extLst>
                    <a:ext uri="{9D8B030D-6E8A-4147-A177-3AD203B41FA5}">
                      <a16:colId xmlns:a16="http://schemas.microsoft.com/office/drawing/2014/main" val="2699751972"/>
                    </a:ext>
                  </a:extLst>
                </a:gridCol>
              </a:tblGrid>
              <a:tr h="30111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/>
                        <a:t>心率</a:t>
                      </a:r>
                      <a:endParaRPr lang="en-US" altLang="zh-TW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084356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7.1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655878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31.7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18483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呼吸率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36861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0.7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5219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2.7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05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37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建立心率資料庫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test+lian+pohua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6959332-F3F0-429A-BA01-50EBCEB20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55863"/>
              </p:ext>
            </p:extLst>
          </p:nvPr>
        </p:nvGraphicFramePr>
        <p:xfrm>
          <a:off x="677334" y="1270000"/>
          <a:ext cx="390187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313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650313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650313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  <a:gridCol w="650313">
                  <a:extLst>
                    <a:ext uri="{9D8B030D-6E8A-4147-A177-3AD203B41FA5}">
                      <a16:colId xmlns:a16="http://schemas.microsoft.com/office/drawing/2014/main" val="2295773658"/>
                    </a:ext>
                  </a:extLst>
                </a:gridCol>
                <a:gridCol w="657002">
                  <a:extLst>
                    <a:ext uri="{9D8B030D-6E8A-4147-A177-3AD203B41FA5}">
                      <a16:colId xmlns:a16="http://schemas.microsoft.com/office/drawing/2014/main" val="1336087670"/>
                    </a:ext>
                  </a:extLst>
                </a:gridCol>
                <a:gridCol w="643624">
                  <a:extLst>
                    <a:ext uri="{9D8B030D-6E8A-4147-A177-3AD203B41FA5}">
                      <a16:colId xmlns:a16="http://schemas.microsoft.com/office/drawing/2014/main" val="2352338747"/>
                    </a:ext>
                  </a:extLst>
                </a:gridCol>
              </a:tblGrid>
              <a:tr h="331164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心跳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743030"/>
                  </a:ext>
                </a:extLst>
              </a:tr>
              <a:tr h="331164"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24080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42C681B-CE08-465B-833F-E09B3CCFD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311172"/>
              </p:ext>
            </p:extLst>
          </p:nvPr>
        </p:nvGraphicFramePr>
        <p:xfrm>
          <a:off x="4761503" y="1270000"/>
          <a:ext cx="2165103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24">
                  <a:extLst>
                    <a:ext uri="{9D8B030D-6E8A-4147-A177-3AD203B41FA5}">
                      <a16:colId xmlns:a16="http://schemas.microsoft.com/office/drawing/2014/main" val="3914334984"/>
                    </a:ext>
                  </a:extLst>
                </a:gridCol>
                <a:gridCol w="1170879">
                  <a:extLst>
                    <a:ext uri="{9D8B030D-6E8A-4147-A177-3AD203B41FA5}">
                      <a16:colId xmlns:a16="http://schemas.microsoft.com/office/drawing/2014/main" val="2699751972"/>
                    </a:ext>
                  </a:extLst>
                </a:gridCol>
              </a:tblGrid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心率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36861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2.9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5219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6.0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05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4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B9285C-E462-45A8-A559-5893715C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258602" cy="1320800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建立呼吸率資料庫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(li-an-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onlybr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5BEDE5A-14DA-4247-8DAD-42D4CCA0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8404" y="6322256"/>
            <a:ext cx="683339" cy="365125"/>
          </a:xfrm>
        </p:spPr>
        <p:txBody>
          <a:bodyPr/>
          <a:lstStyle/>
          <a:p>
            <a:fld id="{D2B5BE26-702C-4921-81E7-8AF275EDA2CC}" type="slidenum">
              <a:rPr lang="zh-TW" altLang="en-US" sz="180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fld>
            <a:endParaRPr lang="zh-TW" altLang="en-US" sz="18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16959332-F3F0-429A-BA01-50EBCEB20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6035385"/>
              </p:ext>
            </p:extLst>
          </p:nvPr>
        </p:nvGraphicFramePr>
        <p:xfrm>
          <a:off x="677334" y="1930400"/>
          <a:ext cx="2158023" cy="403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341">
                  <a:extLst>
                    <a:ext uri="{9D8B030D-6E8A-4147-A177-3AD203B41FA5}">
                      <a16:colId xmlns:a16="http://schemas.microsoft.com/office/drawing/2014/main" val="4022155822"/>
                    </a:ext>
                  </a:extLst>
                </a:gridCol>
                <a:gridCol w="719341">
                  <a:extLst>
                    <a:ext uri="{9D8B030D-6E8A-4147-A177-3AD203B41FA5}">
                      <a16:colId xmlns:a16="http://schemas.microsoft.com/office/drawing/2014/main" val="1365157035"/>
                    </a:ext>
                  </a:extLst>
                </a:gridCol>
                <a:gridCol w="719341">
                  <a:extLst>
                    <a:ext uri="{9D8B030D-6E8A-4147-A177-3AD203B41FA5}">
                      <a16:colId xmlns:a16="http://schemas.microsoft.com/office/drawing/2014/main" val="3221380586"/>
                    </a:ext>
                  </a:extLst>
                </a:gridCol>
              </a:tblGrid>
              <a:tr h="366856">
                <a:tc>
                  <a:txBody>
                    <a:bodyPr/>
                    <a:lstStyle/>
                    <a:p>
                      <a:r>
                        <a:rPr lang="zh-TW" altLang="en-US" dirty="0"/>
                        <a:t>筆數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呼吸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結果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89048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7853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78474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24746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3328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922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2378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33210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0427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57913"/>
                  </a:ext>
                </a:extLst>
              </a:tr>
              <a:tr h="366856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4352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6406A07-151A-4169-AB5C-EA7FA34D6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014324"/>
              </p:ext>
            </p:extLst>
          </p:nvPr>
        </p:nvGraphicFramePr>
        <p:xfrm>
          <a:off x="3137992" y="1930400"/>
          <a:ext cx="2165103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224">
                  <a:extLst>
                    <a:ext uri="{9D8B030D-6E8A-4147-A177-3AD203B41FA5}">
                      <a16:colId xmlns:a16="http://schemas.microsoft.com/office/drawing/2014/main" val="3914334984"/>
                    </a:ext>
                  </a:extLst>
                </a:gridCol>
                <a:gridCol w="1170879">
                  <a:extLst>
                    <a:ext uri="{9D8B030D-6E8A-4147-A177-3AD203B41FA5}">
                      <a16:colId xmlns:a16="http://schemas.microsoft.com/office/drawing/2014/main" val="2699751972"/>
                    </a:ext>
                  </a:extLst>
                </a:gridCol>
              </a:tblGrid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呼吸率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L1 Loss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136861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Our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1.5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352190"/>
                  </a:ext>
                </a:extLst>
              </a:tr>
              <a:tr h="3011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TI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2.5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05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66286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17906</TotalTime>
  <Words>1983</Words>
  <Application>Microsoft Office PowerPoint</Application>
  <PresentationFormat>寬螢幕</PresentationFormat>
  <Paragraphs>1637</Paragraphs>
  <Slides>17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Microsoft YaHei</vt:lpstr>
      <vt:lpstr>標楷體</vt:lpstr>
      <vt:lpstr>Arial</vt:lpstr>
      <vt:lpstr>Calibri</vt:lpstr>
      <vt:lpstr>Consolas</vt:lpstr>
      <vt:lpstr>Times New Roman</vt:lpstr>
      <vt:lpstr>Trebuchet MS</vt:lpstr>
      <vt:lpstr>Wingdings 3</vt:lpstr>
      <vt:lpstr>多面向</vt:lpstr>
      <vt:lpstr>雷達呼吸、心律、睡眠及姿態辨識系統</vt:lpstr>
      <vt:lpstr>建立心率呼吸率資料庫(hung-wei)</vt:lpstr>
      <vt:lpstr>建立心率呼吸率資料庫(hung-wei_rest)</vt:lpstr>
      <vt:lpstr>建立心率呼吸率資料庫(leo)</vt:lpstr>
      <vt:lpstr>建立心率呼吸率資料庫(li-an_work)</vt:lpstr>
      <vt:lpstr>建立心率呼吸率資料庫(roung)</vt:lpstr>
      <vt:lpstr>建立心率呼吸率資料庫(zheng-liang)</vt:lpstr>
      <vt:lpstr>建立心率資料庫(test+lian+pohua)</vt:lpstr>
      <vt:lpstr>建立呼吸率資料庫(li-an-onlybr)</vt:lpstr>
      <vt:lpstr>建立呼吸率資料庫(pohua-onlybr)</vt:lpstr>
      <vt:lpstr>尚茂</vt:lpstr>
      <vt:lpstr>學弟們</vt:lpstr>
      <vt:lpstr>學弟們</vt:lpstr>
      <vt:lpstr>學弟們</vt:lpstr>
      <vt:lpstr>學弟們</vt:lpstr>
      <vt:lpstr>學弟們</vt:lpstr>
      <vt:lpstr>總計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Hsu David</dc:creator>
  <cp:lastModifiedBy>立安 曾</cp:lastModifiedBy>
  <cp:revision>856</cp:revision>
  <dcterms:created xsi:type="dcterms:W3CDTF">2019-11-20T05:36:16Z</dcterms:created>
  <dcterms:modified xsi:type="dcterms:W3CDTF">2021-10-15T08:29:32Z</dcterms:modified>
</cp:coreProperties>
</file>