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CDD6F4"/>
                </a:solidFill>
                <a:latin typeface="Fira Code"/>
              </a:defRPr>
            </a:pPr>
            <a:r>
              <a:t>Data Cleaning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097280"/>
            <a:ext cx="6949440" cy="91440"/>
          </a:xfrm>
          <a:prstGeom prst="rect">
            <a:avLst/>
          </a:prstGeom>
          <a:solidFill>
            <a:srgbClr val="CBA6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Prepared by: Anastasia Parks Altamirano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Date: 2025-05-03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CDD6F4"/>
                </a:solidFill>
                <a:latin typeface="Fira Code"/>
              </a:defRPr>
            </a:pPr>
            <a:r>
              <a:t>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097280"/>
            <a:ext cx="6949440" cy="91440"/>
          </a:xfrm>
          <a:prstGeom prst="rect">
            <a:avLst/>
          </a:prstGeom>
          <a:solidFill>
            <a:srgbClr val="CBA6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1. Load the data from 'data/FAKE-datasetPII.xlsx'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2. Rename columns for easier handling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3. Extract ZIP from ADDRESS before dropping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4. Remove PII columns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5. Scrub the data for PII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6. Save the cleaned data to output folder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CDD6F4"/>
                </a:solidFill>
                <a:latin typeface="Fira Code"/>
              </a:defRPr>
            </a:pPr>
            <a:r>
              <a:t>Original Dataset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097280"/>
            <a:ext cx="6949440" cy="91440"/>
          </a:xfrm>
          <a:prstGeom prst="rect">
            <a:avLst/>
          </a:prstGeom>
          <a:solidFill>
            <a:srgbClr val="CBA6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The original dataset contains various columns, 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including PII such as: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- Full Name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- SSN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- Credit Card Number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- Address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- Date of Birth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- Phone Number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The goal is to protect user privacy while 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preserving useful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CDD6F4"/>
                </a:solidFill>
                <a:latin typeface="Fira Code"/>
              </a:defRPr>
            </a:pPr>
            <a:r>
              <a:t>Data Cleaning Steps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097280"/>
            <a:ext cx="6949440" cy="91440"/>
          </a:xfrm>
          <a:prstGeom prst="rect">
            <a:avLst/>
          </a:prstGeom>
          <a:solidFill>
            <a:srgbClr val="CBA6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1. Load the data from 'data/FAKE-datasetPII.xlsx'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2. Rename columns for easier handling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3. Extract ZIP from ADDRESS before dropping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4. Remove PII columns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5. Scrub the data for PII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6. Save the cleaned data to 'output/cleaned_data.csv'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CDD6F4"/>
                </a:solidFill>
                <a:latin typeface="Fira Code"/>
              </a:defRPr>
            </a:pPr>
            <a:r>
              <a:t>Tools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097280"/>
            <a:ext cx="6949440" cy="91440"/>
          </a:xfrm>
          <a:prstGeom prst="rect">
            <a:avLst/>
          </a:prstGeom>
          <a:solidFill>
            <a:srgbClr val="CBA6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1. Python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2. Pandas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3. Scrubadub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4. Python-pptx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These tools were used to load, clean, and present 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the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CDD6F4"/>
                </a:solidFill>
                <a:latin typeface="Fira Code"/>
              </a:defRPr>
            </a:pPr>
            <a:r>
              <a:t>Cleaned Data Preview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097280"/>
            <a:ext cx="6949440" cy="91440"/>
          </a:xfrm>
          <a:prstGeom prst="rect">
            <a:avLst/>
          </a:prstGeom>
          <a:solidFill>
            <a:srgbClr val="CBA6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640080" y="1371600"/>
            <a:ext cx="7315200" cy="3200400"/>
          </a:xfrm>
          <a:prstGeom prst="roundRect">
            <a:avLst/>
          </a:prstGeom>
          <a:solidFill>
            <a:srgbClr val="313244"/>
          </a:solidFill>
          <a:ln>
            <a:solidFill>
              <a:srgbClr val="CBA6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22960" y="1554480"/>
            <a:ext cx="6949440" cy="2834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A6ADC8"/>
                </a:solidFill>
                <a:latin typeface="Fira Code"/>
              </a:defRPr>
            </a:pPr>
            <a:r>
              <a:t>The cleaned data preview:</a:t>
            </a:r>
          </a:p>
          <a:p>
            <a:pPr>
              <a:defRPr sz="1400">
                <a:solidFill>
                  <a:srgbClr val="A6ADC8"/>
                </a:solidFill>
                <a:latin typeface="Fira Code"/>
              </a:defRPr>
            </a:pPr>
          </a:p>
          <a:p>
            <a:pPr>
              <a:defRPr sz="1400">
                <a:solidFill>
                  <a:srgbClr val="A6ADC8"/>
                </a:solidFill>
                <a:latin typeface="Fira Code"/>
              </a:defRPr>
            </a:pPr>
            <a:r>
              <a:t> CARD TYPE EXPIRE DATE   ZIP</a:t>
            </a:r>
          </a:p>
          <a:p>
            <a:pPr>
              <a:defRPr sz="1400">
                <a:solidFill>
                  <a:srgbClr val="A6ADC8"/>
                </a:solidFill>
                <a:latin typeface="Fira Code"/>
              </a:defRPr>
            </a:pPr>
            <a:r>
              <a:t>      VISA  2023-03-31 32801</a:t>
            </a:r>
          </a:p>
          <a:p>
            <a:pPr>
              <a:defRPr sz="1400">
                <a:solidFill>
                  <a:srgbClr val="A6ADC8"/>
                </a:solidFill>
                <a:latin typeface="Fira Code"/>
              </a:defRPr>
            </a:pPr>
            <a:r>
              <a:t>MASTERCARD  2023-04-15 32801</a:t>
            </a:r>
          </a:p>
          <a:p>
            <a:pPr>
              <a:defRPr sz="1400">
                <a:solidFill>
                  <a:srgbClr val="A6ADC8"/>
                </a:solidFill>
                <a:latin typeface="Fira Code"/>
              </a:defRPr>
            </a:pPr>
            <a:r>
              <a:t>  DISCOVER  2023-05-31 32801</a:t>
            </a:r>
          </a:p>
          <a:p>
            <a:pPr>
              <a:defRPr sz="1400">
                <a:solidFill>
                  <a:srgbClr val="A6ADC8"/>
                </a:solidFill>
                <a:latin typeface="Fira Code"/>
              </a:defRPr>
            </a:pPr>
            <a:r>
              <a:t>      AMEX  2023-03-31 32801</a:t>
            </a:r>
          </a:p>
          <a:p>
            <a:pPr>
              <a:defRPr sz="1400">
                <a:solidFill>
                  <a:srgbClr val="A6ADC8"/>
                </a:solidFill>
                <a:latin typeface="Fira Code"/>
              </a:defRPr>
            </a:pPr>
            <a:r>
              <a:t>      VISA  2023-04-15 32801</a:t>
            </a:r>
          </a:p>
          <a:p>
            <a:pPr>
              <a:defRPr sz="1400">
                <a:solidFill>
                  <a:srgbClr val="A6ADC8"/>
                </a:solidFill>
                <a:latin typeface="Fira Code"/>
              </a:defRPr>
            </a:pPr>
          </a:p>
          <a:p>
            <a:pPr>
              <a:defRPr sz="1400">
                <a:solidFill>
                  <a:srgbClr val="A6ADC8"/>
                </a:solidFill>
                <a:latin typeface="Fira Code"/>
              </a:defRPr>
            </a:pPr>
            <a:r>
              <a:t>The cleaned data has been saved to 'output/cleaned_data.csv'.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CDD6F4"/>
                </a:solidFill>
                <a:latin typeface="Fira Code"/>
              </a:defRPr>
            </a:pPr>
            <a:r>
              <a:t>Card Type Distribution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097280"/>
            <a:ext cx="6949440" cy="91440"/>
          </a:xfrm>
          <a:prstGeom prst="rect">
            <a:avLst/>
          </a:prstGeom>
          <a:solidFill>
            <a:srgbClr val="CBA6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The chart below shows the distribution of card types 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  <a:r>
              <a:t>in the dataset:</a:t>
            </a:r>
          </a:p>
          <a:p>
            <a:pPr>
              <a:defRPr sz="2000">
                <a:solidFill>
                  <a:srgbClr val="A6ADC8"/>
                </a:solidFill>
                <a:latin typeface="Fira Code"/>
              </a:defRPr>
            </a:pPr>
          </a:p>
        </p:txBody>
      </p:sp>
      <p:pic>
        <p:nvPicPr>
          <p:cNvPr id="5" name="Picture 4" descr="card_typ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60320"/>
            <a:ext cx="5943600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