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5143500" type="screen16x9"/>
  <p:notesSz cx="6858000" cy="9144000"/>
  <p:embeddedFontLst>
    <p:embeddedFont>
      <p:font typeface="Lato" panose="020F0502020204030203" pitchFamily="34" charset="0"/>
      <p:regular r:id="rId49"/>
      <p:bold r:id="rId50"/>
      <p:italic r:id="rId51"/>
      <p:boldItalic r:id="rId52"/>
    </p:embeddedFont>
    <p:embeddedFont>
      <p:font typeface="Playfair Display" pitchFamily="2"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F12F8F-4A91-41D9-9454-905F25B2E10D}">
  <a:tblStyle styleId="{F0F12F8F-4A91-41D9-9454-905F25B2E1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B6BA62B-2153-4B73-AF6A-42A8B84EB8D8}"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p:cViewPr varScale="1">
        <p:scale>
          <a:sx n="133" d="100"/>
          <a:sy n="133" d="100"/>
        </p:scale>
        <p:origin x="94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c95f32a094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c95f32a09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ca29867d63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ca29867d63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95f32a094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95f32a09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92e26f2be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92e26f2b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ca29867d63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ca29867d63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c92e26f2be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c92e26f2be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c92e26f2be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c92e26f2be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c95f32a094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c95f32a094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92e26f2be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92e26f2be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Examples from Ehret &amp; Szmrecsanyi 2016</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c92e26f2be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c92e26f2be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92e26f2be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92e26f2b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92e26f2be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c92e26f2be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c92e26f2be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c92e26f2be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“signatures” describe the possible distributions of affixes upon stems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c92e26f2be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c92e26f2be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c92e26f2be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c92e26f2be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c92e26f2be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c92e26f2b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c92e26f2be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c92e26f2be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c92e26f2be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c92e26f2be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elements in the inventories were given in parentheses (these were disregarded); but if they were not, they were calculated even if they were explicitly described as rare or only used in loanwords.</a:t>
            </a:r>
            <a:endParaRPr/>
          </a:p>
          <a:p>
            <a:pPr marL="0" lvl="0" indent="0" algn="l" rtl="0">
              <a:spcBef>
                <a:spcPts val="0"/>
              </a:spcBef>
              <a:spcAft>
                <a:spcPts val="0"/>
              </a:spcAft>
              <a:buNone/>
            </a:pPr>
            <a:r>
              <a:rPr lang="en"/>
              <a:t>Some descriptions were vague (“лабиализация сочетается с некоторыми из переднеязычных”) - in these cases, we maximized the interpretation (upper bound principle).</a:t>
            </a:r>
            <a:endParaRPr/>
          </a:p>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c92e26f2be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c92e26f2b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95f32a094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95f32a094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Dargwa and Archi go against the trend - because pharyngealization is not counted</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c95f32a094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c95f32a094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92e26f2be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92e26f2b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c95f32a094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c95f32a09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c95f32a094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c95f32a094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c92e26f2be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c92e26f2be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c92e26f2be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c92e26f2be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Скриншот из статьи Полински Комри</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c95f32a094_2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c95f32a094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c92e26f2be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c92e26f2be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c95f32a094_2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c95f32a094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92e26f2be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92e26f2be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95f32a094_2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95f32a094_2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c95f32a094_2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c95f32a094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a29867d6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29867d6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c95f32a094_2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c95f32a094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folklore texts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c95f32a094_2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c95f32a094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folklore texts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c92e26f2be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c92e26f2be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c92e26f2be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c92e26f2be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c95f32a094_2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c95f32a094_2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c95f32a094_2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c95f32a094_2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c95f32a094_2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c95f32a094_2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95f32a094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95f32a0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95f32a094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95f32a094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95f32a094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95f32a094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95f32a094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95f32a09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95f32a094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95f32a094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96250" y="1065700"/>
            <a:ext cx="2951400" cy="304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880"/>
              <a:t>Linguistic complexity:</a:t>
            </a:r>
            <a:endParaRPr sz="2880"/>
          </a:p>
          <a:p>
            <a:pPr marL="0" lvl="0" indent="0" algn="ctr" rtl="0">
              <a:spcBef>
                <a:spcPts val="0"/>
              </a:spcBef>
              <a:spcAft>
                <a:spcPts val="0"/>
              </a:spcAft>
              <a:buSzPts val="990"/>
              <a:buNone/>
            </a:pPr>
            <a:r>
              <a:rPr lang="en" sz="2180"/>
              <a:t>from the eye of the beholder to corpus based measures in East Caucasian</a:t>
            </a:r>
            <a:endParaRPr sz="2180"/>
          </a:p>
        </p:txBody>
      </p:sp>
      <p:sp>
        <p:nvSpPr>
          <p:cNvPr id="60" name="Google Shape;60;p13"/>
          <p:cNvSpPr txBox="1">
            <a:spLocks noGrp="1"/>
          </p:cNvSpPr>
          <p:nvPr>
            <p:ph type="subTitle" idx="1"/>
          </p:nvPr>
        </p:nvSpPr>
        <p:spPr>
          <a:xfrm>
            <a:off x="2115774" y="4109075"/>
            <a:ext cx="4893300" cy="701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rgbClr val="000000"/>
                </a:solidFill>
              </a:rPr>
              <a:t>Michael Daniel &amp; Anastasia Panova</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580"/>
              <a:t>Baechler 2017: </a:t>
            </a:r>
            <a:r>
              <a:rPr lang="en" sz="2550">
                <a:solidFill>
                  <a:srgbClr val="FF0000"/>
                </a:solidFill>
              </a:rPr>
              <a:t>Complexity, isolation and language change </a:t>
            </a:r>
            <a:endParaRPr sz="2550">
              <a:solidFill>
                <a:srgbClr val="FF0000"/>
              </a:solidFill>
            </a:endParaRPr>
          </a:p>
        </p:txBody>
      </p:sp>
      <p:sp>
        <p:nvSpPr>
          <p:cNvPr id="121" name="Google Shape;121;p22"/>
          <p:cNvSpPr txBox="1">
            <a:spLocks noGrp="1"/>
          </p:cNvSpPr>
          <p:nvPr>
            <p:ph type="body" idx="1"/>
          </p:nvPr>
        </p:nvSpPr>
        <p:spPr>
          <a:xfrm>
            <a:off x="311700" y="976900"/>
            <a:ext cx="8665500" cy="3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rgbClr val="000000"/>
                </a:solidFill>
                <a:highlight>
                  <a:srgbClr val="FFFFFF"/>
                </a:highlight>
              </a:rPr>
              <a:t>Abstract:</a:t>
            </a:r>
            <a:r>
              <a:rPr lang="en" sz="1500">
                <a:solidFill>
                  <a:srgbClr val="000000"/>
                </a:solidFill>
                <a:highlight>
                  <a:srgbClr val="FFFFFF"/>
                </a:highlight>
              </a:rPr>
              <a:t> </a:t>
            </a:r>
            <a:r>
              <a:rPr lang="en" sz="1500">
                <a:solidFill>
                  <a:srgbClr val="000000"/>
                </a:solidFill>
                <a:highlight>
                  <a:srgbClr val="FFFFFF"/>
                </a:highlight>
                <a:latin typeface="Arial"/>
                <a:ea typeface="Arial"/>
                <a:cs typeface="Arial"/>
                <a:sym typeface="Arial"/>
              </a:rPr>
              <a:t>This paper investigates synchronic and diachronic complexity in the nominal inflection of 17 isolated and non-isolated Alemannic varieties. Synchronic complexity is the degree of complexity a variety is comprised of at a specific time, thus, the result of the loss, maintenance and growth of complexity in a variety. Diachronic complexity refers to complexification and simplification (i.e. change in complexity), meaning innovations which lead to higher or lower complexity. The paper tests whether an interrelation between synchronic complexity and isolated/non-isolated language communities can be observed, and whether there is an interrelation between complexification and simplification respectively and isolated/non-isolated language communities. The method to measure synchronic complexity is based on Paradigm Function Morphology (Stump 2001 and Ackerman/ Stump 2004). The degree of complexification/simplification is determined by the number of innovations leading to higher/lower complexity. Firstly, it is shown that </a:t>
            </a:r>
            <a:r>
              <a:rPr lang="en" sz="1500" b="1">
                <a:solidFill>
                  <a:srgbClr val="000000"/>
                </a:solidFill>
                <a:highlight>
                  <a:srgbClr val="FFFFFF"/>
                </a:highlight>
                <a:latin typeface="Arial"/>
                <a:ea typeface="Arial"/>
                <a:cs typeface="Arial"/>
                <a:sym typeface="Arial"/>
              </a:rPr>
              <a:t>no clear correlation between synchronic complexity and isolation</a:t>
            </a:r>
            <a:r>
              <a:rPr lang="en" sz="1500">
                <a:solidFill>
                  <a:srgbClr val="000000"/>
                </a:solidFill>
                <a:highlight>
                  <a:srgbClr val="FFFFFF"/>
                </a:highlight>
                <a:latin typeface="Arial"/>
                <a:ea typeface="Arial"/>
                <a:cs typeface="Arial"/>
                <a:sym typeface="Arial"/>
              </a:rPr>
              <a:t> can be observed. Secondly, </a:t>
            </a:r>
            <a:r>
              <a:rPr lang="en" sz="1500" b="1">
                <a:solidFill>
                  <a:srgbClr val="000000"/>
                </a:solidFill>
                <a:highlight>
                  <a:srgbClr val="FFFFFF"/>
                </a:highlight>
                <a:latin typeface="Arial"/>
                <a:ea typeface="Arial"/>
                <a:cs typeface="Arial"/>
                <a:sym typeface="Arial"/>
              </a:rPr>
              <a:t>non-isolated dialects are affected to a greater extent by simplification as well as complexification (i.e. by language change) than isolated dialects</a:t>
            </a:r>
            <a:r>
              <a:rPr lang="en" sz="1500">
                <a:solidFill>
                  <a:srgbClr val="000000"/>
                </a:solidFill>
                <a:highlight>
                  <a:srgbClr val="FFFFFF"/>
                </a:highlight>
                <a:latin typeface="Arial"/>
                <a:ea typeface="Arial"/>
                <a:cs typeface="Arial"/>
                <a:sym typeface="Arial"/>
              </a:rPr>
              <a:t>.</a:t>
            </a:r>
            <a:endParaRPr sz="1500">
              <a:solidFill>
                <a:srgbClr val="000000"/>
              </a:solidFill>
              <a:highlight>
                <a:srgbClr val="FFFFFF"/>
              </a:highlight>
              <a:latin typeface="Arial"/>
              <a:ea typeface="Arial"/>
              <a:cs typeface="Arial"/>
              <a:sym typeface="Arial"/>
            </a:endParaRPr>
          </a:p>
          <a:p>
            <a:pPr marL="0" lvl="0" indent="0" algn="l" rtl="0">
              <a:spcBef>
                <a:spcPts val="1200"/>
              </a:spcBef>
              <a:spcAft>
                <a:spcPts val="1200"/>
              </a:spcAft>
              <a:buNone/>
            </a:pPr>
            <a:endParaRPr sz="1500">
              <a:solidFill>
                <a:srgbClr val="000000"/>
              </a:solidFill>
              <a:highlight>
                <a:srgbClr val="FFFFFF"/>
              </a:highlight>
            </a:endParaRPr>
          </a:p>
        </p:txBody>
      </p:sp>
      <p:sp>
        <p:nvSpPr>
          <p:cNvPr id="122" name="Google Shape;122;p2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Meausures</a:t>
            </a:r>
            <a:endParaRPr/>
          </a:p>
        </p:txBody>
      </p:sp>
      <p:sp>
        <p:nvSpPr>
          <p:cNvPr id="128" name="Google Shape;128;p2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Problematizing complexity</a:t>
            </a:r>
            <a:endParaRPr/>
          </a:p>
        </p:txBody>
      </p:sp>
      <p:sp>
        <p:nvSpPr>
          <p:cNvPr id="134" name="Google Shape;13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Nichols 1992: 64 on her measurements of complexity in head - dependent marking: </a:t>
            </a:r>
            <a:endParaRPr sz="1500"/>
          </a:p>
          <a:p>
            <a:pPr marL="0" lvl="0" indent="0" algn="l" rtl="0">
              <a:spcBef>
                <a:spcPts val="1200"/>
              </a:spcBef>
              <a:spcAft>
                <a:spcPts val="0"/>
              </a:spcAft>
              <a:buNone/>
            </a:pPr>
            <a:r>
              <a:rPr lang="en" sz="1500"/>
              <a:t>“</a:t>
            </a:r>
            <a:r>
              <a:rPr lang="en" sz="1500" b="1">
                <a:solidFill>
                  <a:srgbClr val="000000"/>
                </a:solidFill>
                <a:highlight>
                  <a:srgbClr val="FFFFFF"/>
                </a:highlight>
              </a:rPr>
              <a:t>How to measure morphological complexity is itself an issue of some complexity.”</a:t>
            </a:r>
            <a:endParaRPr sz="1500" b="1">
              <a:solidFill>
                <a:srgbClr val="000000"/>
              </a:solidFill>
              <a:highlight>
                <a:srgbClr val="FFFFFF"/>
              </a:highlight>
            </a:endParaRPr>
          </a:p>
          <a:p>
            <a:pPr marL="0" lvl="0" indent="0" algn="l" rtl="0">
              <a:spcBef>
                <a:spcPts val="1200"/>
              </a:spcBef>
              <a:spcAft>
                <a:spcPts val="0"/>
              </a:spcAft>
              <a:buNone/>
            </a:pPr>
            <a:r>
              <a:rPr lang="en" sz="1500">
                <a:solidFill>
                  <a:srgbClr val="000000"/>
                </a:solidFill>
                <a:highlight>
                  <a:srgbClr val="FFFFFF"/>
                </a:highlight>
              </a:rPr>
              <a:t>Then she proceeds: “The measure I use is simply the total of D(ependent), H(ead), and F(loated) points for NP and S (I omit PP since the languages lacking it or lacking descriptions of it would have their complexity artificially lowered if I counted it). This measure overlooks a good deal of the actual morphological complexity of languages, both in </a:t>
            </a:r>
            <a:r>
              <a:rPr lang="en" sz="1500" b="1">
                <a:solidFill>
                  <a:srgbClr val="000000"/>
                </a:solidFill>
                <a:highlight>
                  <a:srgbClr val="FFFFFF"/>
                </a:highlight>
              </a:rPr>
              <a:t>omitting categories commonly signaled by morphology</a:t>
            </a:r>
            <a:r>
              <a:rPr lang="en" sz="1500">
                <a:solidFill>
                  <a:srgbClr val="000000"/>
                </a:solidFill>
                <a:highlight>
                  <a:srgbClr val="FFFFFF"/>
                </a:highlight>
              </a:rPr>
              <a:t> (e.g., tense and aspect on verbs) and in considering only </a:t>
            </a:r>
            <a:r>
              <a:rPr lang="en" sz="1500" b="1">
                <a:solidFill>
                  <a:srgbClr val="000000"/>
                </a:solidFill>
                <a:highlight>
                  <a:srgbClr val="FFFFFF"/>
                </a:highlight>
              </a:rPr>
              <a:t>where and whether something is marked but not how</a:t>
            </a:r>
            <a:r>
              <a:rPr lang="en" sz="1500">
                <a:solidFill>
                  <a:srgbClr val="000000"/>
                </a:solidFill>
                <a:highlight>
                  <a:srgbClr val="FFFFFF"/>
                </a:highlight>
              </a:rPr>
              <a:t> (e.g., by inflection, agglutination, cliticization, or incorporation). Its advantage lies in its simplicity: it requires no additional survey or analytic work once the head/dependent type features are assessed. It is my impression that complexity as measured here, partial and artificial though it is, correlates straightforwardly with overall morphological complexity and can hence be used as an index of something real.”</a:t>
            </a:r>
            <a:endParaRPr sz="1500">
              <a:solidFill>
                <a:srgbClr val="000000"/>
              </a:solidFill>
              <a:highlight>
                <a:srgbClr val="FFFFFF"/>
              </a:highlight>
            </a:endParaRPr>
          </a:p>
          <a:p>
            <a:pPr marL="0" lvl="0" indent="0" algn="l" rtl="0">
              <a:spcBef>
                <a:spcPts val="1200"/>
              </a:spcBef>
              <a:spcAft>
                <a:spcPts val="0"/>
              </a:spcAft>
              <a:buNone/>
            </a:pPr>
            <a:r>
              <a:rPr lang="en" sz="1500">
                <a:solidFill>
                  <a:srgbClr val="000000"/>
                </a:solidFill>
                <a:highlight>
                  <a:srgbClr val="FFFFFF"/>
                </a:highlight>
              </a:rPr>
              <a:t>*</a:t>
            </a:r>
            <a:endParaRPr sz="1500">
              <a:solidFill>
                <a:srgbClr val="000000"/>
              </a:solidFill>
              <a:highlight>
                <a:srgbClr val="FFFFFF"/>
              </a:highlight>
            </a:endParaRPr>
          </a:p>
          <a:p>
            <a:pPr marL="0" lvl="0" indent="0" algn="l" rtl="0">
              <a:spcBef>
                <a:spcPts val="1200"/>
              </a:spcBef>
              <a:spcAft>
                <a:spcPts val="1200"/>
              </a:spcAft>
              <a:buNone/>
            </a:pPr>
            <a:endParaRPr sz="1500"/>
          </a:p>
        </p:txBody>
      </p:sp>
      <p:sp>
        <p:nvSpPr>
          <p:cNvPr id="135" name="Google Shape;135;p2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Problematizing complexity</a:t>
            </a:r>
            <a:endParaRPr/>
          </a:p>
        </p:txBody>
      </p:sp>
      <p:sp>
        <p:nvSpPr>
          <p:cNvPr id="141" name="Google Shape;14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Phonetic complexity: features or inventories? allophones, “soundtypes” or phonemes? native or </a:t>
            </a:r>
            <a:endParaRPr/>
          </a:p>
          <a:p>
            <a:pPr marL="0" lvl="0" indent="0" algn="l" rtl="0">
              <a:spcBef>
                <a:spcPts val="1200"/>
              </a:spcBef>
              <a:spcAft>
                <a:spcPts val="1200"/>
              </a:spcAft>
              <a:buNone/>
            </a:pPr>
            <a:r>
              <a:rPr lang="en"/>
              <a:t>Yet on the empirical side, measuring complexity is difficult not only because the measures are sometimes calibrated in what may seem an arbitrary way, but also - and certainly not less importantly - because they depend on the analysis in a grammar. As one example, Kibrik (1977) counts over a million of synthetic verbal forms in Archi; but excluding verificative and especially quotative 'series' from inflectional morphology dramatically reduces this abundance. Similarly, measuring phonetic complexity based on the cardinality of inventories may deliver different stories depending on the approach; the status of [x] in Archi (only Russian loans) is very different from its status in Rutul (native lexicon); including or excluding rare allophones (Archi [ɮ]) and variants (Mehweb [ɣ]) that sometimes do and sometimes do not make their way into the descriptive inventories could in theory influence the outcomes of the quantitative comparison, and it is not absolutely obvious what can be the impact of these factors on the comparison.</a:t>
            </a:r>
            <a:endParaRPr/>
          </a:p>
        </p:txBody>
      </p:sp>
      <p:sp>
        <p:nvSpPr>
          <p:cNvPr id="142" name="Google Shape;142;p2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Problematizing complexity</a:t>
            </a:r>
            <a:endParaRPr/>
          </a:p>
        </p:txBody>
      </p:sp>
      <p:sp>
        <p:nvSpPr>
          <p:cNvPr id="148" name="Google Shape;14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Morphological complexity: highly dependent on analysis</a:t>
            </a:r>
            <a:endParaRPr/>
          </a:p>
          <a:p>
            <a:pPr marL="0" lvl="0" indent="0" algn="l" rtl="0">
              <a:spcBef>
                <a:spcPts val="1200"/>
              </a:spcBef>
              <a:spcAft>
                <a:spcPts val="0"/>
              </a:spcAft>
              <a:buNone/>
            </a:pPr>
            <a:r>
              <a:rPr lang="en"/>
              <a:t>As one example, Kibrik (1977) counts over a million of synthetic verbal forms in Archi</a:t>
            </a:r>
            <a:endParaRPr/>
          </a:p>
          <a:p>
            <a:pPr marL="0" lvl="0" indent="0" algn="l" rtl="0">
              <a:spcBef>
                <a:spcPts val="1200"/>
              </a:spcBef>
              <a:spcAft>
                <a:spcPts val="0"/>
              </a:spcAft>
              <a:buNone/>
            </a:pPr>
            <a:r>
              <a:rPr lang="en"/>
              <a:t>The </a:t>
            </a:r>
            <a:r>
              <a:rPr lang="en" b="1"/>
              <a:t>quotative</a:t>
            </a:r>
            <a:r>
              <a:rPr lang="en"/>
              <a:t>, interpreted as a  special series (комментатив) is based on integration of a verbal stems that partially preserves predicative independence (Chumakina 2019) in the sense that it attaches to inflected forms and takes inflections itself, and overall is intermediate between a morphological bound element and a clitic. Removing the quotative series dramatically reduces the abundance.</a:t>
            </a:r>
            <a:endParaRPr/>
          </a:p>
          <a:p>
            <a:pPr marL="0" lvl="0" indent="0" algn="l" rtl="0">
              <a:spcBef>
                <a:spcPts val="1200"/>
              </a:spcBef>
              <a:spcAft>
                <a:spcPts val="1200"/>
              </a:spcAft>
              <a:buNone/>
            </a:pPr>
            <a:r>
              <a:rPr lang="en"/>
              <a:t>Because of patterns of homophony, the four distinct forms of a verb inflected for </a:t>
            </a:r>
            <a:r>
              <a:rPr lang="en" b="1"/>
              <a:t>gender</a:t>
            </a:r>
            <a:r>
              <a:rPr lang="en"/>
              <a:t> may be interpreted as up to 10 (and more) different values of gender - though practically only six or seven are posited.</a:t>
            </a:r>
            <a:endParaRPr/>
          </a:p>
        </p:txBody>
      </p:sp>
      <p:sp>
        <p:nvSpPr>
          <p:cNvPr id="149" name="Google Shape;149;p2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Classical approaches to measuring complexity</a:t>
            </a:r>
            <a:endParaRPr/>
          </a:p>
        </p:txBody>
      </p:sp>
      <p:sp>
        <p:nvSpPr>
          <p:cNvPr id="155" name="Google Shape;155;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McWhorter 2001</a:t>
            </a:r>
            <a:endParaRPr/>
          </a:p>
          <a:p>
            <a:pPr marL="457200" lvl="0" indent="-342900" algn="l" rtl="0">
              <a:spcBef>
                <a:spcPts val="1200"/>
              </a:spcBef>
              <a:spcAft>
                <a:spcPts val="0"/>
              </a:spcAft>
              <a:buSzPts val="1800"/>
              <a:buChar char="●"/>
            </a:pPr>
            <a:r>
              <a:rPr lang="en"/>
              <a:t>a language is more complex than another if it has</a:t>
            </a:r>
            <a:endParaRPr/>
          </a:p>
          <a:p>
            <a:pPr marL="914400" lvl="1" indent="-330200" algn="l" rtl="0">
              <a:spcBef>
                <a:spcPts val="0"/>
              </a:spcBef>
              <a:spcAft>
                <a:spcPts val="0"/>
              </a:spcAft>
              <a:buSzPts val="1600"/>
              <a:buChar char="○"/>
            </a:pPr>
            <a:r>
              <a:rPr lang="en" sz="1600"/>
              <a:t>more cross-linguistically rare sounds in the phonemic inventory (e.g., clicks)</a:t>
            </a:r>
            <a:endParaRPr sz="1600"/>
          </a:p>
          <a:p>
            <a:pPr marL="914400" lvl="1" indent="-330200" algn="l" rtl="0">
              <a:spcBef>
                <a:spcPts val="0"/>
              </a:spcBef>
              <a:spcAft>
                <a:spcPts val="0"/>
              </a:spcAft>
              <a:buSzPts val="1600"/>
              <a:buChar char="○"/>
            </a:pPr>
            <a:r>
              <a:rPr lang="en" sz="1600"/>
              <a:t>more syntactic rules (e.g., different word order in main and dependent clauses)</a:t>
            </a:r>
            <a:endParaRPr sz="1600"/>
          </a:p>
          <a:p>
            <a:pPr marL="914400" lvl="1" indent="-330200" algn="l" rtl="0">
              <a:spcBef>
                <a:spcPts val="0"/>
              </a:spcBef>
              <a:spcAft>
                <a:spcPts val="0"/>
              </a:spcAft>
              <a:buSzPts val="1600"/>
              <a:buChar char="○"/>
            </a:pPr>
            <a:r>
              <a:rPr lang="en" sz="1600"/>
              <a:t>more fine-grained semantic and/or pragmatic distinctions (e.g., different existential verbs for objects of different shape)</a:t>
            </a:r>
            <a:endParaRPr sz="1600"/>
          </a:p>
          <a:p>
            <a:pPr marL="914400" lvl="1" indent="-330200" algn="l" rtl="0">
              <a:spcBef>
                <a:spcPts val="0"/>
              </a:spcBef>
              <a:spcAft>
                <a:spcPts val="0"/>
              </a:spcAft>
              <a:buSzPts val="1600"/>
              <a:buChar char="○"/>
            </a:pPr>
            <a:r>
              <a:rPr lang="en" sz="1600"/>
              <a:t>inflectional morphology</a:t>
            </a:r>
            <a:endParaRPr sz="1600"/>
          </a:p>
          <a:p>
            <a:pPr marL="457200" lvl="0" indent="-342900" algn="l" rtl="0">
              <a:spcBef>
                <a:spcPts val="0"/>
              </a:spcBef>
              <a:spcAft>
                <a:spcPts val="0"/>
              </a:spcAft>
              <a:buSzPts val="1800"/>
              <a:buChar char="●"/>
            </a:pPr>
            <a:r>
              <a:rPr lang="en"/>
              <a:t>“the world’s simplest grammars are creole grammars”</a:t>
            </a:r>
            <a:endParaRPr/>
          </a:p>
        </p:txBody>
      </p:sp>
      <p:sp>
        <p:nvSpPr>
          <p:cNvPr id="156" name="Google Shape;156;p2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Classical approaches to measuring complexity</a:t>
            </a:r>
            <a:endParaRPr/>
          </a:p>
        </p:txBody>
      </p:sp>
      <p:sp>
        <p:nvSpPr>
          <p:cNvPr id="162" name="Google Shape;162;p28"/>
          <p:cNvSpPr txBox="1">
            <a:spLocks noGrp="1"/>
          </p:cNvSpPr>
          <p:nvPr>
            <p:ph type="body" idx="1"/>
          </p:nvPr>
        </p:nvSpPr>
        <p:spPr>
          <a:xfrm>
            <a:off x="311700" y="1152475"/>
            <a:ext cx="8520600" cy="362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Nichols 2009</a:t>
            </a:r>
            <a:endParaRPr/>
          </a:p>
          <a:p>
            <a:pPr marL="457200" lvl="0" indent="-342900" algn="l" rtl="0">
              <a:spcBef>
                <a:spcPts val="1200"/>
              </a:spcBef>
              <a:spcAft>
                <a:spcPts val="0"/>
              </a:spcAft>
              <a:buSzPts val="1800"/>
              <a:buChar char="●"/>
            </a:pPr>
            <a:r>
              <a:rPr lang="en"/>
              <a:t>the surveyed features:</a:t>
            </a:r>
            <a:endParaRPr/>
          </a:p>
          <a:p>
            <a:pPr marL="914400" lvl="1" indent="-323850" algn="l" rtl="0">
              <a:spcBef>
                <a:spcPts val="0"/>
              </a:spcBef>
              <a:spcAft>
                <a:spcPts val="0"/>
              </a:spcAft>
              <a:buSzPts val="1500"/>
              <a:buChar char="○"/>
            </a:pPr>
            <a:r>
              <a:rPr lang="en" sz="1500" b="1"/>
              <a:t>Phonology</a:t>
            </a:r>
            <a:r>
              <a:rPr lang="en" sz="1500"/>
              <a:t>: number of contrastive manners of articulation; tones; syllable structure, etc.</a:t>
            </a:r>
            <a:endParaRPr sz="1500"/>
          </a:p>
          <a:p>
            <a:pPr marL="914400" lvl="1" indent="-323850" algn="l" rtl="0">
              <a:spcBef>
                <a:spcPts val="0"/>
              </a:spcBef>
              <a:spcAft>
                <a:spcPts val="0"/>
              </a:spcAft>
              <a:buSzPts val="1500"/>
              <a:buChar char="○"/>
            </a:pPr>
            <a:r>
              <a:rPr lang="en" sz="1500" b="1"/>
              <a:t>Synthesis</a:t>
            </a:r>
            <a:r>
              <a:rPr lang="en" sz="1500"/>
              <a:t>: inflectional synthesis of the verb; polyagreement; noun plural/dual marking.</a:t>
            </a:r>
            <a:endParaRPr sz="1500"/>
          </a:p>
          <a:p>
            <a:pPr marL="914400" lvl="1" indent="-323850" algn="l" rtl="0">
              <a:spcBef>
                <a:spcPts val="0"/>
              </a:spcBef>
              <a:spcAft>
                <a:spcPts val="0"/>
              </a:spcAft>
              <a:buSzPts val="1500"/>
              <a:buChar char="○"/>
            </a:pPr>
            <a:r>
              <a:rPr lang="en" sz="1500" b="1"/>
              <a:t>Classification</a:t>
            </a:r>
            <a:r>
              <a:rPr lang="en" sz="1500"/>
              <a:t>: numeral classifiers; overt possessive classes; gender.</a:t>
            </a:r>
            <a:endParaRPr sz="1500"/>
          </a:p>
          <a:p>
            <a:pPr marL="914400" lvl="1" indent="-323850" algn="l" rtl="0">
              <a:spcBef>
                <a:spcPts val="0"/>
              </a:spcBef>
              <a:spcAft>
                <a:spcPts val="0"/>
              </a:spcAft>
              <a:buSzPts val="1500"/>
              <a:buChar char="○"/>
            </a:pPr>
            <a:r>
              <a:rPr lang="en" sz="1500" b="1"/>
              <a:t>Syntax</a:t>
            </a:r>
            <a:r>
              <a:rPr lang="en" sz="1500"/>
              <a:t>: number of different alignments and basic word orders.</a:t>
            </a:r>
            <a:endParaRPr sz="1500"/>
          </a:p>
          <a:p>
            <a:pPr marL="914400" lvl="1" indent="-323850" algn="l" rtl="0">
              <a:spcBef>
                <a:spcPts val="0"/>
              </a:spcBef>
              <a:spcAft>
                <a:spcPts val="0"/>
              </a:spcAft>
              <a:buSzPts val="1500"/>
              <a:buChar char="○"/>
            </a:pPr>
            <a:r>
              <a:rPr lang="en" sz="1500" b="1"/>
              <a:t>Lexicon</a:t>
            </a:r>
            <a:r>
              <a:rPr lang="en" sz="1500"/>
              <a:t>: inclusive/exclusive pronouns; distinct roots in plain and causative verbs; overt derivations in verb pairs.</a:t>
            </a:r>
            <a:endParaRPr sz="1500" b="1"/>
          </a:p>
          <a:p>
            <a:pPr marL="457200" lvl="0" indent="-342900" algn="l" rtl="0">
              <a:spcBef>
                <a:spcPts val="0"/>
              </a:spcBef>
              <a:spcAft>
                <a:spcPts val="0"/>
              </a:spcAft>
              <a:buSzPts val="1800"/>
              <a:buChar char="●"/>
            </a:pPr>
            <a:r>
              <a:rPr lang="en"/>
              <a:t>68 languages with all categories filled</a:t>
            </a:r>
            <a:endParaRPr/>
          </a:p>
          <a:p>
            <a:pPr marL="457200" lvl="0" indent="-342900" algn="l" rtl="0">
              <a:spcBef>
                <a:spcPts val="0"/>
              </a:spcBef>
              <a:spcAft>
                <a:spcPts val="0"/>
              </a:spcAft>
              <a:buSzPts val="1800"/>
              <a:buChar char="●"/>
            </a:pPr>
            <a:r>
              <a:rPr lang="en"/>
              <a:t>from Basque (13.0 points, minimum) to Ingush (27.9 points, maximum)</a:t>
            </a:r>
            <a:endParaRPr/>
          </a:p>
          <a:p>
            <a:pPr marL="0" lvl="0" indent="0" algn="l" rtl="0">
              <a:spcBef>
                <a:spcPts val="1200"/>
              </a:spcBef>
              <a:spcAft>
                <a:spcPts val="1200"/>
              </a:spcAft>
              <a:buNone/>
            </a:pPr>
            <a:endParaRPr sz="1400"/>
          </a:p>
        </p:txBody>
      </p:sp>
      <p:sp>
        <p:nvSpPr>
          <p:cNvPr id="163" name="Google Shape;163;p2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Classical approaches to measuring complexity</a:t>
            </a:r>
            <a:endParaRPr/>
          </a:p>
        </p:txBody>
      </p:sp>
      <p:sp>
        <p:nvSpPr>
          <p:cNvPr id="169" name="Google Shape;169;p29"/>
          <p:cNvSpPr txBox="1">
            <a:spLocks noGrp="1"/>
          </p:cNvSpPr>
          <p:nvPr>
            <p:ph type="body" idx="1"/>
          </p:nvPr>
        </p:nvSpPr>
        <p:spPr>
          <a:xfrm>
            <a:off x="311700" y="1152475"/>
            <a:ext cx="8520600" cy="352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Nichols 2020 (only morphological complexity)</a:t>
            </a:r>
            <a:endParaRPr/>
          </a:p>
          <a:p>
            <a:pPr marL="457200" lvl="0" indent="-342900" algn="l" rtl="0">
              <a:spcBef>
                <a:spcPts val="1200"/>
              </a:spcBef>
              <a:spcAft>
                <a:spcPts val="0"/>
              </a:spcAft>
              <a:buSzPts val="1800"/>
              <a:buChar char="●"/>
            </a:pPr>
            <a:r>
              <a:rPr lang="en"/>
              <a:t>Two types of complexity</a:t>
            </a:r>
            <a:endParaRPr/>
          </a:p>
          <a:p>
            <a:pPr marL="914400" lvl="1" indent="-330200" algn="l" rtl="0">
              <a:spcBef>
                <a:spcPts val="0"/>
              </a:spcBef>
              <a:spcAft>
                <a:spcPts val="0"/>
              </a:spcAft>
              <a:buSzPts val="1600"/>
              <a:buChar char="○"/>
            </a:pPr>
            <a:r>
              <a:rPr lang="en" sz="1600" b="1"/>
              <a:t>enumerative complexity</a:t>
            </a:r>
            <a:r>
              <a:rPr lang="en" sz="1600"/>
              <a:t> (EC): the number of elements in an inventory</a:t>
            </a:r>
            <a:endParaRPr sz="1600"/>
          </a:p>
          <a:p>
            <a:pPr marL="914400" lvl="1" indent="-330200" algn="l" rtl="0">
              <a:spcBef>
                <a:spcPts val="0"/>
              </a:spcBef>
              <a:spcAft>
                <a:spcPts val="0"/>
              </a:spcAft>
              <a:buSzPts val="1600"/>
              <a:buChar char="○"/>
            </a:pPr>
            <a:r>
              <a:rPr lang="en" sz="1600" b="1"/>
              <a:t>canonical complexity</a:t>
            </a:r>
            <a:r>
              <a:rPr lang="en" sz="1600"/>
              <a:t> (CC): the number of non-canonical patterns or elements</a:t>
            </a:r>
            <a:endParaRPr sz="1600"/>
          </a:p>
          <a:p>
            <a:pPr marL="457200" lvl="0" indent="-342900" algn="l" rtl="0">
              <a:spcBef>
                <a:spcPts val="0"/>
              </a:spcBef>
              <a:spcAft>
                <a:spcPts val="0"/>
              </a:spcAft>
              <a:buSzPts val="1800"/>
              <a:buChar char="●"/>
            </a:pPr>
            <a:r>
              <a:rPr lang="en"/>
              <a:t>105 languages found in both EC and CC samples</a:t>
            </a:r>
            <a:endParaRPr/>
          </a:p>
          <a:p>
            <a:pPr marL="457200" lvl="0" indent="-342900" algn="l" rtl="0">
              <a:spcBef>
                <a:spcPts val="0"/>
              </a:spcBef>
              <a:spcAft>
                <a:spcPts val="0"/>
              </a:spcAft>
              <a:buSzPts val="1800"/>
              <a:buChar char="●"/>
            </a:pPr>
            <a:r>
              <a:rPr lang="en"/>
              <a:t>17 variables across seven inflectional categories and three parts of speech</a:t>
            </a:r>
            <a:endParaRPr sz="1400"/>
          </a:p>
        </p:txBody>
      </p:sp>
      <p:sp>
        <p:nvSpPr>
          <p:cNvPr id="170" name="Google Shape;170;p2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Corpus-based measures of complexity</a:t>
            </a:r>
            <a:endParaRPr/>
          </a:p>
        </p:txBody>
      </p:sp>
      <p:sp>
        <p:nvSpPr>
          <p:cNvPr id="176" name="Google Shape;176;p30"/>
          <p:cNvSpPr txBox="1">
            <a:spLocks noGrp="1"/>
          </p:cNvSpPr>
          <p:nvPr>
            <p:ph type="body" idx="1"/>
          </p:nvPr>
        </p:nvSpPr>
        <p:spPr>
          <a:xfrm>
            <a:off x="311700" y="1152475"/>
            <a:ext cx="8520600" cy="372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Information-theoretic measures</a:t>
            </a:r>
            <a:endParaRPr/>
          </a:p>
          <a:p>
            <a:pPr marL="457200" lvl="0" indent="-342900" algn="l" rtl="0">
              <a:spcBef>
                <a:spcPts val="1200"/>
              </a:spcBef>
              <a:spcAft>
                <a:spcPts val="0"/>
              </a:spcAft>
              <a:buSzPts val="1800"/>
              <a:buChar char="●"/>
            </a:pPr>
            <a:r>
              <a:rPr lang="en" b="1"/>
              <a:t>Kolmogorov complexity</a:t>
            </a:r>
            <a:r>
              <a:rPr lang="en"/>
              <a:t> </a:t>
            </a:r>
            <a:r>
              <a:rPr lang="en" sz="1300"/>
              <a:t>(Juola 1998, 2008; Ehret &amp; Szmrecsanyi 2016; Ehret 2018 among others)</a:t>
            </a:r>
            <a:endParaRPr sz="1300"/>
          </a:p>
          <a:p>
            <a:pPr marL="914400" lvl="1" indent="-317500" algn="l" rtl="0">
              <a:spcBef>
                <a:spcPts val="0"/>
              </a:spcBef>
              <a:spcAft>
                <a:spcPts val="0"/>
              </a:spcAft>
              <a:buSzPts val="1400"/>
              <a:buChar char="○"/>
            </a:pPr>
            <a:r>
              <a:rPr lang="en"/>
              <a:t>complexity of a string is the length of the shortest possible description of that string</a:t>
            </a:r>
            <a:endParaRPr/>
          </a:p>
          <a:p>
            <a:pPr marL="0" lvl="0" indent="0" algn="l" rtl="0">
              <a:spcBef>
                <a:spcPts val="1200"/>
              </a:spcBef>
              <a:spcAft>
                <a:spcPts val="0"/>
              </a:spcAft>
              <a:buNone/>
            </a:pPr>
            <a:endParaRPr/>
          </a:p>
          <a:p>
            <a:pPr marL="0" lvl="0" indent="0" algn="l" rtl="0">
              <a:spcBef>
                <a:spcPts val="1000"/>
              </a:spcBef>
              <a:spcAft>
                <a:spcPts val="0"/>
              </a:spcAft>
              <a:buNone/>
            </a:pPr>
            <a:endParaRPr/>
          </a:p>
          <a:p>
            <a:pPr marL="914400" lvl="1" indent="-317500" algn="l" rtl="0">
              <a:spcBef>
                <a:spcPts val="1000"/>
              </a:spcBef>
              <a:spcAft>
                <a:spcPts val="1000"/>
              </a:spcAft>
              <a:buSzPts val="1400"/>
              <a:buChar char="○"/>
            </a:pPr>
            <a:r>
              <a:rPr lang="en"/>
              <a:t>can be approximated by using file compression programs (e.g., gzip)</a:t>
            </a:r>
            <a:endParaRPr/>
          </a:p>
        </p:txBody>
      </p:sp>
      <p:graphicFrame>
        <p:nvGraphicFramePr>
          <p:cNvPr id="177" name="Google Shape;177;p30"/>
          <p:cNvGraphicFramePr/>
          <p:nvPr/>
        </p:nvGraphicFramePr>
        <p:xfrm>
          <a:off x="781375" y="4311525"/>
          <a:ext cx="3000000" cy="3000000"/>
        </p:xfrm>
        <a:graphic>
          <a:graphicData uri="http://schemas.openxmlformats.org/drawingml/2006/table">
            <a:tbl>
              <a:tblPr>
                <a:noFill/>
                <a:tableStyleId>{F0F12F8F-4A91-41D9-9454-905F25B2E10D}</a:tableStyleId>
              </a:tblPr>
              <a:tblGrid>
                <a:gridCol w="1396250">
                  <a:extLst>
                    <a:ext uri="{9D8B030D-6E8A-4147-A177-3AD203B41FA5}">
                      <a16:colId xmlns:a16="http://schemas.microsoft.com/office/drawing/2014/main" val="20000"/>
                    </a:ext>
                  </a:extLst>
                </a:gridCol>
                <a:gridCol w="653425">
                  <a:extLst>
                    <a:ext uri="{9D8B030D-6E8A-4147-A177-3AD203B41FA5}">
                      <a16:colId xmlns:a16="http://schemas.microsoft.com/office/drawing/2014/main" val="20001"/>
                    </a:ext>
                  </a:extLst>
                </a:gridCol>
                <a:gridCol w="5065500">
                  <a:extLst>
                    <a:ext uri="{9D8B030D-6E8A-4147-A177-3AD203B41FA5}">
                      <a16:colId xmlns:a16="http://schemas.microsoft.com/office/drawing/2014/main" val="20002"/>
                    </a:ext>
                  </a:extLst>
                </a:gridCol>
              </a:tblGrid>
              <a:tr h="213350">
                <a:tc rowSpan="2">
                  <a:txBody>
                    <a:bodyPr/>
                    <a:lstStyle/>
                    <a:p>
                      <a:pPr marL="0" lvl="0" indent="0" algn="ctr" rtl="0">
                        <a:lnSpc>
                          <a:spcPct val="100000"/>
                        </a:lnSpc>
                        <a:spcBef>
                          <a:spcPts val="0"/>
                        </a:spcBef>
                        <a:spcAft>
                          <a:spcPts val="0"/>
                        </a:spcAft>
                        <a:buNone/>
                      </a:pPr>
                      <a:r>
                        <a:rPr lang="en" b="1">
                          <a:solidFill>
                            <a:schemeClr val="dk2"/>
                          </a:solidFill>
                          <a:latin typeface="Lato"/>
                          <a:ea typeface="Lato"/>
                          <a:cs typeface="Lato"/>
                          <a:sym typeface="Lato"/>
                        </a:rPr>
                        <a:t>syntactic</a:t>
                      </a:r>
                      <a:r>
                        <a:rPr lang="en">
                          <a:solidFill>
                            <a:schemeClr val="dk2"/>
                          </a:solidFill>
                          <a:latin typeface="Lato"/>
                          <a:ea typeface="Lato"/>
                          <a:cs typeface="Lato"/>
                          <a:sym typeface="Lato"/>
                        </a:rPr>
                        <a:t> </a:t>
                      </a:r>
                      <a:endParaRPr>
                        <a:solidFill>
                          <a:schemeClr val="dk2"/>
                        </a:solidFill>
                        <a:latin typeface="Lato"/>
                        <a:ea typeface="Lato"/>
                        <a:cs typeface="Lato"/>
                        <a:sym typeface="Lato"/>
                      </a:endParaRPr>
                    </a:p>
                    <a:p>
                      <a:pPr marL="0" lvl="0" indent="0" algn="ctr" rtl="0">
                        <a:lnSpc>
                          <a:spcPct val="100000"/>
                        </a:lnSpc>
                        <a:spcBef>
                          <a:spcPts val="0"/>
                        </a:spcBef>
                        <a:spcAft>
                          <a:spcPts val="0"/>
                        </a:spcAft>
                        <a:buNone/>
                      </a:pPr>
                      <a:r>
                        <a:rPr lang="en">
                          <a:solidFill>
                            <a:schemeClr val="dk2"/>
                          </a:solidFill>
                          <a:latin typeface="Lato"/>
                          <a:ea typeface="Lato"/>
                          <a:cs typeface="Lato"/>
                          <a:sym typeface="Lato"/>
                        </a:rPr>
                        <a:t>complexity score</a:t>
                      </a:r>
                      <a:endParaRPr>
                        <a:solidFill>
                          <a:schemeClr val="dk2"/>
                        </a:solidFill>
                        <a:latin typeface="Lato"/>
                        <a:ea typeface="Lato"/>
                        <a:cs typeface="Lato"/>
                        <a:sym typeface="Lato"/>
                      </a:endParaRPr>
                    </a:p>
                  </a:txBody>
                  <a:tcPr marL="0" marR="0" marT="0" marB="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rowSpan="2">
                  <a:txBody>
                    <a:bodyPr/>
                    <a:lstStyle/>
                    <a:p>
                      <a:pPr marL="0" lvl="0" indent="0" algn="ctr" rtl="0">
                        <a:lnSpc>
                          <a:spcPct val="100000"/>
                        </a:lnSpc>
                        <a:spcBef>
                          <a:spcPts val="0"/>
                        </a:spcBef>
                        <a:spcAft>
                          <a:spcPts val="0"/>
                        </a:spcAft>
                        <a:buNone/>
                      </a:pPr>
                      <a:endParaRPr sz="800">
                        <a:solidFill>
                          <a:schemeClr val="dk2"/>
                        </a:solidFill>
                        <a:latin typeface="Lato"/>
                        <a:ea typeface="Lato"/>
                        <a:cs typeface="Lato"/>
                        <a:sym typeface="Lato"/>
                      </a:endParaRPr>
                    </a:p>
                    <a:p>
                      <a:pPr marL="0" lvl="0" indent="0" algn="ctr" rtl="0">
                        <a:lnSpc>
                          <a:spcPct val="100000"/>
                        </a:lnSpc>
                        <a:spcBef>
                          <a:spcPts val="0"/>
                        </a:spcBef>
                        <a:spcAft>
                          <a:spcPts val="0"/>
                        </a:spcAft>
                        <a:buNone/>
                      </a:pPr>
                      <a:r>
                        <a:rPr lang="en">
                          <a:solidFill>
                            <a:schemeClr val="dk2"/>
                          </a:solidFill>
                          <a:latin typeface="Lato"/>
                          <a:ea typeface="Lato"/>
                          <a:cs typeface="Lato"/>
                          <a:sym typeface="Lato"/>
                        </a:rPr>
                        <a:t>=</a:t>
                      </a:r>
                      <a:endParaRPr>
                        <a:solidFill>
                          <a:schemeClr val="dk2"/>
                        </a:solidFill>
                        <a:latin typeface="Lato"/>
                        <a:ea typeface="Lato"/>
                        <a:cs typeface="Lato"/>
                        <a:sym typeface="Lato"/>
                      </a:endParaRPr>
                    </a:p>
                  </a:txBody>
                  <a:tcPr marL="0" marR="0" marT="0" marB="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a:solidFill>
                            <a:schemeClr val="dk2"/>
                          </a:solidFill>
                          <a:latin typeface="Lato"/>
                          <a:ea typeface="Lato"/>
                          <a:cs typeface="Lato"/>
                          <a:sym typeface="Lato"/>
                        </a:rPr>
                        <a:t>the compressed file size after deleting 10 % of the word tokens</a:t>
                      </a:r>
                      <a:endParaRPr/>
                    </a:p>
                  </a:txBody>
                  <a:tcPr marL="0" marR="0" marT="0" marB="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tcPr>
                </a:tc>
                <a:extLst>
                  <a:ext uri="{0D108BD9-81ED-4DB2-BD59-A6C34878D82A}">
                    <a16:rowId xmlns:a16="http://schemas.microsoft.com/office/drawing/2014/main" val="10000"/>
                  </a:ext>
                </a:extLst>
              </a:tr>
              <a:tr h="303625">
                <a:tc vMerge="1">
                  <a:txBody>
                    <a:bodyPr/>
                    <a:lstStyle/>
                    <a:p>
                      <a:endParaRPr lang="ru-RU"/>
                    </a:p>
                  </a:txBody>
                  <a:tcPr/>
                </a:tc>
                <a:tc vMerge="1">
                  <a:txBody>
                    <a:bodyPr/>
                    <a:lstStyle/>
                    <a:p>
                      <a:endParaRPr lang="ru-RU"/>
                    </a:p>
                  </a:txBody>
                  <a:tcPr/>
                </a:tc>
                <a:tc>
                  <a:txBody>
                    <a:bodyPr/>
                    <a:lstStyle/>
                    <a:p>
                      <a:pPr marL="0" lvl="0" indent="0" algn="ctr" rtl="0">
                        <a:lnSpc>
                          <a:spcPct val="100000"/>
                        </a:lnSpc>
                        <a:spcBef>
                          <a:spcPts val="0"/>
                        </a:spcBef>
                        <a:spcAft>
                          <a:spcPts val="0"/>
                        </a:spcAft>
                        <a:buNone/>
                      </a:pPr>
                      <a:r>
                        <a:rPr lang="en">
                          <a:solidFill>
                            <a:schemeClr val="dk2"/>
                          </a:solidFill>
                          <a:latin typeface="Lato"/>
                          <a:ea typeface="Lato"/>
                          <a:cs typeface="Lato"/>
                          <a:sym typeface="Lato"/>
                        </a:rPr>
                        <a:t>the compressed file size before deleting 10 % of the word tokens</a:t>
                      </a:r>
                      <a:endParaRPr/>
                    </a:p>
                  </a:txBody>
                  <a:tcPr marL="0" marR="0" marT="0" marB="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78" name="Google Shape;178;p30"/>
          <p:cNvGraphicFramePr/>
          <p:nvPr/>
        </p:nvGraphicFramePr>
        <p:xfrm>
          <a:off x="781375" y="3737675"/>
          <a:ext cx="3000000" cy="3000000"/>
        </p:xfrm>
        <a:graphic>
          <a:graphicData uri="http://schemas.openxmlformats.org/drawingml/2006/table">
            <a:tbl>
              <a:tblPr>
                <a:noFill/>
                <a:tableStyleId>{F0F12F8F-4A91-41D9-9454-905F25B2E10D}</a:tableStyleId>
              </a:tblPr>
              <a:tblGrid>
                <a:gridCol w="1572625">
                  <a:extLst>
                    <a:ext uri="{9D8B030D-6E8A-4147-A177-3AD203B41FA5}">
                      <a16:colId xmlns:a16="http://schemas.microsoft.com/office/drawing/2014/main" val="20000"/>
                    </a:ext>
                  </a:extLst>
                </a:gridCol>
                <a:gridCol w="543850">
                  <a:extLst>
                    <a:ext uri="{9D8B030D-6E8A-4147-A177-3AD203B41FA5}">
                      <a16:colId xmlns:a16="http://schemas.microsoft.com/office/drawing/2014/main" val="20001"/>
                    </a:ext>
                  </a:extLst>
                </a:gridCol>
                <a:gridCol w="5897500">
                  <a:extLst>
                    <a:ext uri="{9D8B030D-6E8A-4147-A177-3AD203B41FA5}">
                      <a16:colId xmlns:a16="http://schemas.microsoft.com/office/drawing/2014/main" val="20002"/>
                    </a:ext>
                  </a:extLst>
                </a:gridCol>
              </a:tblGrid>
              <a:tr h="213350">
                <a:tc rowSpan="2">
                  <a:txBody>
                    <a:bodyPr/>
                    <a:lstStyle/>
                    <a:p>
                      <a:pPr marL="0" lvl="0" indent="0" algn="ctr" rtl="0">
                        <a:lnSpc>
                          <a:spcPct val="100000"/>
                        </a:lnSpc>
                        <a:spcBef>
                          <a:spcPts val="0"/>
                        </a:spcBef>
                        <a:spcAft>
                          <a:spcPts val="0"/>
                        </a:spcAft>
                        <a:buNone/>
                      </a:pPr>
                      <a:r>
                        <a:rPr lang="en" b="1">
                          <a:solidFill>
                            <a:schemeClr val="dk2"/>
                          </a:solidFill>
                          <a:latin typeface="Lato"/>
                          <a:ea typeface="Lato"/>
                          <a:cs typeface="Lato"/>
                          <a:sym typeface="Lato"/>
                        </a:rPr>
                        <a:t>morphological</a:t>
                      </a:r>
                      <a:r>
                        <a:rPr lang="en">
                          <a:solidFill>
                            <a:schemeClr val="dk2"/>
                          </a:solidFill>
                          <a:latin typeface="Lato"/>
                          <a:ea typeface="Lato"/>
                          <a:cs typeface="Lato"/>
                          <a:sym typeface="Lato"/>
                        </a:rPr>
                        <a:t> </a:t>
                      </a:r>
                      <a:endParaRPr>
                        <a:solidFill>
                          <a:schemeClr val="dk2"/>
                        </a:solidFill>
                        <a:latin typeface="Lato"/>
                        <a:ea typeface="Lato"/>
                        <a:cs typeface="Lato"/>
                        <a:sym typeface="Lato"/>
                      </a:endParaRPr>
                    </a:p>
                    <a:p>
                      <a:pPr marL="0" lvl="0" indent="0" algn="ctr" rtl="0">
                        <a:lnSpc>
                          <a:spcPct val="100000"/>
                        </a:lnSpc>
                        <a:spcBef>
                          <a:spcPts val="0"/>
                        </a:spcBef>
                        <a:spcAft>
                          <a:spcPts val="0"/>
                        </a:spcAft>
                        <a:buNone/>
                      </a:pPr>
                      <a:r>
                        <a:rPr lang="en">
                          <a:solidFill>
                            <a:schemeClr val="dk2"/>
                          </a:solidFill>
                          <a:latin typeface="Lato"/>
                          <a:ea typeface="Lato"/>
                          <a:cs typeface="Lato"/>
                          <a:sym typeface="Lato"/>
                        </a:rPr>
                        <a:t>complexity score</a:t>
                      </a:r>
                      <a:endParaRPr>
                        <a:solidFill>
                          <a:schemeClr val="dk2"/>
                        </a:solidFill>
                        <a:latin typeface="Lato"/>
                        <a:ea typeface="Lato"/>
                        <a:cs typeface="Lato"/>
                        <a:sym typeface="Lato"/>
                      </a:endParaRPr>
                    </a:p>
                  </a:txBody>
                  <a:tcPr marL="0" marR="0" marT="0" marB="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rowSpan="2">
                  <a:txBody>
                    <a:bodyPr/>
                    <a:lstStyle/>
                    <a:p>
                      <a:pPr marL="0" lvl="0" indent="0" algn="ctr" rtl="0">
                        <a:lnSpc>
                          <a:spcPct val="100000"/>
                        </a:lnSpc>
                        <a:spcBef>
                          <a:spcPts val="0"/>
                        </a:spcBef>
                        <a:spcAft>
                          <a:spcPts val="0"/>
                        </a:spcAft>
                        <a:buNone/>
                      </a:pPr>
                      <a:endParaRPr sz="800">
                        <a:solidFill>
                          <a:schemeClr val="dk2"/>
                        </a:solidFill>
                        <a:latin typeface="Lato"/>
                        <a:ea typeface="Lato"/>
                        <a:cs typeface="Lato"/>
                        <a:sym typeface="Lato"/>
                      </a:endParaRPr>
                    </a:p>
                    <a:p>
                      <a:pPr marL="0" lvl="0" indent="0" algn="ctr" rtl="0">
                        <a:lnSpc>
                          <a:spcPct val="100000"/>
                        </a:lnSpc>
                        <a:spcBef>
                          <a:spcPts val="0"/>
                        </a:spcBef>
                        <a:spcAft>
                          <a:spcPts val="0"/>
                        </a:spcAft>
                        <a:buNone/>
                      </a:pPr>
                      <a:r>
                        <a:rPr lang="en">
                          <a:solidFill>
                            <a:schemeClr val="dk2"/>
                          </a:solidFill>
                          <a:latin typeface="Lato"/>
                          <a:ea typeface="Lato"/>
                          <a:cs typeface="Lato"/>
                          <a:sym typeface="Lato"/>
                        </a:rPr>
                        <a:t>=</a:t>
                      </a:r>
                      <a:endParaRPr>
                        <a:solidFill>
                          <a:schemeClr val="dk2"/>
                        </a:solidFill>
                        <a:latin typeface="Lato"/>
                        <a:ea typeface="Lato"/>
                        <a:cs typeface="Lato"/>
                        <a:sym typeface="Lato"/>
                      </a:endParaRPr>
                    </a:p>
                  </a:txBody>
                  <a:tcPr marL="0" marR="0" marT="0" marB="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a:solidFill>
                            <a:schemeClr val="dk2"/>
                          </a:solidFill>
                          <a:latin typeface="Lato"/>
                          <a:ea typeface="Lato"/>
                          <a:cs typeface="Lato"/>
                          <a:sym typeface="Lato"/>
                        </a:rPr>
                        <a:t>the compressed file size after deleting 10 % of the orthographic characters</a:t>
                      </a:r>
                      <a:endParaRPr/>
                    </a:p>
                  </a:txBody>
                  <a:tcPr marL="0" marR="0" marT="0" marB="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tcPr>
                </a:tc>
                <a:extLst>
                  <a:ext uri="{0D108BD9-81ED-4DB2-BD59-A6C34878D82A}">
                    <a16:rowId xmlns:a16="http://schemas.microsoft.com/office/drawing/2014/main" val="10000"/>
                  </a:ext>
                </a:extLst>
              </a:tr>
              <a:tr h="303625">
                <a:tc vMerge="1">
                  <a:txBody>
                    <a:bodyPr/>
                    <a:lstStyle/>
                    <a:p>
                      <a:endParaRPr lang="ru-RU"/>
                    </a:p>
                  </a:txBody>
                  <a:tcPr/>
                </a:tc>
                <a:tc vMerge="1">
                  <a:txBody>
                    <a:bodyPr/>
                    <a:lstStyle/>
                    <a:p>
                      <a:endParaRPr lang="ru-RU"/>
                    </a:p>
                  </a:txBody>
                  <a:tcPr/>
                </a:tc>
                <a:tc>
                  <a:txBody>
                    <a:bodyPr/>
                    <a:lstStyle/>
                    <a:p>
                      <a:pPr marL="0" lvl="0" indent="0" algn="ctr" rtl="0">
                        <a:lnSpc>
                          <a:spcPct val="100000"/>
                        </a:lnSpc>
                        <a:spcBef>
                          <a:spcPts val="0"/>
                        </a:spcBef>
                        <a:spcAft>
                          <a:spcPts val="0"/>
                        </a:spcAft>
                        <a:buNone/>
                      </a:pPr>
                      <a:r>
                        <a:rPr lang="en">
                          <a:solidFill>
                            <a:schemeClr val="dk2"/>
                          </a:solidFill>
                          <a:latin typeface="Lato"/>
                          <a:ea typeface="Lato"/>
                          <a:cs typeface="Lato"/>
                          <a:sym typeface="Lato"/>
                        </a:rPr>
                        <a:t>the compressed file size before deleting 10 % of the orthographic characters</a:t>
                      </a:r>
                      <a:endParaRPr/>
                    </a:p>
                  </a:txBody>
                  <a:tcPr marL="0" marR="0" marT="0" marB="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79" name="Google Shape;179;p30"/>
          <p:cNvGraphicFramePr/>
          <p:nvPr/>
        </p:nvGraphicFramePr>
        <p:xfrm>
          <a:off x="1067475" y="2392750"/>
          <a:ext cx="3000000" cy="3000000"/>
        </p:xfrm>
        <a:graphic>
          <a:graphicData uri="http://schemas.openxmlformats.org/drawingml/2006/table">
            <a:tbl>
              <a:tblPr>
                <a:noFill/>
                <a:tableStyleId>{F0F12F8F-4A91-41D9-9454-905F25B2E10D}</a:tableStyleId>
              </a:tblPr>
              <a:tblGrid>
                <a:gridCol w="4469850">
                  <a:extLst>
                    <a:ext uri="{9D8B030D-6E8A-4147-A177-3AD203B41FA5}">
                      <a16:colId xmlns:a16="http://schemas.microsoft.com/office/drawing/2014/main" val="20000"/>
                    </a:ext>
                  </a:extLst>
                </a:gridCol>
                <a:gridCol w="1575200">
                  <a:extLst>
                    <a:ext uri="{9D8B030D-6E8A-4147-A177-3AD203B41FA5}">
                      <a16:colId xmlns:a16="http://schemas.microsoft.com/office/drawing/2014/main" val="20001"/>
                    </a:ext>
                  </a:extLst>
                </a:gridCol>
              </a:tblGrid>
              <a:tr h="371100">
                <a:tc>
                  <a:txBody>
                    <a:bodyPr/>
                    <a:lstStyle/>
                    <a:p>
                      <a:pPr marL="0" lvl="0" indent="0" algn="l" rtl="0">
                        <a:spcBef>
                          <a:spcPts val="0"/>
                        </a:spcBef>
                        <a:spcAft>
                          <a:spcPts val="0"/>
                        </a:spcAft>
                        <a:buNone/>
                      </a:pPr>
                      <a:r>
                        <a:rPr lang="en" sz="1200">
                          <a:solidFill>
                            <a:srgbClr val="666666"/>
                          </a:solidFill>
                        </a:rPr>
                        <a:t>cdcdcdcdcd (10 characters) → 5×cd (4 characters)</a:t>
                      </a:r>
                      <a:endParaRPr sz="1200">
                        <a:solidFill>
                          <a:srgbClr val="666666"/>
                        </a:solidFill>
                      </a:endParaRPr>
                    </a:p>
                  </a:txBody>
                  <a:tcPr marL="91425" marR="0" marT="91425" marB="0"/>
                </a:tc>
                <a:tc>
                  <a:txBody>
                    <a:bodyPr/>
                    <a:lstStyle/>
                    <a:p>
                      <a:pPr marL="0" lvl="0" indent="0" algn="l" rtl="0">
                        <a:spcBef>
                          <a:spcPts val="0"/>
                        </a:spcBef>
                        <a:spcAft>
                          <a:spcPts val="0"/>
                        </a:spcAft>
                        <a:buNone/>
                      </a:pPr>
                      <a:r>
                        <a:rPr lang="en" sz="1200">
                          <a:solidFill>
                            <a:srgbClr val="666666"/>
                          </a:solidFill>
                        </a:rPr>
                        <a:t>less complex string</a:t>
                      </a:r>
                      <a:endParaRPr sz="1200">
                        <a:solidFill>
                          <a:srgbClr val="666666"/>
                        </a:solidFill>
                      </a:endParaRPr>
                    </a:p>
                  </a:txBody>
                  <a:tcPr marL="91425" marR="0" marT="91425" marB="0"/>
                </a:tc>
                <a:extLst>
                  <a:ext uri="{0D108BD9-81ED-4DB2-BD59-A6C34878D82A}">
                    <a16:rowId xmlns:a16="http://schemas.microsoft.com/office/drawing/2014/main" val="10000"/>
                  </a:ext>
                </a:extLst>
              </a:tr>
              <a:tr h="371100">
                <a:tc>
                  <a:txBody>
                    <a:bodyPr/>
                    <a:lstStyle/>
                    <a:p>
                      <a:pPr marL="0" lvl="0" indent="0" algn="l" rtl="0">
                        <a:spcBef>
                          <a:spcPts val="0"/>
                        </a:spcBef>
                        <a:spcAft>
                          <a:spcPts val="0"/>
                        </a:spcAft>
                        <a:buNone/>
                      </a:pPr>
                      <a:r>
                        <a:rPr lang="en" sz="1200">
                          <a:solidFill>
                            <a:srgbClr val="666666"/>
                          </a:solidFill>
                        </a:rPr>
                        <a:t>cdgh39aby7 (10 characters) → cdgh39aby7 (10 characters)</a:t>
                      </a:r>
                      <a:endParaRPr sz="1200">
                        <a:solidFill>
                          <a:srgbClr val="666666"/>
                        </a:solidFill>
                      </a:endParaRPr>
                    </a:p>
                  </a:txBody>
                  <a:tcPr marL="91425" marR="0" marT="91425" marB="0"/>
                </a:tc>
                <a:tc>
                  <a:txBody>
                    <a:bodyPr/>
                    <a:lstStyle/>
                    <a:p>
                      <a:pPr marL="0" lvl="0" indent="0" algn="l" rtl="0">
                        <a:spcBef>
                          <a:spcPts val="0"/>
                        </a:spcBef>
                        <a:spcAft>
                          <a:spcPts val="0"/>
                        </a:spcAft>
                        <a:buNone/>
                      </a:pPr>
                      <a:r>
                        <a:rPr lang="en" sz="1200">
                          <a:solidFill>
                            <a:srgbClr val="666666"/>
                          </a:solidFill>
                        </a:rPr>
                        <a:t>more complex string</a:t>
                      </a:r>
                      <a:endParaRPr sz="1200">
                        <a:solidFill>
                          <a:srgbClr val="666666"/>
                        </a:solidFill>
                      </a:endParaRPr>
                    </a:p>
                  </a:txBody>
                  <a:tcPr marL="91425" marR="0" marT="91425" marB="0"/>
                </a:tc>
                <a:extLst>
                  <a:ext uri="{0D108BD9-81ED-4DB2-BD59-A6C34878D82A}">
                    <a16:rowId xmlns:a16="http://schemas.microsoft.com/office/drawing/2014/main" val="10001"/>
                  </a:ext>
                </a:extLst>
              </a:tr>
            </a:tbl>
          </a:graphicData>
        </a:graphic>
      </p:graphicFrame>
      <p:sp>
        <p:nvSpPr>
          <p:cNvPr id="180" name="Google Shape;180;p3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Corpus-based measures of complexity</a:t>
            </a:r>
            <a:endParaRPr/>
          </a:p>
        </p:txBody>
      </p:sp>
      <p:sp>
        <p:nvSpPr>
          <p:cNvPr id="186" name="Google Shape;186;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Information-theoretic measures</a:t>
            </a:r>
            <a:endParaRPr/>
          </a:p>
          <a:p>
            <a:pPr marL="457200" lvl="0" indent="-342900" algn="l" rtl="0">
              <a:spcBef>
                <a:spcPts val="1200"/>
              </a:spcBef>
              <a:spcAft>
                <a:spcPts val="0"/>
              </a:spcAft>
              <a:buSzPts val="1800"/>
              <a:buChar char="●"/>
            </a:pPr>
            <a:r>
              <a:rPr lang="en" b="1"/>
              <a:t>Shannon entropy</a:t>
            </a:r>
            <a:r>
              <a:rPr lang="en"/>
              <a:t> </a:t>
            </a:r>
            <a:r>
              <a:rPr lang="en" sz="1400"/>
              <a:t>(Bentz et al. 2016; Sozinova et al. 2019 among others)</a:t>
            </a:r>
            <a:endParaRPr sz="1400"/>
          </a:p>
          <a:p>
            <a:pPr marL="914400" lvl="1" indent="-330200" algn="l" rtl="0">
              <a:spcBef>
                <a:spcPts val="0"/>
              </a:spcBef>
              <a:spcAft>
                <a:spcPts val="0"/>
              </a:spcAft>
              <a:buSzPts val="1600"/>
              <a:buChar char="○"/>
            </a:pPr>
            <a:r>
              <a:rPr lang="en" sz="1600"/>
              <a:t>a measure of (un)predictability of the particular symbol/word in a string</a:t>
            </a:r>
            <a:endParaRPr sz="1600"/>
          </a:p>
          <a:p>
            <a:pPr marL="0" lvl="0" indent="0" algn="l" rtl="0">
              <a:spcBef>
                <a:spcPts val="1200"/>
              </a:spcBef>
              <a:spcAft>
                <a:spcPts val="0"/>
              </a:spcAft>
              <a:buNone/>
            </a:pPr>
            <a:endParaRPr sz="1600"/>
          </a:p>
          <a:p>
            <a:pPr marL="0" lvl="0" indent="0" algn="l" rtl="0">
              <a:spcBef>
                <a:spcPts val="1200"/>
              </a:spcBef>
              <a:spcAft>
                <a:spcPts val="0"/>
              </a:spcAft>
              <a:buNone/>
            </a:pPr>
            <a:endParaRPr sz="1600"/>
          </a:p>
          <a:p>
            <a:pPr marL="0" lvl="0" indent="0" algn="l" rtl="0">
              <a:spcBef>
                <a:spcPts val="1200"/>
              </a:spcBef>
              <a:spcAft>
                <a:spcPts val="0"/>
              </a:spcAft>
              <a:buNone/>
            </a:pPr>
            <a:endParaRPr sz="1600"/>
          </a:p>
          <a:p>
            <a:pPr marL="914400" lvl="1" indent="-330200" algn="l" rtl="0">
              <a:spcBef>
                <a:spcPts val="0"/>
              </a:spcBef>
              <a:spcAft>
                <a:spcPts val="0"/>
              </a:spcAft>
              <a:buSzPts val="1600"/>
              <a:buChar char="○"/>
            </a:pPr>
            <a:r>
              <a:rPr lang="en" sz="1600"/>
              <a:t>depends on the corpus size! </a:t>
            </a:r>
            <a:endParaRPr sz="1600"/>
          </a:p>
          <a:p>
            <a:pPr marL="0" lvl="0" indent="0" algn="l" rtl="0">
              <a:spcBef>
                <a:spcPts val="1200"/>
              </a:spcBef>
              <a:spcAft>
                <a:spcPts val="1200"/>
              </a:spcAft>
              <a:buNone/>
            </a:pPr>
            <a:endParaRPr sz="1600"/>
          </a:p>
        </p:txBody>
      </p:sp>
      <p:graphicFrame>
        <p:nvGraphicFramePr>
          <p:cNvPr id="187" name="Google Shape;187;p31"/>
          <p:cNvGraphicFramePr/>
          <p:nvPr/>
        </p:nvGraphicFramePr>
        <p:xfrm>
          <a:off x="377025" y="2430525"/>
          <a:ext cx="3000000" cy="3000000"/>
        </p:xfrm>
        <a:graphic>
          <a:graphicData uri="http://schemas.openxmlformats.org/drawingml/2006/table">
            <a:tbl>
              <a:tblPr>
                <a:noFill/>
                <a:tableStyleId>{F0F12F8F-4A91-41D9-9454-905F25B2E10D}</a:tableStyleId>
              </a:tblPr>
              <a:tblGrid>
                <a:gridCol w="3608925">
                  <a:extLst>
                    <a:ext uri="{9D8B030D-6E8A-4147-A177-3AD203B41FA5}">
                      <a16:colId xmlns:a16="http://schemas.microsoft.com/office/drawing/2014/main" val="20000"/>
                    </a:ext>
                  </a:extLst>
                </a:gridCol>
                <a:gridCol w="3035050">
                  <a:extLst>
                    <a:ext uri="{9D8B030D-6E8A-4147-A177-3AD203B41FA5}">
                      <a16:colId xmlns:a16="http://schemas.microsoft.com/office/drawing/2014/main" val="20001"/>
                    </a:ext>
                  </a:extLst>
                </a:gridCol>
                <a:gridCol w="1524350">
                  <a:extLst>
                    <a:ext uri="{9D8B030D-6E8A-4147-A177-3AD203B41FA5}">
                      <a16:colId xmlns:a16="http://schemas.microsoft.com/office/drawing/2014/main" val="20002"/>
                    </a:ext>
                  </a:extLst>
                </a:gridCol>
              </a:tblGrid>
              <a:tr h="323325">
                <a:tc>
                  <a:txBody>
                    <a:bodyPr/>
                    <a:lstStyle/>
                    <a:p>
                      <a:pPr marL="0" lvl="0" indent="0" algn="l" rtl="0">
                        <a:spcBef>
                          <a:spcPts val="0"/>
                        </a:spcBef>
                        <a:spcAft>
                          <a:spcPts val="0"/>
                        </a:spcAft>
                        <a:buNone/>
                      </a:pPr>
                      <a:r>
                        <a:rPr lang="en">
                          <a:solidFill>
                            <a:srgbClr val="666666"/>
                          </a:solidFill>
                        </a:rPr>
                        <a:t>many symbols/words with high probability</a:t>
                      </a:r>
                      <a:endParaRPr>
                        <a:solidFill>
                          <a:srgbClr val="666666"/>
                        </a:solidFill>
                      </a:endParaRPr>
                    </a:p>
                  </a:txBody>
                  <a:tcPr marL="91425" marR="91425" marT="91425" marB="91425"/>
                </a:tc>
                <a:tc>
                  <a:txBody>
                    <a:bodyPr/>
                    <a:lstStyle/>
                    <a:p>
                      <a:pPr marL="0" lvl="0" indent="0" algn="l" rtl="0">
                        <a:spcBef>
                          <a:spcPts val="0"/>
                        </a:spcBef>
                        <a:spcAft>
                          <a:spcPts val="0"/>
                        </a:spcAft>
                        <a:buNone/>
                      </a:pPr>
                      <a:r>
                        <a:rPr lang="en">
                          <a:solidFill>
                            <a:srgbClr val="666666"/>
                          </a:solidFill>
                        </a:rPr>
                        <a:t>less bits are needed for encoding it</a:t>
                      </a:r>
                      <a:endParaRPr>
                        <a:solidFill>
                          <a:srgbClr val="666666"/>
                        </a:solidFill>
                      </a:endParaRPr>
                    </a:p>
                  </a:txBody>
                  <a:tcPr marL="91425" marR="91425" marT="91425" marB="91425"/>
                </a:tc>
                <a:tc>
                  <a:txBody>
                    <a:bodyPr/>
                    <a:lstStyle/>
                    <a:p>
                      <a:pPr marL="0" lvl="0" indent="0" algn="l" rtl="0">
                        <a:spcBef>
                          <a:spcPts val="0"/>
                        </a:spcBef>
                        <a:spcAft>
                          <a:spcPts val="0"/>
                        </a:spcAft>
                        <a:buNone/>
                      </a:pPr>
                      <a:r>
                        <a:rPr lang="en">
                          <a:solidFill>
                            <a:srgbClr val="666666"/>
                          </a:solidFill>
                        </a:rPr>
                        <a:t>lower entropy</a:t>
                      </a:r>
                      <a:endParaRPr>
                        <a:solidFill>
                          <a:srgbClr val="666666"/>
                        </a:solidFill>
                      </a:endParaRPr>
                    </a:p>
                  </a:txBody>
                  <a:tcPr marL="91425" marR="91425" marT="91425" marB="91425"/>
                </a:tc>
                <a:extLst>
                  <a:ext uri="{0D108BD9-81ED-4DB2-BD59-A6C34878D82A}">
                    <a16:rowId xmlns:a16="http://schemas.microsoft.com/office/drawing/2014/main" val="10000"/>
                  </a:ext>
                </a:extLst>
              </a:tr>
              <a:tr h="497425">
                <a:tc>
                  <a:txBody>
                    <a:bodyPr/>
                    <a:lstStyle/>
                    <a:p>
                      <a:pPr marL="0" lvl="0" indent="0" algn="l" rtl="0">
                        <a:spcBef>
                          <a:spcPts val="0"/>
                        </a:spcBef>
                        <a:spcAft>
                          <a:spcPts val="0"/>
                        </a:spcAft>
                        <a:buNone/>
                      </a:pPr>
                      <a:r>
                        <a:rPr lang="en">
                          <a:solidFill>
                            <a:srgbClr val="666666"/>
                          </a:solidFill>
                        </a:rPr>
                        <a:t>many unique symbols/words and symbols/words of lower probability</a:t>
                      </a:r>
                      <a:endParaRPr>
                        <a:solidFill>
                          <a:srgbClr val="666666"/>
                        </a:solidFill>
                      </a:endParaRPr>
                    </a:p>
                  </a:txBody>
                  <a:tcPr marL="91425" marR="91425" marT="91425" marB="91425"/>
                </a:tc>
                <a:tc>
                  <a:txBody>
                    <a:bodyPr/>
                    <a:lstStyle/>
                    <a:p>
                      <a:pPr marL="0" lvl="0" indent="0" algn="l" rtl="0">
                        <a:spcBef>
                          <a:spcPts val="0"/>
                        </a:spcBef>
                        <a:spcAft>
                          <a:spcPts val="0"/>
                        </a:spcAft>
                        <a:buNone/>
                      </a:pPr>
                      <a:r>
                        <a:rPr lang="en">
                          <a:solidFill>
                            <a:srgbClr val="666666"/>
                          </a:solidFill>
                        </a:rPr>
                        <a:t>more bits are needed for encoding</a:t>
                      </a:r>
                      <a:endParaRPr>
                        <a:solidFill>
                          <a:srgbClr val="666666"/>
                        </a:solidFill>
                      </a:endParaRPr>
                    </a:p>
                  </a:txBody>
                  <a:tcPr marL="91425" marR="91425" marT="91425" marB="91425"/>
                </a:tc>
                <a:tc>
                  <a:txBody>
                    <a:bodyPr/>
                    <a:lstStyle/>
                    <a:p>
                      <a:pPr marL="0" lvl="0" indent="0" algn="l" rtl="0">
                        <a:spcBef>
                          <a:spcPts val="0"/>
                        </a:spcBef>
                        <a:spcAft>
                          <a:spcPts val="0"/>
                        </a:spcAft>
                        <a:buNone/>
                      </a:pPr>
                      <a:r>
                        <a:rPr lang="en">
                          <a:solidFill>
                            <a:srgbClr val="666666"/>
                          </a:solidFill>
                        </a:rPr>
                        <a:t>higher entropy</a:t>
                      </a:r>
                      <a:endParaRPr>
                        <a:solidFill>
                          <a:srgbClr val="666666"/>
                        </a:solidFill>
                      </a:endParaRPr>
                    </a:p>
                  </a:txBody>
                  <a:tcPr marL="91425" marR="91425" marT="91425" marB="91425"/>
                </a:tc>
                <a:extLst>
                  <a:ext uri="{0D108BD9-81ED-4DB2-BD59-A6C34878D82A}">
                    <a16:rowId xmlns:a16="http://schemas.microsoft.com/office/drawing/2014/main" val="10001"/>
                  </a:ext>
                </a:extLst>
              </a:tr>
            </a:tbl>
          </a:graphicData>
        </a:graphic>
      </p:graphicFrame>
      <p:sp>
        <p:nvSpPr>
          <p:cNvPr id="188" name="Google Shape;188;p3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Preamble</a:t>
            </a:r>
            <a:endParaRPr/>
          </a:p>
        </p:txBody>
      </p:sp>
      <p:sp>
        <p:nvSpPr>
          <p:cNvPr id="66" name="Google Shape;66;p1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Corpus-based measures of complexity</a:t>
            </a:r>
            <a:endParaRPr/>
          </a:p>
        </p:txBody>
      </p:sp>
      <p:sp>
        <p:nvSpPr>
          <p:cNvPr id="194" name="Google Shape;194;p32"/>
          <p:cNvSpPr txBox="1">
            <a:spLocks noGrp="1"/>
          </p:cNvSpPr>
          <p:nvPr>
            <p:ph type="body" idx="1"/>
          </p:nvPr>
        </p:nvSpPr>
        <p:spPr>
          <a:xfrm>
            <a:off x="311700" y="1152475"/>
            <a:ext cx="8520600" cy="2124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a:t>Type-token ratio (TTR)</a:t>
            </a:r>
            <a:r>
              <a:rPr lang="en"/>
              <a:t>, usually used as a measure of lexical diversity (e.g., in studies of child language) but also reflects morphological complexity </a:t>
            </a:r>
            <a:r>
              <a:rPr lang="en" sz="1300"/>
              <a:t>(Kettunen 2014; Gutierrez-Vasques &amp; Mijangos 2020 among others)</a:t>
            </a:r>
            <a:endParaRPr/>
          </a:p>
          <a:p>
            <a:pPr marL="0" lvl="0" indent="0" algn="l" rtl="0">
              <a:spcBef>
                <a:spcPts val="1200"/>
              </a:spcBef>
              <a:spcAft>
                <a:spcPts val="0"/>
              </a:spcAft>
              <a:buNone/>
            </a:pPr>
            <a:endParaRPr sz="1600"/>
          </a:p>
          <a:p>
            <a:pPr marL="0" lvl="0" indent="0" algn="l" rtl="0">
              <a:spcBef>
                <a:spcPts val="1200"/>
              </a:spcBef>
              <a:spcAft>
                <a:spcPts val="0"/>
              </a:spcAft>
              <a:buNone/>
            </a:pPr>
            <a:endParaRPr sz="1600"/>
          </a:p>
          <a:p>
            <a:pPr marL="457200" lvl="0" indent="-330200" algn="l" rtl="0">
              <a:spcBef>
                <a:spcPts val="1200"/>
              </a:spcBef>
              <a:spcAft>
                <a:spcPts val="0"/>
              </a:spcAft>
              <a:buSzPts val="1600"/>
              <a:buChar char="●"/>
            </a:pPr>
            <a:r>
              <a:rPr lang="en" sz="1600"/>
              <a:t>TTR depends on the corpus size (Heap’s law)</a:t>
            </a:r>
            <a:endParaRPr sz="1600"/>
          </a:p>
        </p:txBody>
      </p:sp>
      <p:graphicFrame>
        <p:nvGraphicFramePr>
          <p:cNvPr id="195" name="Google Shape;195;p32"/>
          <p:cNvGraphicFramePr/>
          <p:nvPr/>
        </p:nvGraphicFramePr>
        <p:xfrm>
          <a:off x="892125" y="2109550"/>
          <a:ext cx="3000000" cy="3000000"/>
        </p:xfrm>
        <a:graphic>
          <a:graphicData uri="http://schemas.openxmlformats.org/drawingml/2006/table">
            <a:tbl>
              <a:tblPr>
                <a:noFill/>
                <a:tableStyleId>{F0F12F8F-4A91-41D9-9454-905F25B2E10D}</a:tableStyleId>
              </a:tblPr>
              <a:tblGrid>
                <a:gridCol w="497625">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1873800">
                  <a:extLst>
                    <a:ext uri="{9D8B030D-6E8A-4147-A177-3AD203B41FA5}">
                      <a16:colId xmlns:a16="http://schemas.microsoft.com/office/drawing/2014/main" val="20002"/>
                    </a:ext>
                  </a:extLst>
                </a:gridCol>
              </a:tblGrid>
              <a:tr h="247000">
                <a:tc rowSpan="2">
                  <a:txBody>
                    <a:bodyPr/>
                    <a:lstStyle/>
                    <a:p>
                      <a:pPr marL="0" lvl="0" indent="0" algn="ctr" rtl="0">
                        <a:lnSpc>
                          <a:spcPct val="100000"/>
                        </a:lnSpc>
                        <a:spcBef>
                          <a:spcPts val="0"/>
                        </a:spcBef>
                        <a:spcAft>
                          <a:spcPts val="0"/>
                        </a:spcAft>
                        <a:buNone/>
                      </a:pPr>
                      <a:endParaRPr sz="1000">
                        <a:solidFill>
                          <a:schemeClr val="dk2"/>
                        </a:solidFill>
                        <a:latin typeface="Lato"/>
                        <a:ea typeface="Lato"/>
                        <a:cs typeface="Lato"/>
                        <a:sym typeface="Lato"/>
                      </a:endParaRPr>
                    </a:p>
                    <a:p>
                      <a:pPr marL="0" lvl="0" indent="0" algn="ctr" rtl="0">
                        <a:lnSpc>
                          <a:spcPct val="100000"/>
                        </a:lnSpc>
                        <a:spcBef>
                          <a:spcPts val="0"/>
                        </a:spcBef>
                        <a:spcAft>
                          <a:spcPts val="0"/>
                        </a:spcAft>
                        <a:buNone/>
                      </a:pPr>
                      <a:r>
                        <a:rPr lang="en" sz="1500">
                          <a:solidFill>
                            <a:schemeClr val="dk2"/>
                          </a:solidFill>
                          <a:latin typeface="Lato"/>
                          <a:ea typeface="Lato"/>
                          <a:cs typeface="Lato"/>
                          <a:sym typeface="Lato"/>
                        </a:rPr>
                        <a:t>TTR</a:t>
                      </a:r>
                      <a:endParaRPr sz="1500">
                        <a:solidFill>
                          <a:schemeClr val="dk2"/>
                        </a:solidFill>
                        <a:latin typeface="Lato"/>
                        <a:ea typeface="Lato"/>
                        <a:cs typeface="Lato"/>
                        <a:sym typeface="Lato"/>
                      </a:endParaRPr>
                    </a:p>
                  </a:txBody>
                  <a:tcPr marL="0" marR="0" marT="0" marB="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rowSpan="2">
                  <a:txBody>
                    <a:bodyPr/>
                    <a:lstStyle/>
                    <a:p>
                      <a:pPr marL="0" lvl="0" indent="0" algn="ctr" rtl="0">
                        <a:lnSpc>
                          <a:spcPct val="100000"/>
                        </a:lnSpc>
                        <a:spcBef>
                          <a:spcPts val="0"/>
                        </a:spcBef>
                        <a:spcAft>
                          <a:spcPts val="0"/>
                        </a:spcAft>
                        <a:buNone/>
                      </a:pPr>
                      <a:endParaRPr sz="900">
                        <a:solidFill>
                          <a:schemeClr val="dk2"/>
                        </a:solidFill>
                        <a:latin typeface="Lato"/>
                        <a:ea typeface="Lato"/>
                        <a:cs typeface="Lato"/>
                        <a:sym typeface="Lato"/>
                      </a:endParaRPr>
                    </a:p>
                    <a:p>
                      <a:pPr marL="0" lvl="0" indent="0" algn="ctr" rtl="0">
                        <a:lnSpc>
                          <a:spcPct val="100000"/>
                        </a:lnSpc>
                        <a:spcBef>
                          <a:spcPts val="0"/>
                        </a:spcBef>
                        <a:spcAft>
                          <a:spcPts val="0"/>
                        </a:spcAft>
                        <a:buNone/>
                      </a:pPr>
                      <a:r>
                        <a:rPr lang="en" sz="1500">
                          <a:solidFill>
                            <a:schemeClr val="dk2"/>
                          </a:solidFill>
                          <a:latin typeface="Lato"/>
                          <a:ea typeface="Lato"/>
                          <a:cs typeface="Lato"/>
                          <a:sym typeface="Lato"/>
                        </a:rPr>
                        <a:t>=</a:t>
                      </a:r>
                      <a:endParaRPr sz="1500">
                        <a:solidFill>
                          <a:schemeClr val="dk2"/>
                        </a:solidFill>
                        <a:latin typeface="Lato"/>
                        <a:ea typeface="Lato"/>
                        <a:cs typeface="Lato"/>
                        <a:sym typeface="Lato"/>
                      </a:endParaRPr>
                    </a:p>
                  </a:txBody>
                  <a:tcPr marL="0" marR="0" marT="0" marB="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500">
                          <a:solidFill>
                            <a:schemeClr val="dk2"/>
                          </a:solidFill>
                          <a:latin typeface="Lato"/>
                          <a:ea typeface="Lato"/>
                          <a:cs typeface="Lato"/>
                          <a:sym typeface="Lato"/>
                        </a:rPr>
                        <a:t>the number of types </a:t>
                      </a:r>
                      <a:endParaRPr sz="1500"/>
                    </a:p>
                  </a:txBody>
                  <a:tcPr marL="0" marR="0" marT="0" marB="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tcPr>
                </a:tc>
                <a:extLst>
                  <a:ext uri="{0D108BD9-81ED-4DB2-BD59-A6C34878D82A}">
                    <a16:rowId xmlns:a16="http://schemas.microsoft.com/office/drawing/2014/main" val="10000"/>
                  </a:ext>
                </a:extLst>
              </a:tr>
              <a:tr h="328075">
                <a:tc vMerge="1">
                  <a:txBody>
                    <a:bodyPr/>
                    <a:lstStyle/>
                    <a:p>
                      <a:endParaRPr lang="ru-RU"/>
                    </a:p>
                  </a:txBody>
                  <a:tcPr/>
                </a:tc>
                <a:tc vMerge="1">
                  <a:txBody>
                    <a:bodyPr/>
                    <a:lstStyle/>
                    <a:p>
                      <a:endParaRPr lang="ru-RU"/>
                    </a:p>
                  </a:txBody>
                  <a:tcPr/>
                </a:tc>
                <a:tc>
                  <a:txBody>
                    <a:bodyPr/>
                    <a:lstStyle/>
                    <a:p>
                      <a:pPr marL="0" lvl="0" indent="0" algn="ctr" rtl="0">
                        <a:spcBef>
                          <a:spcPts val="0"/>
                        </a:spcBef>
                        <a:spcAft>
                          <a:spcPts val="0"/>
                        </a:spcAft>
                        <a:buNone/>
                      </a:pPr>
                      <a:r>
                        <a:rPr lang="en" sz="1500">
                          <a:solidFill>
                            <a:schemeClr val="dk2"/>
                          </a:solidFill>
                          <a:latin typeface="Lato"/>
                          <a:ea typeface="Lato"/>
                          <a:cs typeface="Lato"/>
                          <a:sym typeface="Lato"/>
                        </a:rPr>
                        <a:t>the number of tokens</a:t>
                      </a:r>
                      <a:endParaRPr sz="1500"/>
                    </a:p>
                  </a:txBody>
                  <a:tcPr marL="0" marR="0" marT="0" marB="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96" name="Google Shape;196;p3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197" name="Google Shape;197;p32"/>
          <p:cNvSpPr txBox="1">
            <a:spLocks noGrp="1"/>
          </p:cNvSpPr>
          <p:nvPr>
            <p:ph type="body" idx="1"/>
          </p:nvPr>
        </p:nvSpPr>
        <p:spPr>
          <a:xfrm>
            <a:off x="311700" y="3277150"/>
            <a:ext cx="7713000" cy="1729800"/>
          </a:xfrm>
          <a:prstGeom prst="rect">
            <a:avLst/>
          </a:prstGeom>
        </p:spPr>
        <p:txBody>
          <a:bodyPr spcFirstLastPara="1" wrap="square" lIns="91425" tIns="91425" rIns="91425" bIns="91425" anchor="t" anchorCtr="0">
            <a:normAutofit/>
          </a:bodyPr>
          <a:lstStyle/>
          <a:p>
            <a:pPr marL="457200" lvl="0" indent="-330200" algn="l" rtl="0">
              <a:lnSpc>
                <a:spcPct val="100000"/>
              </a:lnSpc>
              <a:spcBef>
                <a:spcPts val="0"/>
              </a:spcBef>
              <a:spcAft>
                <a:spcPts val="0"/>
              </a:spcAft>
              <a:buSzPts val="1600"/>
              <a:buChar char="●"/>
            </a:pPr>
            <a:r>
              <a:rPr lang="en" sz="1600"/>
              <a:t>MATTR (Moving-Average Type-Token Ratio)</a:t>
            </a:r>
            <a:endParaRPr sz="1600"/>
          </a:p>
          <a:p>
            <a:pPr marL="0" lvl="0" indent="0" algn="just" rtl="0">
              <a:spcBef>
                <a:spcPts val="500"/>
              </a:spcBef>
              <a:spcAft>
                <a:spcPts val="1200"/>
              </a:spcAft>
              <a:buNone/>
            </a:pPr>
            <a:r>
              <a:rPr lang="en" sz="1300"/>
              <a:t>“We choose a window length (say 500 words) and then compute the TTR for words 1–500, then for words 2–501, then 3–502, and so on to the end of the text. The mean of all these TTRs is a measure of the lexical diversity of the entire text and is not affected by text length or by any statistical assumptions” </a:t>
            </a:r>
            <a:r>
              <a:rPr lang="en" sz="1000"/>
              <a:t>(Covington &amp; McFall 2010, cited by Kettunen 2014: 229)</a:t>
            </a:r>
            <a:endParaRPr sz="1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Corpus-based measures of complexity</a:t>
            </a:r>
            <a:endParaRPr/>
          </a:p>
        </p:txBody>
      </p:sp>
      <p:sp>
        <p:nvSpPr>
          <p:cNvPr id="203" name="Google Shape;203;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Measures which require annotated corpora</a:t>
            </a:r>
            <a:endParaRPr/>
          </a:p>
          <a:p>
            <a:pPr marL="457200" lvl="0" indent="-342900" algn="l" rtl="0">
              <a:spcBef>
                <a:spcPts val="1200"/>
              </a:spcBef>
              <a:spcAft>
                <a:spcPts val="0"/>
              </a:spcAft>
              <a:buSzPts val="1800"/>
              <a:buChar char="●"/>
            </a:pPr>
            <a:r>
              <a:rPr lang="en" sz="1600"/>
              <a:t>Mean size of paradigm (MSP) (Xanthos &amp; Gillis 2010)</a:t>
            </a:r>
            <a:endParaRPr sz="1600"/>
          </a:p>
          <a:p>
            <a:pPr marL="457200" lvl="0" indent="-330200" algn="l" rtl="0">
              <a:spcBef>
                <a:spcPts val="0"/>
              </a:spcBef>
              <a:spcAft>
                <a:spcPts val="0"/>
              </a:spcAft>
              <a:buSzPts val="1600"/>
              <a:buChar char="●"/>
            </a:pPr>
            <a:r>
              <a:rPr lang="en" sz="1600"/>
              <a:t>Morphological feature entropy (MFE) (Coltekin &amp; Rama 2018)</a:t>
            </a:r>
            <a:endParaRPr sz="1600"/>
          </a:p>
          <a:p>
            <a:pPr marL="457200" lvl="0" indent="-330200" algn="l" rtl="0">
              <a:spcBef>
                <a:spcPts val="0"/>
              </a:spcBef>
              <a:spcAft>
                <a:spcPts val="0"/>
              </a:spcAft>
              <a:buSzPts val="1600"/>
              <a:buChar char="●"/>
            </a:pPr>
            <a:r>
              <a:rPr lang="en" sz="1600"/>
              <a:t>Kolmogorov complexity &amp; software package Linguistica (Bane 2008):</a:t>
            </a:r>
            <a:endParaRPr sz="1600"/>
          </a:p>
          <a:p>
            <a:pPr marL="0" lvl="0" indent="0" algn="l" rtl="0">
              <a:spcBef>
                <a:spcPts val="1200"/>
              </a:spcBef>
              <a:spcAft>
                <a:spcPts val="0"/>
              </a:spcAft>
              <a:buNone/>
            </a:pPr>
            <a:endParaRPr sz="1600"/>
          </a:p>
          <a:p>
            <a:pPr marL="0" lvl="0" indent="0" algn="l" rtl="0">
              <a:spcBef>
                <a:spcPts val="1200"/>
              </a:spcBef>
              <a:spcAft>
                <a:spcPts val="0"/>
              </a:spcAft>
              <a:buNone/>
            </a:pPr>
            <a:endParaRPr sz="1600"/>
          </a:p>
          <a:p>
            <a:pPr marL="0" lvl="0" indent="0" algn="r" rtl="0">
              <a:spcBef>
                <a:spcPts val="0"/>
              </a:spcBef>
              <a:spcAft>
                <a:spcPts val="0"/>
              </a:spcAft>
              <a:buNone/>
            </a:pPr>
            <a:r>
              <a:rPr lang="en" sz="1400"/>
              <a:t>where </a:t>
            </a:r>
            <a:r>
              <a:rPr lang="en" sz="1400" i="1"/>
              <a:t>DL(x)</a:t>
            </a:r>
            <a:r>
              <a:rPr lang="en" sz="1400"/>
              <a:t> is the description length of </a:t>
            </a:r>
            <a:r>
              <a:rPr lang="en" sz="1400" i="1"/>
              <a:t>x</a:t>
            </a:r>
            <a:endParaRPr sz="1400" i="1"/>
          </a:p>
          <a:p>
            <a:pPr marL="457200" lvl="0" indent="-330200" algn="l" rtl="0">
              <a:spcBef>
                <a:spcPts val="1200"/>
              </a:spcBef>
              <a:spcAft>
                <a:spcPts val="0"/>
              </a:spcAft>
              <a:buSzPts val="1600"/>
              <a:buChar char="●"/>
            </a:pPr>
            <a:r>
              <a:rPr lang="en" sz="1600"/>
              <a:t>and many others</a:t>
            </a:r>
            <a:endParaRPr sz="1600"/>
          </a:p>
        </p:txBody>
      </p:sp>
      <p:sp>
        <p:nvSpPr>
          <p:cNvPr id="204" name="Google Shape;204;p3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pic>
        <p:nvPicPr>
          <p:cNvPr id="205" name="Google Shape;205;p33"/>
          <p:cNvPicPr preferRelativeResize="0"/>
          <p:nvPr/>
        </p:nvPicPr>
        <p:blipFill>
          <a:blip r:embed="rId3">
            <a:alphaModFix/>
          </a:blip>
          <a:stretch>
            <a:fillRect/>
          </a:stretch>
        </p:blipFill>
        <p:spPr>
          <a:xfrm>
            <a:off x="871950" y="2740025"/>
            <a:ext cx="6508351" cy="626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Corpus-based measures of complexity</a:t>
            </a:r>
            <a:endParaRPr/>
          </a:p>
        </p:txBody>
      </p:sp>
      <p:sp>
        <p:nvSpPr>
          <p:cNvPr id="211" name="Google Shape;211;p34"/>
          <p:cNvSpPr txBox="1">
            <a:spLocks noGrp="1"/>
          </p:cNvSpPr>
          <p:nvPr>
            <p:ph type="body" idx="1"/>
          </p:nvPr>
        </p:nvSpPr>
        <p:spPr>
          <a:xfrm>
            <a:off x="311700" y="1152475"/>
            <a:ext cx="8520600" cy="373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measure to choose?</a:t>
            </a:r>
            <a:endParaRPr/>
          </a:p>
          <a:p>
            <a:pPr marL="0" lvl="0" indent="0" algn="l" rtl="0">
              <a:spcBef>
                <a:spcPts val="1200"/>
              </a:spcBef>
              <a:spcAft>
                <a:spcPts val="0"/>
              </a:spcAft>
              <a:buNone/>
            </a:pPr>
            <a:r>
              <a:rPr lang="en"/>
              <a:t>Type-token ratio (TTR)</a:t>
            </a:r>
            <a:endParaRPr/>
          </a:p>
          <a:p>
            <a:pPr marL="0" lvl="0" indent="457200" algn="l" rtl="0">
              <a:lnSpc>
                <a:spcPct val="100000"/>
              </a:lnSpc>
              <a:spcBef>
                <a:spcPts val="1200"/>
              </a:spcBef>
              <a:spcAft>
                <a:spcPts val="0"/>
              </a:spcAft>
              <a:buNone/>
            </a:pPr>
            <a:r>
              <a:rPr lang="en" sz="1600">
                <a:solidFill>
                  <a:srgbClr val="38761D"/>
                </a:solidFill>
              </a:rPr>
              <a:t>✔</a:t>
            </a:r>
            <a:r>
              <a:rPr lang="en" sz="1600"/>
              <a:t>	“the simplest corpus-based measure” </a:t>
            </a:r>
            <a:r>
              <a:rPr lang="en" sz="1400"/>
              <a:t>(Bentz et al. 2016: 149)</a:t>
            </a:r>
            <a:endParaRPr sz="1400"/>
          </a:p>
          <a:p>
            <a:pPr marL="0" lvl="0" indent="457200" algn="l" rtl="0">
              <a:lnSpc>
                <a:spcPct val="100000"/>
              </a:lnSpc>
              <a:spcBef>
                <a:spcPts val="200"/>
              </a:spcBef>
              <a:spcAft>
                <a:spcPts val="0"/>
              </a:spcAft>
              <a:buNone/>
            </a:pPr>
            <a:r>
              <a:rPr lang="en" sz="1600">
                <a:solidFill>
                  <a:srgbClr val="38761D"/>
                </a:solidFill>
              </a:rPr>
              <a:t>✔</a:t>
            </a:r>
            <a:r>
              <a:rPr lang="en" sz="1600"/>
              <a:t>	does not require any special annotation</a:t>
            </a:r>
            <a:endParaRPr sz="1600"/>
          </a:p>
          <a:p>
            <a:pPr marL="0" lvl="0" indent="457200" algn="l" rtl="0">
              <a:spcBef>
                <a:spcPts val="100"/>
              </a:spcBef>
              <a:spcAft>
                <a:spcPts val="0"/>
              </a:spcAft>
              <a:buNone/>
            </a:pPr>
            <a:r>
              <a:rPr lang="en" sz="1600">
                <a:solidFill>
                  <a:srgbClr val="38761D"/>
                </a:solidFill>
              </a:rPr>
              <a:t>✔</a:t>
            </a:r>
            <a:r>
              <a:rPr lang="en" sz="1600"/>
              <a:t>	C</a:t>
            </a:r>
            <a:r>
              <a:rPr lang="en" sz="1600" baseline="-25000"/>
              <a:t>WALS</a:t>
            </a:r>
            <a:r>
              <a:rPr lang="en" sz="1600"/>
              <a:t>* is highly correlated with TTR </a:t>
            </a:r>
            <a:r>
              <a:rPr lang="en" sz="1400"/>
              <a:t>(Gutierrez-Vasques &amp; Mijangos 2020: 11</a:t>
            </a:r>
            <a:r>
              <a:rPr lang="en" sz="1600"/>
              <a:t>)</a:t>
            </a:r>
            <a:endParaRPr sz="1600"/>
          </a:p>
          <a:p>
            <a:pPr marL="0" lvl="0" indent="0" algn="l" rtl="0">
              <a:spcBef>
                <a:spcPts val="1200"/>
              </a:spcBef>
              <a:spcAft>
                <a:spcPts val="0"/>
              </a:spcAft>
              <a:buNone/>
            </a:pPr>
            <a:r>
              <a:rPr lang="en" sz="1600"/>
              <a:t>	</a:t>
            </a:r>
            <a:r>
              <a:rPr lang="en" sz="1200"/>
              <a:t>❌</a:t>
            </a:r>
            <a:r>
              <a:rPr lang="en" sz="1600"/>
              <a:t>	“does not distinguish between effects due to breadth of the base lexicon, on one hand, and word formation processes such as derivation, inflection or compounding, on the other” </a:t>
            </a:r>
            <a:r>
              <a:rPr lang="en" sz="1300"/>
              <a:t>(Bentz et al. 2016: 149)</a:t>
            </a: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a:p>
            <a:pPr marL="0" lvl="0" indent="0" algn="l" rtl="0">
              <a:spcBef>
                <a:spcPts val="0"/>
              </a:spcBef>
              <a:spcAft>
                <a:spcPts val="1200"/>
              </a:spcAft>
              <a:buNone/>
            </a:pPr>
            <a:r>
              <a:rPr lang="en" sz="1400"/>
              <a:t>* C</a:t>
            </a:r>
            <a:r>
              <a:rPr lang="en" sz="1400" baseline="-25000"/>
              <a:t>WALS</a:t>
            </a:r>
            <a:r>
              <a:rPr lang="en" sz="1400"/>
              <a:t> is a complexity score based on 28 WALS features of morphology </a:t>
            </a:r>
            <a:r>
              <a:rPr lang="en" sz="1300"/>
              <a:t>(Bentz et al. 2016)</a:t>
            </a:r>
            <a:endParaRPr sz="1300"/>
          </a:p>
        </p:txBody>
      </p:sp>
      <p:sp>
        <p:nvSpPr>
          <p:cNvPr id="212" name="Google Shape;212;p3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Phonetic complexity in Daghestan</a:t>
            </a:r>
            <a:endParaRPr/>
          </a:p>
        </p:txBody>
      </p:sp>
      <p:sp>
        <p:nvSpPr>
          <p:cNvPr id="218" name="Google Shape;218;p3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Descriptive data:</a:t>
            </a:r>
            <a:endParaRPr/>
          </a:p>
        </p:txBody>
      </p:sp>
      <p:sp>
        <p:nvSpPr>
          <p:cNvPr id="224" name="Google Shape;224;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Informally: complex phonologies</a:t>
            </a:r>
            <a:endParaRPr sz="2400"/>
          </a:p>
          <a:p>
            <a:pPr marL="457200" lvl="0" indent="-381000" algn="l" rtl="0">
              <a:spcBef>
                <a:spcPts val="0"/>
              </a:spcBef>
              <a:spcAft>
                <a:spcPts val="0"/>
              </a:spcAft>
              <a:buSzPts val="2400"/>
              <a:buChar char="●"/>
            </a:pPr>
            <a:r>
              <a:rPr lang="en" sz="2400"/>
              <a:t>Kibrik on Archi: extremely rich consonant inventory (80+)</a:t>
            </a:r>
            <a:endParaRPr sz="2400"/>
          </a:p>
          <a:p>
            <a:pPr marL="457200" lvl="0" indent="-381000" algn="l" rtl="0">
              <a:spcBef>
                <a:spcPts val="0"/>
              </a:spcBef>
              <a:spcAft>
                <a:spcPts val="0"/>
              </a:spcAft>
              <a:buSzPts val="2400"/>
              <a:buChar char="●"/>
            </a:pPr>
            <a:r>
              <a:rPr lang="en" sz="2400"/>
              <a:t>Haudricourt 1961 on Dumezil and Vogt on Ubykh: “</a:t>
            </a:r>
            <a:r>
              <a:rPr lang="en" sz="2400">
                <a:highlight>
                  <a:srgbClr val="FFFFFF"/>
                </a:highlight>
              </a:rPr>
              <a:t>une langue caucasienne, l’oubykh, qui est probablement la langue du monde ayant le maximum de consonnes”</a:t>
            </a:r>
            <a:endParaRPr sz="2400">
              <a:highlight>
                <a:srgbClr val="FFFFFF"/>
              </a:highlight>
            </a:endParaRPr>
          </a:p>
        </p:txBody>
      </p:sp>
      <p:sp>
        <p:nvSpPr>
          <p:cNvPr id="225" name="Google Shape;225;p3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Descriptive data:</a:t>
            </a:r>
            <a:endParaRPr/>
          </a:p>
        </p:txBody>
      </p:sp>
      <p:sp>
        <p:nvSpPr>
          <p:cNvPr id="231" name="Google Shape;231;p37"/>
          <p:cNvSpPr txBox="1">
            <a:spLocks noGrp="1"/>
          </p:cNvSpPr>
          <p:nvPr>
            <p:ph type="body" idx="1"/>
          </p:nvPr>
        </p:nvSpPr>
        <p:spPr>
          <a:xfrm>
            <a:off x="311700" y="1152475"/>
            <a:ext cx="4638300" cy="3416400"/>
          </a:xfrm>
          <a:prstGeom prst="rect">
            <a:avLst/>
          </a:prstGeom>
        </p:spPr>
        <p:txBody>
          <a:bodyPr spcFirstLastPara="1" wrap="square" lIns="91425" tIns="91425" rIns="91425" bIns="91425" anchor="t" anchorCtr="0">
            <a:normAutofit fontScale="92500" lnSpcReduction="20000"/>
          </a:bodyPr>
          <a:lstStyle/>
          <a:p>
            <a:pPr marL="457200" lvl="0" indent="0" algn="l" rtl="0">
              <a:spcBef>
                <a:spcPts val="0"/>
              </a:spcBef>
              <a:spcAft>
                <a:spcPts val="0"/>
              </a:spcAft>
              <a:buNone/>
            </a:pPr>
            <a:r>
              <a:rPr lang="en" sz="2400"/>
              <a:t>Ubiquity of:</a:t>
            </a:r>
            <a:endParaRPr sz="2400"/>
          </a:p>
          <a:p>
            <a:pPr marL="457200" lvl="0" indent="-369570" algn="l" rtl="0">
              <a:spcBef>
                <a:spcPts val="1200"/>
              </a:spcBef>
              <a:spcAft>
                <a:spcPts val="0"/>
              </a:spcAft>
              <a:buSzPct val="100000"/>
              <a:buChar char="●"/>
            </a:pPr>
            <a:r>
              <a:rPr lang="en" sz="2400"/>
              <a:t>uvulars</a:t>
            </a:r>
            <a:endParaRPr sz="2400"/>
          </a:p>
          <a:p>
            <a:pPr marL="457200" lvl="0" indent="-369570" algn="l" rtl="0">
              <a:spcBef>
                <a:spcPts val="0"/>
              </a:spcBef>
              <a:spcAft>
                <a:spcPts val="0"/>
              </a:spcAft>
              <a:buSzPct val="100000"/>
              <a:buChar char="●"/>
            </a:pPr>
            <a:r>
              <a:rPr lang="en" sz="2400"/>
              <a:t>postradicals</a:t>
            </a:r>
            <a:endParaRPr sz="2400"/>
          </a:p>
          <a:p>
            <a:pPr marL="457200" lvl="0" indent="-369570" algn="l" rtl="0">
              <a:spcBef>
                <a:spcPts val="0"/>
              </a:spcBef>
              <a:spcAft>
                <a:spcPts val="0"/>
              </a:spcAft>
              <a:buSzPct val="100000"/>
              <a:buChar char="●"/>
            </a:pPr>
            <a:r>
              <a:rPr lang="en" sz="2400"/>
              <a:t>ejectives</a:t>
            </a:r>
            <a:endParaRPr sz="2400"/>
          </a:p>
          <a:p>
            <a:pPr marL="457200" lvl="0" indent="-369570" algn="l" rtl="0">
              <a:spcBef>
                <a:spcPts val="0"/>
              </a:spcBef>
              <a:spcAft>
                <a:spcPts val="0"/>
              </a:spcAft>
              <a:buSzPct val="100000"/>
              <a:buChar char="●"/>
            </a:pPr>
            <a:r>
              <a:rPr lang="en" sz="2400"/>
              <a:t>intensives</a:t>
            </a:r>
            <a:endParaRPr sz="2400"/>
          </a:p>
          <a:p>
            <a:pPr marL="457200" lvl="0" indent="0" algn="l" rtl="0">
              <a:spcBef>
                <a:spcPts val="1200"/>
              </a:spcBef>
              <a:spcAft>
                <a:spcPts val="0"/>
              </a:spcAft>
              <a:buNone/>
            </a:pPr>
            <a:endParaRPr sz="2400"/>
          </a:p>
          <a:p>
            <a:pPr marL="457200" lvl="0" indent="-369570" algn="l" rtl="0">
              <a:spcBef>
                <a:spcPts val="1200"/>
              </a:spcBef>
              <a:spcAft>
                <a:spcPts val="0"/>
              </a:spcAft>
              <a:buSzPct val="100000"/>
              <a:buChar char="●"/>
            </a:pPr>
            <a:r>
              <a:rPr lang="en" sz="2400"/>
              <a:t>common use of labialization</a:t>
            </a:r>
            <a:endParaRPr sz="2400"/>
          </a:p>
          <a:p>
            <a:pPr marL="0" lvl="0" indent="0" algn="l" rtl="0">
              <a:spcBef>
                <a:spcPts val="1200"/>
              </a:spcBef>
              <a:spcAft>
                <a:spcPts val="1200"/>
              </a:spcAft>
              <a:buNone/>
            </a:pPr>
            <a:endParaRPr/>
          </a:p>
        </p:txBody>
      </p:sp>
      <p:sp>
        <p:nvSpPr>
          <p:cNvPr id="232" name="Google Shape;232;p3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233" name="Google Shape;233;p37"/>
          <p:cNvSpPr txBox="1">
            <a:spLocks noGrp="1"/>
          </p:cNvSpPr>
          <p:nvPr>
            <p:ph type="body" idx="1"/>
          </p:nvPr>
        </p:nvSpPr>
        <p:spPr>
          <a:xfrm>
            <a:off x="5433725" y="1152475"/>
            <a:ext cx="3297600" cy="3416400"/>
          </a:xfrm>
          <a:prstGeom prst="rect">
            <a:avLst/>
          </a:prstGeom>
        </p:spPr>
        <p:txBody>
          <a:bodyPr spcFirstLastPara="1" wrap="square" lIns="91425" tIns="91425" rIns="91425" bIns="91425" anchor="t" anchorCtr="0">
            <a:normAutofit fontScale="92500"/>
          </a:bodyPr>
          <a:lstStyle/>
          <a:p>
            <a:pPr marL="457200" lvl="0" indent="0" algn="l" rtl="0">
              <a:spcBef>
                <a:spcPts val="0"/>
              </a:spcBef>
              <a:spcAft>
                <a:spcPts val="0"/>
              </a:spcAft>
              <a:buNone/>
            </a:pPr>
            <a:r>
              <a:rPr lang="en" sz="2400"/>
              <a:t>Presence of:</a:t>
            </a:r>
            <a:endParaRPr sz="2400"/>
          </a:p>
          <a:p>
            <a:pPr marL="457200" lvl="0" indent="-369570" algn="l" rtl="0">
              <a:spcBef>
                <a:spcPts val="1200"/>
              </a:spcBef>
              <a:spcAft>
                <a:spcPts val="0"/>
              </a:spcAft>
              <a:buSzPct val="100000"/>
              <a:buChar char="●"/>
            </a:pPr>
            <a:r>
              <a:rPr lang="en" sz="2400"/>
              <a:t>nasalization</a:t>
            </a:r>
            <a:endParaRPr sz="2400"/>
          </a:p>
          <a:p>
            <a:pPr marL="457200" lvl="0" indent="-369570" algn="l" rtl="0">
              <a:spcBef>
                <a:spcPts val="0"/>
              </a:spcBef>
              <a:spcAft>
                <a:spcPts val="0"/>
              </a:spcAft>
              <a:buSzPct val="100000"/>
              <a:buChar char="●"/>
            </a:pPr>
            <a:r>
              <a:rPr lang="en" sz="2400"/>
              <a:t>limited use of length</a:t>
            </a:r>
            <a:endParaRPr sz="2400"/>
          </a:p>
          <a:p>
            <a:pPr marL="0" lvl="0" indent="0" algn="l" rtl="0">
              <a:spcBef>
                <a:spcPts val="1200"/>
              </a:spcBef>
              <a:spcAft>
                <a:spcPts val="0"/>
              </a:spcAft>
              <a:buNone/>
            </a:pPr>
            <a:endParaRPr sz="2400"/>
          </a:p>
          <a:p>
            <a:pPr marL="457200" lvl="0" indent="-369570" algn="l" rtl="0">
              <a:spcBef>
                <a:spcPts val="1200"/>
              </a:spcBef>
              <a:spcAft>
                <a:spcPts val="0"/>
              </a:spcAft>
              <a:buSzPct val="100000"/>
              <a:buChar char="●"/>
            </a:pPr>
            <a:r>
              <a:rPr lang="en" sz="2400"/>
              <a:t>common use of pharyngealization</a:t>
            </a:r>
            <a:endParaRPr sz="2400"/>
          </a:p>
          <a:p>
            <a:pPr marL="0" lvl="0" indent="0" algn="l" rtl="0">
              <a:spcBef>
                <a:spcPts val="1200"/>
              </a:spcBef>
              <a:spcAft>
                <a:spcPts val="12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Descriptive data:</a:t>
            </a:r>
            <a:endParaRPr/>
          </a:p>
        </p:txBody>
      </p:sp>
      <p:sp>
        <p:nvSpPr>
          <p:cNvPr id="239" name="Google Shape;239;p38"/>
          <p:cNvSpPr txBox="1">
            <a:spLocks noGrp="1"/>
          </p:cNvSpPr>
          <p:nvPr>
            <p:ph type="body" idx="1"/>
          </p:nvPr>
        </p:nvSpPr>
        <p:spPr>
          <a:xfrm>
            <a:off x="311700" y="1152475"/>
            <a:ext cx="8520600" cy="492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Inventories of East Caucasian languages in Kibrik, Kodzasov 1990:</a:t>
            </a:r>
            <a:endParaRPr/>
          </a:p>
        </p:txBody>
      </p:sp>
      <p:sp>
        <p:nvSpPr>
          <p:cNvPr id="240" name="Google Shape;240;p3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graphicFrame>
        <p:nvGraphicFramePr>
          <p:cNvPr id="241" name="Google Shape;241;p38"/>
          <p:cNvGraphicFramePr/>
          <p:nvPr/>
        </p:nvGraphicFramePr>
        <p:xfrm>
          <a:off x="412325" y="1702850"/>
          <a:ext cx="3000000" cy="3000000"/>
        </p:xfrm>
        <a:graphic>
          <a:graphicData uri="http://schemas.openxmlformats.org/drawingml/2006/table">
            <a:tbl>
              <a:tblPr>
                <a:noFill/>
                <a:tableStyleId>{F0F12F8F-4A91-41D9-9454-905F25B2E10D}</a:tableStyleId>
              </a:tblPr>
              <a:tblGrid>
                <a:gridCol w="1052975">
                  <a:extLst>
                    <a:ext uri="{9D8B030D-6E8A-4147-A177-3AD203B41FA5}">
                      <a16:colId xmlns:a16="http://schemas.microsoft.com/office/drawing/2014/main" val="20000"/>
                    </a:ext>
                  </a:extLst>
                </a:gridCol>
                <a:gridCol w="625250">
                  <a:extLst>
                    <a:ext uri="{9D8B030D-6E8A-4147-A177-3AD203B41FA5}">
                      <a16:colId xmlns:a16="http://schemas.microsoft.com/office/drawing/2014/main" val="20001"/>
                    </a:ext>
                  </a:extLst>
                </a:gridCol>
                <a:gridCol w="788525">
                  <a:extLst>
                    <a:ext uri="{9D8B030D-6E8A-4147-A177-3AD203B41FA5}">
                      <a16:colId xmlns:a16="http://schemas.microsoft.com/office/drawing/2014/main" val="20002"/>
                    </a:ext>
                  </a:extLst>
                </a:gridCol>
                <a:gridCol w="693050">
                  <a:extLst>
                    <a:ext uri="{9D8B030D-6E8A-4147-A177-3AD203B41FA5}">
                      <a16:colId xmlns:a16="http://schemas.microsoft.com/office/drawing/2014/main" val="20003"/>
                    </a:ext>
                  </a:extLst>
                </a:gridCol>
                <a:gridCol w="676300">
                  <a:extLst>
                    <a:ext uri="{9D8B030D-6E8A-4147-A177-3AD203B41FA5}">
                      <a16:colId xmlns:a16="http://schemas.microsoft.com/office/drawing/2014/main" val="20004"/>
                    </a:ext>
                  </a:extLst>
                </a:gridCol>
                <a:gridCol w="686375">
                  <a:extLst>
                    <a:ext uri="{9D8B030D-6E8A-4147-A177-3AD203B41FA5}">
                      <a16:colId xmlns:a16="http://schemas.microsoft.com/office/drawing/2014/main" val="20005"/>
                    </a:ext>
                  </a:extLst>
                </a:gridCol>
                <a:gridCol w="521750">
                  <a:extLst>
                    <a:ext uri="{9D8B030D-6E8A-4147-A177-3AD203B41FA5}">
                      <a16:colId xmlns:a16="http://schemas.microsoft.com/office/drawing/2014/main" val="20006"/>
                    </a:ext>
                  </a:extLst>
                </a:gridCol>
                <a:gridCol w="763625">
                  <a:extLst>
                    <a:ext uri="{9D8B030D-6E8A-4147-A177-3AD203B41FA5}">
                      <a16:colId xmlns:a16="http://schemas.microsoft.com/office/drawing/2014/main" val="20007"/>
                    </a:ext>
                  </a:extLst>
                </a:gridCol>
                <a:gridCol w="770425">
                  <a:extLst>
                    <a:ext uri="{9D8B030D-6E8A-4147-A177-3AD203B41FA5}">
                      <a16:colId xmlns:a16="http://schemas.microsoft.com/office/drawing/2014/main" val="20008"/>
                    </a:ext>
                  </a:extLst>
                </a:gridCol>
                <a:gridCol w="1063875">
                  <a:extLst>
                    <a:ext uri="{9D8B030D-6E8A-4147-A177-3AD203B41FA5}">
                      <a16:colId xmlns:a16="http://schemas.microsoft.com/office/drawing/2014/main" val="20009"/>
                    </a:ext>
                  </a:extLst>
                </a:gridCol>
                <a:gridCol w="713300">
                  <a:extLst>
                    <a:ext uri="{9D8B030D-6E8A-4147-A177-3AD203B41FA5}">
                      <a16:colId xmlns:a16="http://schemas.microsoft.com/office/drawing/2014/main" val="20010"/>
                    </a:ext>
                  </a:extLst>
                </a:gridCol>
              </a:tblGrid>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Lez</a:t>
                      </a:r>
                      <a:endParaRPr/>
                    </a:p>
                    <a:p>
                      <a:pPr marL="0" lvl="0" indent="0" algn="l" rtl="0">
                        <a:spcBef>
                          <a:spcPts val="0"/>
                        </a:spcBef>
                        <a:spcAft>
                          <a:spcPts val="0"/>
                        </a:spcAft>
                        <a:buNone/>
                      </a:pPr>
                      <a:r>
                        <a:rPr lang="en" sz="1100"/>
                        <a:t>(Хлют)</a:t>
                      </a:r>
                      <a:endParaRPr/>
                    </a:p>
                  </a:txBody>
                  <a:tcPr marL="91425" marR="91425" marT="91425" marB="91425"/>
                </a:tc>
                <a:tc>
                  <a:txBody>
                    <a:bodyPr/>
                    <a:lstStyle/>
                    <a:p>
                      <a:pPr marL="0" lvl="0" indent="0" algn="l" rtl="0">
                        <a:spcBef>
                          <a:spcPts val="0"/>
                        </a:spcBef>
                        <a:spcAft>
                          <a:spcPts val="0"/>
                        </a:spcAft>
                        <a:buNone/>
                      </a:pPr>
                      <a:r>
                        <a:rPr lang="en"/>
                        <a:t>Agh</a:t>
                      </a:r>
                      <a:endParaRPr/>
                    </a:p>
                    <a:p>
                      <a:pPr marL="0" lvl="0" indent="0" algn="l" rtl="0">
                        <a:spcBef>
                          <a:spcPts val="0"/>
                        </a:spcBef>
                        <a:spcAft>
                          <a:spcPts val="0"/>
                        </a:spcAft>
                        <a:buNone/>
                      </a:pPr>
                      <a:r>
                        <a:rPr lang="en" sz="1100"/>
                        <a:t>(Бурщаг)</a:t>
                      </a:r>
                      <a:endParaRPr sz="1100"/>
                    </a:p>
                  </a:txBody>
                  <a:tcPr marL="91425" marR="91425" marT="91425" marB="91425"/>
                </a:tc>
                <a:tc>
                  <a:txBody>
                    <a:bodyPr/>
                    <a:lstStyle/>
                    <a:p>
                      <a:pPr marL="0" lvl="0" indent="0" algn="l" rtl="0">
                        <a:spcBef>
                          <a:spcPts val="0"/>
                        </a:spcBef>
                        <a:spcAft>
                          <a:spcPts val="0"/>
                        </a:spcAft>
                        <a:buNone/>
                      </a:pPr>
                      <a:r>
                        <a:rPr lang="en"/>
                        <a:t>Tab</a:t>
                      </a:r>
                      <a:endParaRPr/>
                    </a:p>
                    <a:p>
                      <a:pPr marL="0" lvl="0" indent="0" algn="l" rtl="0">
                        <a:spcBef>
                          <a:spcPts val="0"/>
                        </a:spcBef>
                        <a:spcAft>
                          <a:spcPts val="0"/>
                        </a:spcAft>
                        <a:buNone/>
                      </a:pPr>
                      <a:r>
                        <a:rPr lang="en" sz="1100"/>
                        <a:t>(Дюбек)</a:t>
                      </a:r>
                      <a:endParaRPr/>
                    </a:p>
                  </a:txBody>
                  <a:tcPr marL="91425" marR="91425" marT="91425" marB="91425"/>
                </a:tc>
                <a:tc>
                  <a:txBody>
                    <a:bodyPr/>
                    <a:lstStyle/>
                    <a:p>
                      <a:pPr marL="0" lvl="0" indent="0" algn="l" rtl="0">
                        <a:spcBef>
                          <a:spcPts val="0"/>
                        </a:spcBef>
                        <a:spcAft>
                          <a:spcPts val="0"/>
                        </a:spcAft>
                        <a:buNone/>
                      </a:pPr>
                      <a:r>
                        <a:rPr lang="en"/>
                        <a:t>Rut</a:t>
                      </a:r>
                      <a:endParaRPr/>
                    </a:p>
                    <a:p>
                      <a:pPr marL="0" lvl="0" indent="0" algn="l" rtl="0">
                        <a:spcBef>
                          <a:spcPts val="0"/>
                        </a:spcBef>
                        <a:spcAft>
                          <a:spcPts val="0"/>
                        </a:spcAft>
                        <a:buNone/>
                      </a:pPr>
                      <a:r>
                        <a:rPr lang="en" sz="1100"/>
                        <a:t>(Лучек)</a:t>
                      </a:r>
                      <a:endParaRPr/>
                    </a:p>
                  </a:txBody>
                  <a:tcPr marL="91425" marR="91425" marT="91425" marB="91425"/>
                </a:tc>
                <a:tc>
                  <a:txBody>
                    <a:bodyPr/>
                    <a:lstStyle/>
                    <a:p>
                      <a:pPr marL="0" lvl="0" indent="0" algn="l" rtl="0">
                        <a:spcBef>
                          <a:spcPts val="0"/>
                        </a:spcBef>
                        <a:spcAft>
                          <a:spcPts val="0"/>
                        </a:spcAft>
                        <a:buNone/>
                      </a:pPr>
                      <a:r>
                        <a:rPr lang="en"/>
                        <a:t>Tskh</a:t>
                      </a:r>
                      <a:endParaRPr/>
                    </a:p>
                    <a:p>
                      <a:pPr marL="0" lvl="0" indent="0" algn="l" rtl="0">
                        <a:spcBef>
                          <a:spcPts val="0"/>
                        </a:spcBef>
                        <a:spcAft>
                          <a:spcPts val="0"/>
                        </a:spcAft>
                        <a:buNone/>
                      </a:pPr>
                      <a:r>
                        <a:rPr lang="en" sz="1100"/>
                        <a:t>(Микик)</a:t>
                      </a:r>
                      <a:endParaRPr/>
                    </a:p>
                  </a:txBody>
                  <a:tcPr marL="91425" marR="91425" marT="91425" marB="91425"/>
                </a:tc>
                <a:tc>
                  <a:txBody>
                    <a:bodyPr/>
                    <a:lstStyle/>
                    <a:p>
                      <a:pPr marL="0" lvl="0" indent="0" algn="l" rtl="0">
                        <a:spcBef>
                          <a:spcPts val="0"/>
                        </a:spcBef>
                        <a:spcAft>
                          <a:spcPts val="0"/>
                        </a:spcAft>
                        <a:buNone/>
                      </a:pPr>
                      <a:r>
                        <a:rPr lang="en"/>
                        <a:t>Arc</a:t>
                      </a:r>
                      <a:endParaRPr/>
                    </a:p>
                  </a:txBody>
                  <a:tcPr marL="91425" marR="91425" marT="91425" marB="91425"/>
                </a:tc>
                <a:tc>
                  <a:txBody>
                    <a:bodyPr/>
                    <a:lstStyle/>
                    <a:p>
                      <a:pPr marL="0" lvl="0" indent="0" algn="l" rtl="0">
                        <a:spcBef>
                          <a:spcPts val="0"/>
                        </a:spcBef>
                        <a:spcAft>
                          <a:spcPts val="0"/>
                        </a:spcAft>
                        <a:buNone/>
                      </a:pPr>
                      <a:r>
                        <a:rPr lang="en"/>
                        <a:t>Lak</a:t>
                      </a:r>
                      <a:endParaRPr/>
                    </a:p>
                    <a:p>
                      <a:pPr marL="0" lvl="0" indent="0" algn="l" rtl="0">
                        <a:spcBef>
                          <a:spcPts val="0"/>
                        </a:spcBef>
                        <a:spcAft>
                          <a:spcPts val="0"/>
                        </a:spcAft>
                        <a:buNone/>
                      </a:pPr>
                      <a:r>
                        <a:rPr lang="en" sz="1100"/>
                        <a:t>(Хосрех)</a:t>
                      </a:r>
                      <a:endParaRPr/>
                    </a:p>
                  </a:txBody>
                  <a:tcPr marL="91425" marR="91425" marT="91425" marB="91425"/>
                </a:tc>
                <a:tc>
                  <a:txBody>
                    <a:bodyPr/>
                    <a:lstStyle/>
                    <a:p>
                      <a:pPr marL="0" lvl="0" indent="0" algn="l" rtl="0">
                        <a:spcBef>
                          <a:spcPts val="0"/>
                        </a:spcBef>
                        <a:spcAft>
                          <a:spcPts val="0"/>
                        </a:spcAft>
                        <a:buNone/>
                      </a:pPr>
                      <a:r>
                        <a:rPr lang="en"/>
                        <a:t>Drg</a:t>
                      </a:r>
                      <a:endParaRPr/>
                    </a:p>
                    <a:p>
                      <a:pPr marL="0" lvl="0" indent="0" algn="l" rtl="0">
                        <a:spcBef>
                          <a:spcPts val="0"/>
                        </a:spcBef>
                        <a:spcAft>
                          <a:spcPts val="0"/>
                        </a:spcAft>
                        <a:buNone/>
                      </a:pPr>
                      <a:r>
                        <a:rPr lang="en" sz="1100"/>
                        <a:t>(Чираг)</a:t>
                      </a:r>
                      <a:endParaRPr/>
                    </a:p>
                  </a:txBody>
                  <a:tcPr marL="91425" marR="91425" marT="91425" marB="91425"/>
                </a:tc>
                <a:tc>
                  <a:txBody>
                    <a:bodyPr/>
                    <a:lstStyle/>
                    <a:p>
                      <a:pPr marL="0" lvl="0" indent="0" algn="l" rtl="0">
                        <a:spcBef>
                          <a:spcPts val="0"/>
                        </a:spcBef>
                        <a:spcAft>
                          <a:spcPts val="0"/>
                        </a:spcAft>
                        <a:buNone/>
                      </a:pPr>
                      <a:r>
                        <a:rPr lang="en"/>
                        <a:t>Ava</a:t>
                      </a:r>
                      <a:endParaRPr/>
                    </a:p>
                    <a:p>
                      <a:pPr marL="0" lvl="0" indent="0" algn="l" rtl="0">
                        <a:spcBef>
                          <a:spcPts val="0"/>
                        </a:spcBef>
                        <a:spcAft>
                          <a:spcPts val="0"/>
                        </a:spcAft>
                        <a:buNone/>
                      </a:pPr>
                      <a:r>
                        <a:rPr lang="en" sz="1100"/>
                        <a:t>(Чадакалоб)</a:t>
                      </a:r>
                      <a:endParaRPr/>
                    </a:p>
                  </a:txBody>
                  <a:tcPr marL="91425" marR="91425" marT="91425" marB="91425"/>
                </a:tc>
                <a:tc>
                  <a:txBody>
                    <a:bodyPr/>
                    <a:lstStyle/>
                    <a:p>
                      <a:pPr marL="0" lvl="0" indent="0" algn="l" rtl="0">
                        <a:spcBef>
                          <a:spcPts val="0"/>
                        </a:spcBef>
                        <a:spcAft>
                          <a:spcPts val="0"/>
                        </a:spcAft>
                        <a:buNone/>
                      </a:pPr>
                      <a:r>
                        <a:rPr lang="en"/>
                        <a:t>Khw</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stops</a:t>
                      </a:r>
                      <a:endParaRPr/>
                    </a:p>
                  </a:txBody>
                  <a:tcPr marL="91425" marR="91425" marT="91425" marB="91425"/>
                </a:tc>
                <a:tc>
                  <a:txBody>
                    <a:bodyPr/>
                    <a:lstStyle/>
                    <a:p>
                      <a:pPr marL="0" lvl="0" indent="0" algn="l" rtl="0">
                        <a:spcBef>
                          <a:spcPts val="0"/>
                        </a:spcBef>
                        <a:spcAft>
                          <a:spcPts val="0"/>
                        </a:spcAft>
                        <a:buNone/>
                      </a:pPr>
                      <a:r>
                        <a:rPr lang="en"/>
                        <a:t>32</a:t>
                      </a:r>
                      <a:endParaRPr/>
                    </a:p>
                  </a:txBody>
                  <a:tcPr marL="91425" marR="91425" marT="91425" marB="91425"/>
                </a:tc>
                <a:tc>
                  <a:txBody>
                    <a:bodyPr/>
                    <a:lstStyle/>
                    <a:p>
                      <a:pPr marL="0" lvl="0" indent="0" algn="l" rtl="0">
                        <a:spcBef>
                          <a:spcPts val="0"/>
                        </a:spcBef>
                        <a:spcAft>
                          <a:spcPts val="0"/>
                        </a:spcAft>
                        <a:buNone/>
                      </a:pPr>
                      <a:r>
                        <a:rPr lang="en"/>
                        <a:t>43</a:t>
                      </a:r>
                      <a:endParaRPr/>
                    </a:p>
                  </a:txBody>
                  <a:tcPr marL="91425" marR="91425" marT="91425" marB="91425"/>
                </a:tc>
                <a:tc>
                  <a:txBody>
                    <a:bodyPr/>
                    <a:lstStyle/>
                    <a:p>
                      <a:pPr marL="0" lvl="0" indent="0" algn="l" rtl="0">
                        <a:spcBef>
                          <a:spcPts val="0"/>
                        </a:spcBef>
                        <a:spcAft>
                          <a:spcPts val="0"/>
                        </a:spcAft>
                        <a:buNone/>
                      </a:pPr>
                      <a:r>
                        <a:rPr lang="en"/>
                        <a:t>41</a:t>
                      </a:r>
                      <a:endParaRPr/>
                    </a:p>
                  </a:txBody>
                  <a:tcPr marL="91425" marR="91425" marT="91425" marB="91425"/>
                </a:tc>
                <a:tc>
                  <a:txBody>
                    <a:bodyPr/>
                    <a:lstStyle/>
                    <a:p>
                      <a:pPr marL="0" lvl="0" indent="0" algn="l" rtl="0">
                        <a:spcBef>
                          <a:spcPts val="0"/>
                        </a:spcBef>
                        <a:spcAft>
                          <a:spcPts val="0"/>
                        </a:spcAft>
                        <a:buNone/>
                      </a:pPr>
                      <a:r>
                        <a:rPr lang="en"/>
                        <a:t>35</a:t>
                      </a:r>
                      <a:endParaRPr/>
                    </a:p>
                  </a:txBody>
                  <a:tcPr marL="91425" marR="91425" marT="91425" marB="91425"/>
                </a:tc>
                <a:tc>
                  <a:txBody>
                    <a:bodyPr/>
                    <a:lstStyle/>
                    <a:p>
                      <a:pPr marL="0" lvl="0" indent="0" algn="l" rtl="0">
                        <a:spcBef>
                          <a:spcPts val="0"/>
                        </a:spcBef>
                        <a:spcAft>
                          <a:spcPts val="0"/>
                        </a:spcAft>
                        <a:buNone/>
                      </a:pPr>
                      <a:r>
                        <a:rPr lang="en"/>
                        <a:t>36</a:t>
                      </a:r>
                      <a:endParaRPr/>
                    </a:p>
                  </a:txBody>
                  <a:tcPr marL="91425" marR="91425" marT="91425" marB="91425"/>
                </a:tc>
                <a:tc>
                  <a:txBody>
                    <a:bodyPr/>
                    <a:lstStyle/>
                    <a:p>
                      <a:pPr marL="0" lvl="0" indent="0" algn="l" rtl="0">
                        <a:spcBef>
                          <a:spcPts val="0"/>
                        </a:spcBef>
                        <a:spcAft>
                          <a:spcPts val="0"/>
                        </a:spcAft>
                        <a:buNone/>
                      </a:pPr>
                      <a:r>
                        <a:rPr lang="en"/>
                        <a:t>39</a:t>
                      </a:r>
                      <a:endParaRPr/>
                    </a:p>
                  </a:txBody>
                  <a:tcPr marL="91425" marR="91425" marT="91425" marB="91425"/>
                </a:tc>
                <a:tc>
                  <a:txBody>
                    <a:bodyPr/>
                    <a:lstStyle/>
                    <a:p>
                      <a:pPr marL="0" lvl="0" indent="0" algn="l" rtl="0">
                        <a:spcBef>
                          <a:spcPts val="0"/>
                        </a:spcBef>
                        <a:spcAft>
                          <a:spcPts val="0"/>
                        </a:spcAft>
                        <a:buNone/>
                      </a:pPr>
                      <a:r>
                        <a:rPr lang="en"/>
                        <a:t>34</a:t>
                      </a:r>
                      <a:endParaRPr/>
                    </a:p>
                  </a:txBody>
                  <a:tcPr marL="91425" marR="91425" marT="91425" marB="91425"/>
                </a:tc>
                <a:tc>
                  <a:txBody>
                    <a:bodyPr/>
                    <a:lstStyle/>
                    <a:p>
                      <a:pPr marL="0" lvl="0" indent="0" algn="l" rtl="0">
                        <a:spcBef>
                          <a:spcPts val="0"/>
                        </a:spcBef>
                        <a:spcAft>
                          <a:spcPts val="0"/>
                        </a:spcAft>
                        <a:buNone/>
                      </a:pPr>
                      <a:r>
                        <a:rPr lang="en"/>
                        <a:t>35</a:t>
                      </a:r>
                      <a:endParaRPr/>
                    </a:p>
                  </a:txBody>
                  <a:tcPr marL="91425" marR="91425" marT="91425" marB="91425"/>
                </a:tc>
                <a:tc>
                  <a:txBody>
                    <a:bodyPr/>
                    <a:lstStyle/>
                    <a:p>
                      <a:pPr marL="0" lvl="0" indent="0" algn="l" rtl="0">
                        <a:spcBef>
                          <a:spcPts val="0"/>
                        </a:spcBef>
                        <a:spcAft>
                          <a:spcPts val="0"/>
                        </a:spcAft>
                        <a:buNone/>
                      </a:pPr>
                      <a:r>
                        <a:rPr lang="en"/>
                        <a:t>29</a:t>
                      </a:r>
                      <a:endParaRPr/>
                    </a:p>
                  </a:txBody>
                  <a:tcPr marL="91425" marR="91425" marT="91425" marB="91425"/>
                </a:tc>
                <a:tc>
                  <a:txBody>
                    <a:bodyPr/>
                    <a:lstStyle/>
                    <a:p>
                      <a:pPr marL="0" lvl="0" indent="0" algn="l" rtl="0">
                        <a:spcBef>
                          <a:spcPts val="0"/>
                        </a:spcBef>
                        <a:spcAft>
                          <a:spcPts val="0"/>
                        </a:spcAft>
                        <a:buNone/>
                      </a:pPr>
                      <a:r>
                        <a:rPr lang="en"/>
                        <a:t>25</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labialized</a:t>
                      </a:r>
                      <a:endParaRPr/>
                    </a:p>
                  </a:txBody>
                  <a:tcPr marL="91425" marR="91425" marT="91425" marB="91425"/>
                </a:tc>
                <a:tc>
                  <a:txBody>
                    <a:bodyPr/>
                    <a:lstStyle/>
                    <a:p>
                      <a:pPr marL="0" lvl="0" indent="0" algn="l" rtl="0">
                        <a:spcBef>
                          <a:spcPts val="0"/>
                        </a:spcBef>
                        <a:spcAft>
                          <a:spcPts val="0"/>
                        </a:spcAft>
                        <a:buNone/>
                      </a:pPr>
                      <a:r>
                        <a:rPr lang="en"/>
                        <a:t>24</a:t>
                      </a:r>
                      <a:endParaRPr/>
                    </a:p>
                  </a:txBody>
                  <a:tcPr marL="91425" marR="91425" marT="91425" marB="91425"/>
                </a:tc>
                <a:tc>
                  <a:txBody>
                    <a:bodyPr/>
                    <a:lstStyle/>
                    <a:p>
                      <a:pPr marL="0" lvl="0" indent="0" algn="l" rtl="0">
                        <a:spcBef>
                          <a:spcPts val="0"/>
                        </a:spcBef>
                        <a:spcAft>
                          <a:spcPts val="0"/>
                        </a:spcAft>
                        <a:buNone/>
                      </a:pPr>
                      <a:r>
                        <a:rPr lang="en"/>
                        <a:t>17</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13</a:t>
                      </a:r>
                      <a:endParaRPr/>
                    </a:p>
                  </a:txBody>
                  <a:tcPr marL="91425" marR="91425" marT="91425" marB="91425"/>
                </a:tc>
                <a:tc>
                  <a:txBody>
                    <a:bodyPr/>
                    <a:lstStyle/>
                    <a:p>
                      <a:pPr marL="0" lvl="0" indent="0" algn="l" rtl="0">
                        <a:spcBef>
                          <a:spcPts val="0"/>
                        </a:spcBef>
                        <a:spcAft>
                          <a:spcPts val="0"/>
                        </a:spcAft>
                        <a:buNone/>
                      </a:pPr>
                      <a:r>
                        <a:rPr lang="en"/>
                        <a:t>31</a:t>
                      </a:r>
                      <a:endParaRPr/>
                    </a:p>
                  </a:txBody>
                  <a:tcPr marL="91425" marR="91425" marT="91425" marB="91425"/>
                </a:tc>
                <a:tc>
                  <a:txBody>
                    <a:bodyPr/>
                    <a:lstStyle/>
                    <a:p>
                      <a:pPr marL="0" lvl="0" indent="0" algn="l" rtl="0">
                        <a:spcBef>
                          <a:spcPts val="0"/>
                        </a:spcBef>
                        <a:spcAft>
                          <a:spcPts val="0"/>
                        </a:spcAft>
                        <a:buNone/>
                      </a:pPr>
                      <a:r>
                        <a:rPr lang="en"/>
                        <a:t>18</a:t>
                      </a:r>
                      <a:endParaRPr/>
                    </a:p>
                  </a:txBody>
                  <a:tcPr marL="91425" marR="91425" marT="91425" marB="91425"/>
                </a:tc>
                <a:tc>
                  <a:txBody>
                    <a:bodyPr/>
                    <a:lstStyle/>
                    <a:p>
                      <a:pPr marL="0" lvl="0" indent="0" algn="l" rtl="0">
                        <a:spcBef>
                          <a:spcPts val="0"/>
                        </a:spcBef>
                        <a:spcAft>
                          <a:spcPts val="0"/>
                        </a:spcAft>
                        <a:buNone/>
                      </a:pPr>
                      <a:r>
                        <a:rPr lang="en"/>
                        <a:t>17</a:t>
                      </a:r>
                      <a:endParaRPr/>
                    </a:p>
                  </a:txBody>
                  <a:tcPr marL="91425" marR="91425" marT="91425" marB="91425"/>
                </a:tc>
                <a:tc>
                  <a:txBody>
                    <a:bodyPr/>
                    <a:lstStyle/>
                    <a:p>
                      <a:pPr marL="0" lvl="0" indent="0" algn="l" rtl="0">
                        <a:spcBef>
                          <a:spcPts val="0"/>
                        </a:spcBef>
                        <a:spcAft>
                          <a:spcPts val="0"/>
                        </a:spcAft>
                        <a:buNone/>
                      </a:pPr>
                      <a:r>
                        <a:rPr lang="en"/>
                        <a:t>11</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sonorants</a:t>
                      </a:r>
                      <a:endParaRPr/>
                    </a:p>
                  </a:txBody>
                  <a:tcPr marL="91425" marR="91425" marT="91425" marB="91425"/>
                </a:tc>
                <a:tc>
                  <a:txBody>
                    <a:bodyPr/>
                    <a:lstStyle/>
                    <a:p>
                      <a:pPr marL="0" lvl="0" indent="0" algn="l" rtl="0">
                        <a:spcBef>
                          <a:spcPts val="0"/>
                        </a:spcBef>
                        <a:spcAft>
                          <a:spcPts val="0"/>
                        </a:spcAft>
                        <a:buNone/>
                      </a:pPr>
                      <a:r>
                        <a:rPr lang="en"/>
                        <a:t>6</a:t>
                      </a:r>
                      <a:endParaRPr/>
                    </a:p>
                  </a:txBody>
                  <a:tcPr marL="91425" marR="91425" marT="91425" marB="91425"/>
                </a:tc>
                <a:tc>
                  <a:txBody>
                    <a:bodyPr/>
                    <a:lstStyle/>
                    <a:p>
                      <a:pPr marL="0" lvl="0" indent="0" algn="l" rtl="0">
                        <a:spcBef>
                          <a:spcPts val="0"/>
                        </a:spcBef>
                        <a:spcAft>
                          <a:spcPts val="0"/>
                        </a:spcAft>
                        <a:buNone/>
                      </a:pPr>
                      <a:r>
                        <a:rPr lang="en"/>
                        <a:t>6</a:t>
                      </a:r>
                      <a:endParaRPr/>
                    </a:p>
                  </a:txBody>
                  <a:tcPr marL="91425" marR="91425" marT="91425" marB="91425"/>
                </a:tc>
                <a:tc>
                  <a:txBody>
                    <a:bodyPr/>
                    <a:lstStyle/>
                    <a:p>
                      <a:pPr marL="0" lvl="0" indent="0" algn="l" rtl="0">
                        <a:spcBef>
                          <a:spcPts val="0"/>
                        </a:spcBef>
                        <a:spcAft>
                          <a:spcPts val="0"/>
                        </a:spcAft>
                        <a:buNone/>
                      </a:pPr>
                      <a:r>
                        <a:rPr lang="en"/>
                        <a:t>6</a:t>
                      </a:r>
                      <a:endParaRPr/>
                    </a:p>
                  </a:txBody>
                  <a:tcPr marL="91425" marR="91425" marT="91425" marB="91425"/>
                </a:tc>
                <a:tc>
                  <a:txBody>
                    <a:bodyPr/>
                    <a:lstStyle/>
                    <a:p>
                      <a:pPr marL="0" lvl="0" indent="0" algn="l" rtl="0">
                        <a:spcBef>
                          <a:spcPts val="0"/>
                        </a:spcBef>
                        <a:spcAft>
                          <a:spcPts val="0"/>
                        </a:spcAft>
                        <a:buNone/>
                      </a:pPr>
                      <a:r>
                        <a:rPr lang="en"/>
                        <a:t>7</a:t>
                      </a:r>
                      <a:endParaRPr/>
                    </a:p>
                  </a:txBody>
                  <a:tcPr marL="91425" marR="91425" marT="91425" marB="91425"/>
                </a:tc>
                <a:tc>
                  <a:txBody>
                    <a:bodyPr/>
                    <a:lstStyle/>
                    <a:p>
                      <a:pPr marL="0" lvl="0" indent="0" algn="l" rtl="0">
                        <a:spcBef>
                          <a:spcPts val="0"/>
                        </a:spcBef>
                        <a:spcAft>
                          <a:spcPts val="0"/>
                        </a:spcAft>
                        <a:buNone/>
                      </a:pPr>
                      <a:r>
                        <a:rPr lang="en"/>
                        <a:t>8</a:t>
                      </a:r>
                      <a:endParaRPr/>
                    </a:p>
                  </a:txBody>
                  <a:tcPr marL="91425" marR="91425" marT="91425" marB="91425"/>
                </a:tc>
                <a:tc>
                  <a:txBody>
                    <a:bodyPr/>
                    <a:lstStyle/>
                    <a:p>
                      <a:pPr marL="0" lvl="0" indent="0" algn="l" rtl="0">
                        <a:spcBef>
                          <a:spcPts val="0"/>
                        </a:spcBef>
                        <a:spcAft>
                          <a:spcPts val="0"/>
                        </a:spcAft>
                        <a:buNone/>
                      </a:pPr>
                      <a:r>
                        <a:rPr lang="en"/>
                        <a:t>6</a:t>
                      </a:r>
                      <a:endParaRPr/>
                    </a:p>
                  </a:txBody>
                  <a:tcPr marL="91425" marR="91425" marT="91425" marB="91425"/>
                </a:tc>
                <a:tc>
                  <a:txBody>
                    <a:bodyPr/>
                    <a:lstStyle/>
                    <a:p>
                      <a:pPr marL="0" lvl="0" indent="0" algn="l" rtl="0">
                        <a:spcBef>
                          <a:spcPts val="0"/>
                        </a:spcBef>
                        <a:spcAft>
                          <a:spcPts val="0"/>
                        </a:spcAft>
                        <a:buNone/>
                      </a:pPr>
                      <a:r>
                        <a:rPr lang="en"/>
                        <a:t>6</a:t>
                      </a:r>
                      <a:endParaRPr/>
                    </a:p>
                  </a:txBody>
                  <a:tcPr marL="91425" marR="91425" marT="91425" marB="91425"/>
                </a:tc>
                <a:tc>
                  <a:txBody>
                    <a:bodyPr/>
                    <a:lstStyle/>
                    <a:p>
                      <a:pPr marL="0" lvl="0" indent="0" algn="l" rtl="0">
                        <a:spcBef>
                          <a:spcPts val="0"/>
                        </a:spcBef>
                        <a:spcAft>
                          <a:spcPts val="0"/>
                        </a:spcAft>
                        <a:buNone/>
                      </a:pPr>
                      <a:r>
                        <a:rPr lang="en"/>
                        <a:t>6</a:t>
                      </a:r>
                      <a:endParaRPr/>
                    </a:p>
                  </a:txBody>
                  <a:tcPr marL="91425" marR="91425" marT="91425" marB="91425"/>
                </a:tc>
                <a:tc>
                  <a:txBody>
                    <a:bodyPr/>
                    <a:lstStyle/>
                    <a:p>
                      <a:pPr marL="0" lvl="0" indent="0" algn="l" rtl="0">
                        <a:spcBef>
                          <a:spcPts val="0"/>
                        </a:spcBef>
                        <a:spcAft>
                          <a:spcPts val="0"/>
                        </a:spcAft>
                        <a:buNone/>
                      </a:pPr>
                      <a:r>
                        <a:rPr lang="en"/>
                        <a:t>6</a:t>
                      </a:r>
                      <a:endParaRPr/>
                    </a:p>
                  </a:txBody>
                  <a:tcPr marL="91425" marR="91425" marT="91425" marB="91425"/>
                </a:tc>
                <a:tc>
                  <a:txBody>
                    <a:bodyPr/>
                    <a:lstStyle/>
                    <a:p>
                      <a:pPr marL="0" lvl="0" indent="0" algn="l" rtl="0">
                        <a:spcBef>
                          <a:spcPts val="0"/>
                        </a:spcBef>
                        <a:spcAft>
                          <a:spcPts val="0"/>
                        </a:spcAft>
                        <a:buNone/>
                      </a:pPr>
                      <a:r>
                        <a:rPr lang="en"/>
                        <a:t>6</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vowels</a:t>
                      </a:r>
                      <a:endParaRPr/>
                    </a:p>
                  </a:txBody>
                  <a:tcPr marL="91425" marR="91425" marT="91425" marB="91425"/>
                </a:tc>
                <a:tc>
                  <a:txBody>
                    <a:bodyPr/>
                    <a:lstStyle/>
                    <a:p>
                      <a:pPr marL="0" lvl="0" indent="0" algn="l" rtl="0">
                        <a:spcBef>
                          <a:spcPts val="0"/>
                        </a:spcBef>
                        <a:spcAft>
                          <a:spcPts val="0"/>
                        </a:spcAft>
                        <a:buNone/>
                      </a:pPr>
                      <a:r>
                        <a:rPr lang="en"/>
                        <a:t>7</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6</a:t>
                      </a:r>
                      <a:endParaRPr/>
                    </a:p>
                  </a:txBody>
                  <a:tcPr marL="91425" marR="91425" marT="91425" marB="91425"/>
                </a:tc>
                <a:tc>
                  <a:txBody>
                    <a:bodyPr/>
                    <a:lstStyle/>
                    <a:p>
                      <a:pPr marL="0" lvl="0" indent="0" algn="l" rtl="0">
                        <a:spcBef>
                          <a:spcPts val="0"/>
                        </a:spcBef>
                        <a:spcAft>
                          <a:spcPts val="0"/>
                        </a:spcAft>
                        <a:buNone/>
                      </a:pPr>
                      <a:r>
                        <a:rPr lang="en"/>
                        <a:t>6</a:t>
                      </a:r>
                      <a:endParaRPr/>
                    </a:p>
                  </a:txBody>
                  <a:tcPr marL="91425" marR="91425" marT="91425" marB="91425"/>
                </a:tc>
                <a:tc>
                  <a:txBody>
                    <a:bodyPr/>
                    <a:lstStyle/>
                    <a:p>
                      <a:pPr marL="0" lvl="0" indent="0" algn="l" rtl="0">
                        <a:spcBef>
                          <a:spcPts val="0"/>
                        </a:spcBef>
                        <a:spcAft>
                          <a:spcPts val="0"/>
                        </a:spcAft>
                        <a:buNone/>
                      </a:pPr>
                      <a:r>
                        <a:rPr lang="en"/>
                        <a:t>6</a:t>
                      </a:r>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6</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b="1"/>
                        <a:t>TOTAL:</a:t>
                      </a:r>
                      <a:endParaRPr b="1"/>
                    </a:p>
                  </a:txBody>
                  <a:tcPr marL="91425" marR="91425" marT="91425" marB="91425"/>
                </a:tc>
                <a:tc>
                  <a:txBody>
                    <a:bodyPr/>
                    <a:lstStyle/>
                    <a:p>
                      <a:pPr marL="0" lvl="0" indent="0" algn="l" rtl="0">
                        <a:spcBef>
                          <a:spcPts val="0"/>
                        </a:spcBef>
                        <a:spcAft>
                          <a:spcPts val="0"/>
                        </a:spcAft>
                        <a:buNone/>
                      </a:pPr>
                      <a:r>
                        <a:rPr lang="en" b="1"/>
                        <a:t>69</a:t>
                      </a:r>
                      <a:endParaRPr b="1"/>
                    </a:p>
                  </a:txBody>
                  <a:tcPr marL="91425" marR="91425" marT="91425" marB="91425"/>
                </a:tc>
                <a:tc>
                  <a:txBody>
                    <a:bodyPr/>
                    <a:lstStyle/>
                    <a:p>
                      <a:pPr marL="0" lvl="0" indent="0" algn="l" rtl="0">
                        <a:spcBef>
                          <a:spcPts val="0"/>
                        </a:spcBef>
                        <a:spcAft>
                          <a:spcPts val="0"/>
                        </a:spcAft>
                        <a:buNone/>
                      </a:pPr>
                      <a:r>
                        <a:rPr lang="en" b="1"/>
                        <a:t>71</a:t>
                      </a:r>
                      <a:endParaRPr b="1"/>
                    </a:p>
                  </a:txBody>
                  <a:tcPr marL="91425" marR="91425" marT="91425" marB="91425"/>
                </a:tc>
                <a:tc>
                  <a:txBody>
                    <a:bodyPr/>
                    <a:lstStyle/>
                    <a:p>
                      <a:pPr marL="0" lvl="0" indent="0" algn="l" rtl="0">
                        <a:spcBef>
                          <a:spcPts val="0"/>
                        </a:spcBef>
                        <a:spcAft>
                          <a:spcPts val="0"/>
                        </a:spcAft>
                        <a:buNone/>
                      </a:pPr>
                      <a:r>
                        <a:rPr lang="en" b="1"/>
                        <a:t>52</a:t>
                      </a:r>
                      <a:endParaRPr b="1"/>
                    </a:p>
                  </a:txBody>
                  <a:tcPr marL="91425" marR="91425" marT="91425" marB="91425"/>
                </a:tc>
                <a:tc>
                  <a:txBody>
                    <a:bodyPr/>
                    <a:lstStyle/>
                    <a:p>
                      <a:pPr marL="0" lvl="0" indent="0" algn="l" rtl="0">
                        <a:spcBef>
                          <a:spcPts val="0"/>
                        </a:spcBef>
                        <a:spcAft>
                          <a:spcPts val="0"/>
                        </a:spcAft>
                        <a:buNone/>
                      </a:pPr>
                      <a:r>
                        <a:rPr lang="en" b="1"/>
                        <a:t>68</a:t>
                      </a:r>
                      <a:endParaRPr b="1"/>
                    </a:p>
                  </a:txBody>
                  <a:tcPr marL="91425" marR="91425" marT="91425" marB="91425"/>
                </a:tc>
                <a:tc>
                  <a:txBody>
                    <a:bodyPr/>
                    <a:lstStyle/>
                    <a:p>
                      <a:pPr marL="0" lvl="0" indent="0" algn="l" rtl="0">
                        <a:spcBef>
                          <a:spcPts val="0"/>
                        </a:spcBef>
                        <a:spcAft>
                          <a:spcPts val="0"/>
                        </a:spcAft>
                        <a:buNone/>
                      </a:pPr>
                      <a:r>
                        <a:rPr lang="en" b="1"/>
                        <a:t>63</a:t>
                      </a:r>
                      <a:endParaRPr b="1"/>
                    </a:p>
                  </a:txBody>
                  <a:tcPr marL="91425" marR="91425" marT="91425" marB="91425"/>
                </a:tc>
                <a:tc>
                  <a:txBody>
                    <a:bodyPr/>
                    <a:lstStyle/>
                    <a:p>
                      <a:pPr marL="0" lvl="0" indent="0" algn="l" rtl="0">
                        <a:spcBef>
                          <a:spcPts val="0"/>
                        </a:spcBef>
                        <a:spcAft>
                          <a:spcPts val="0"/>
                        </a:spcAft>
                        <a:buNone/>
                      </a:pPr>
                      <a:r>
                        <a:rPr lang="en" b="1"/>
                        <a:t>82</a:t>
                      </a:r>
                      <a:endParaRPr b="1"/>
                    </a:p>
                  </a:txBody>
                  <a:tcPr marL="91425" marR="91425" marT="91425" marB="91425"/>
                </a:tc>
                <a:tc>
                  <a:txBody>
                    <a:bodyPr/>
                    <a:lstStyle/>
                    <a:p>
                      <a:pPr marL="0" lvl="0" indent="0" algn="l" rtl="0">
                        <a:spcBef>
                          <a:spcPts val="0"/>
                        </a:spcBef>
                        <a:spcAft>
                          <a:spcPts val="0"/>
                        </a:spcAft>
                        <a:buNone/>
                      </a:pPr>
                      <a:r>
                        <a:rPr lang="en" b="1"/>
                        <a:t>62</a:t>
                      </a:r>
                      <a:endParaRPr b="1"/>
                    </a:p>
                  </a:txBody>
                  <a:tcPr marL="91425" marR="91425" marT="91425" marB="91425"/>
                </a:tc>
                <a:tc>
                  <a:txBody>
                    <a:bodyPr/>
                    <a:lstStyle/>
                    <a:p>
                      <a:pPr marL="0" lvl="0" indent="0" algn="l" rtl="0">
                        <a:spcBef>
                          <a:spcPts val="0"/>
                        </a:spcBef>
                        <a:spcAft>
                          <a:spcPts val="0"/>
                        </a:spcAft>
                        <a:buNone/>
                      </a:pPr>
                      <a:r>
                        <a:rPr lang="en" b="1"/>
                        <a:t>62</a:t>
                      </a:r>
                      <a:endParaRPr b="1"/>
                    </a:p>
                  </a:txBody>
                  <a:tcPr marL="91425" marR="91425" marT="91425" marB="91425"/>
                </a:tc>
                <a:tc>
                  <a:txBody>
                    <a:bodyPr/>
                    <a:lstStyle/>
                    <a:p>
                      <a:pPr marL="0" lvl="0" indent="0" algn="l" rtl="0">
                        <a:spcBef>
                          <a:spcPts val="0"/>
                        </a:spcBef>
                        <a:spcAft>
                          <a:spcPts val="0"/>
                        </a:spcAft>
                        <a:buNone/>
                      </a:pPr>
                      <a:r>
                        <a:rPr lang="en" b="1"/>
                        <a:t>51</a:t>
                      </a:r>
                      <a:endParaRPr b="1"/>
                    </a:p>
                  </a:txBody>
                  <a:tcPr marL="91425" marR="91425" marT="91425" marB="91425"/>
                </a:tc>
                <a:tc>
                  <a:txBody>
                    <a:bodyPr/>
                    <a:lstStyle/>
                    <a:p>
                      <a:pPr marL="0" lvl="0" indent="0" algn="l" rtl="0">
                        <a:spcBef>
                          <a:spcPts val="0"/>
                        </a:spcBef>
                        <a:spcAft>
                          <a:spcPts val="0"/>
                        </a:spcAft>
                        <a:buNone/>
                      </a:pPr>
                      <a:r>
                        <a:rPr lang="en" b="1"/>
                        <a:t>47</a:t>
                      </a:r>
                      <a:endParaRPr b="1"/>
                    </a:p>
                  </a:txBody>
                  <a:tcPr marL="91425" marR="91425" marT="91425" marB="91425"/>
                </a:tc>
                <a:extLst>
                  <a:ext uri="{0D108BD9-81ED-4DB2-BD59-A6C34878D82A}">
                    <a16:rowId xmlns:a16="http://schemas.microsoft.com/office/drawing/2014/main" val="10005"/>
                  </a:ext>
                </a:extLst>
              </a:tr>
            </a:tbl>
          </a:graphicData>
        </a:graphic>
      </p:graphicFrame>
      <p:sp>
        <p:nvSpPr>
          <p:cNvPr id="242" name="Google Shape;242;p38"/>
          <p:cNvSpPr txBox="1">
            <a:spLocks noGrp="1"/>
          </p:cNvSpPr>
          <p:nvPr>
            <p:ph type="body" idx="1"/>
          </p:nvPr>
        </p:nvSpPr>
        <p:spPr>
          <a:xfrm>
            <a:off x="412325" y="4344625"/>
            <a:ext cx="8520600" cy="492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vagueness ↑, parenthese ↓, pharyngealization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Corpus data:</a:t>
            </a:r>
            <a:endParaRPr/>
          </a:p>
        </p:txBody>
      </p:sp>
      <p:sp>
        <p:nvSpPr>
          <p:cNvPr id="248" name="Google Shape;248;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Data from: </a:t>
            </a:r>
            <a:endParaRPr sz="2000"/>
          </a:p>
          <a:p>
            <a:pPr marL="457200" lvl="0" indent="-355600" algn="l" rtl="0">
              <a:spcBef>
                <a:spcPts val="1200"/>
              </a:spcBef>
              <a:spcAft>
                <a:spcPts val="0"/>
              </a:spcAft>
              <a:buSzPts val="2000"/>
              <a:buChar char="●"/>
            </a:pPr>
            <a:r>
              <a:rPr lang="en" sz="2000"/>
              <a:t>Памятники фольклора народов Дагестана, тома 1-4 (Сказки о животных, Волшебные сказки, Бытовые сказки, Мифологическая проза) - Kumyk, Noghai (Turkic), Tat (Iranian) and Lezgian, Aghul, Tabasaran, Rutul, Tsakhur (Lezgic), Lak, Dargwa, Avar</a:t>
            </a:r>
            <a:endParaRPr sz="2000"/>
          </a:p>
          <a:p>
            <a:pPr marL="457200" lvl="0" indent="-355600" algn="l" rtl="0">
              <a:spcBef>
                <a:spcPts val="0"/>
              </a:spcBef>
              <a:spcAft>
                <a:spcPts val="0"/>
              </a:spcAft>
              <a:buSzPts val="2000"/>
              <a:buChar char="●"/>
            </a:pPr>
            <a:r>
              <a:rPr lang="en" sz="2000"/>
              <a:t>Самедов, Магдилова 2017 - Archi (Lezgic)</a:t>
            </a:r>
            <a:endParaRPr sz="2000"/>
          </a:p>
          <a:p>
            <a:pPr marL="457200" lvl="0" indent="-355600" algn="l" rtl="0">
              <a:spcBef>
                <a:spcPts val="0"/>
              </a:spcBef>
              <a:spcAft>
                <a:spcPts val="0"/>
              </a:spcAft>
              <a:buSzPts val="2000"/>
              <a:buChar char="●"/>
            </a:pPr>
            <a:r>
              <a:rPr lang="en" sz="2000"/>
              <a:t>Каримова 2013 - Khvarshi (Tsezic)</a:t>
            </a:r>
            <a:endParaRPr sz="2000"/>
          </a:p>
          <a:p>
            <a:pPr marL="457200" lvl="0" indent="-355600" algn="l" rtl="0">
              <a:spcBef>
                <a:spcPts val="0"/>
              </a:spcBef>
              <a:spcAft>
                <a:spcPts val="0"/>
              </a:spcAft>
              <a:buSzPts val="2000"/>
              <a:buChar char="●"/>
            </a:pPr>
            <a:r>
              <a:rPr lang="en" sz="2000"/>
              <a:t>Расулова 2017 - Karata (Andic)</a:t>
            </a:r>
            <a:endParaRPr sz="2000"/>
          </a:p>
          <a:p>
            <a:pPr marL="0" lvl="0" indent="0" algn="l" rtl="0">
              <a:spcBef>
                <a:spcPts val="1200"/>
              </a:spcBef>
              <a:spcAft>
                <a:spcPts val="1200"/>
              </a:spcAft>
              <a:buNone/>
            </a:pPr>
            <a:endParaRPr sz="2000"/>
          </a:p>
        </p:txBody>
      </p:sp>
      <p:sp>
        <p:nvSpPr>
          <p:cNvPr id="249" name="Google Shape;249;p3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Corpus data</a:t>
            </a:r>
            <a:endParaRPr/>
          </a:p>
        </p:txBody>
      </p:sp>
      <p:sp>
        <p:nvSpPr>
          <p:cNvPr id="255" name="Google Shape;255;p40"/>
          <p:cNvSpPr txBox="1">
            <a:spLocks noGrp="1"/>
          </p:cNvSpPr>
          <p:nvPr>
            <p:ph type="body" idx="1"/>
          </p:nvPr>
        </p:nvSpPr>
        <p:spPr>
          <a:xfrm>
            <a:off x="311700" y="1152475"/>
            <a:ext cx="87273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Automatic parsing into graphemes based on the orthography</a:t>
            </a:r>
            <a:endParaRPr sz="2000"/>
          </a:p>
          <a:p>
            <a:pPr marL="457200" lvl="0" indent="-355600" algn="l" rtl="0">
              <a:spcBef>
                <a:spcPts val="0"/>
              </a:spcBef>
              <a:spcAft>
                <a:spcPts val="0"/>
              </a:spcAft>
              <a:buSzPts val="2000"/>
              <a:buChar char="●"/>
            </a:pPr>
            <a:r>
              <a:rPr lang="en" sz="2000"/>
              <a:t>Dirty data; cf. Tsakhur “letters”:</a:t>
            </a:r>
            <a:endParaRPr sz="2000"/>
          </a:p>
          <a:p>
            <a:pPr marL="0" lvl="0" indent="0" algn="l" rtl="0">
              <a:spcBef>
                <a:spcPts val="1200"/>
              </a:spcBef>
              <a:spcAft>
                <a:spcPts val="0"/>
              </a:spcAft>
              <a:buNone/>
            </a:pPr>
            <a:r>
              <a:rPr lang="en" sz="1350">
                <a:solidFill>
                  <a:srgbClr val="000000"/>
                </a:solidFill>
                <a:highlight>
                  <a:srgbClr val="FFFFFF"/>
                </a:highlight>
                <a:latin typeface="Arial"/>
                <a:ea typeface="Arial"/>
                <a:cs typeface="Arial"/>
                <a:sym typeface="Arial"/>
              </a:rPr>
              <a:t>[69, [('a', 4744), ('e', 2080), ('i', 1704), ('n', 1675), ('j', 993), ('m', 893), ('ɨ', 873), ('s', 832), ('l', 825), ('r', 823), ('d', 791), ('h', 768), ('u', 751), ('w', 727), ('k', 711), ('b', 650), ('q', 597), ('š', 507), ('o', 481), ('aˤ', 426), ('č', 369), ('x', 355), ('z', 336), ('t', 323), ('χ', 319), ('ǯ', 277), ('ɢ', 250), ('g', 230), ('ʔ', 219), ('p', 208), ('ʁ', 206), ('lʲ', 149), ('f', 79), ('c', 59), ('oˤ', 51), ('ɢʷ', 42), ('ɨˤ', 38), ('ɣ', 36), ('nʲ', 36), ('kʷ', 25), ('uˤ', 25), ('ü', 22), ('ö', 22), ('χʷ', 15), ('kʲ', 8), ('gʷ', 8), ("k'ʲ", 7), ('tʲ', 6), ('gʲ', 6), ('ǯʷ', 5), ('dʲ', 5), ("k'ʷ", 4), ('ʁʷ', 3), ("q'ʷ", 3), ('ž', 3), (</a:t>
            </a:r>
            <a:r>
              <a:rPr lang="en" sz="1350">
                <a:solidFill>
                  <a:srgbClr val="FF0000"/>
                </a:solidFill>
                <a:highlight>
                  <a:srgbClr val="FFFFFF"/>
                </a:highlight>
                <a:latin typeface="Arial"/>
                <a:ea typeface="Arial"/>
                <a:cs typeface="Arial"/>
                <a:sym typeface="Arial"/>
              </a:rPr>
              <a:t>'’'</a:t>
            </a:r>
            <a:r>
              <a:rPr lang="en" sz="1350">
                <a:solidFill>
                  <a:srgbClr val="000000"/>
                </a:solidFill>
                <a:highlight>
                  <a:srgbClr val="FFFFFF"/>
                </a:highlight>
                <a:latin typeface="Arial"/>
                <a:ea typeface="Arial"/>
                <a:cs typeface="Arial"/>
                <a:sym typeface="Arial"/>
              </a:rPr>
              <a:t>, 2), ('ħ', 2), ('zʲ', 2), ('řa', 2), ('iˤ', 2), ('sʲ', 1), ('χʲ', 1), ('xʷ', 1), ('</a:t>
            </a:r>
            <a:r>
              <a:rPr lang="en" sz="1350">
                <a:solidFill>
                  <a:srgbClr val="FF0000"/>
                </a:solidFill>
                <a:highlight>
                  <a:srgbClr val="FFFFFF"/>
                </a:highlight>
                <a:latin typeface="Arial"/>
                <a:ea typeface="Arial"/>
                <a:cs typeface="Arial"/>
                <a:sym typeface="Arial"/>
              </a:rPr>
              <a:t>aalcce</a:t>
            </a:r>
            <a:r>
              <a:rPr lang="en" sz="1350">
                <a:solidFill>
                  <a:srgbClr val="000000"/>
                </a:solidFill>
                <a:highlight>
                  <a:srgbClr val="FFFFFF"/>
                </a:highlight>
                <a:latin typeface="Arial"/>
                <a:ea typeface="Arial"/>
                <a:cs typeface="Arial"/>
                <a:sym typeface="Arial"/>
              </a:rPr>
              <a:t>', 1), ('</a:t>
            </a:r>
            <a:r>
              <a:rPr lang="en" sz="1350">
                <a:solidFill>
                  <a:srgbClr val="FF0000"/>
                </a:solidFill>
                <a:highlight>
                  <a:srgbClr val="FFFFFF"/>
                </a:highlight>
                <a:latin typeface="Arial"/>
                <a:ea typeface="Arial"/>
                <a:cs typeface="Arial"/>
                <a:sym typeface="Arial"/>
              </a:rPr>
              <a:t>’-aˤ</a:t>
            </a:r>
            <a:r>
              <a:rPr lang="en" sz="1350">
                <a:solidFill>
                  <a:srgbClr val="000000"/>
                </a:solidFill>
                <a:highlight>
                  <a:srgbClr val="FFFFFF"/>
                </a:highlight>
                <a:latin typeface="Arial"/>
                <a:ea typeface="Arial"/>
                <a:cs typeface="Arial"/>
                <a:sym typeface="Arial"/>
              </a:rPr>
              <a:t>', 1), ('</a:t>
            </a:r>
            <a:r>
              <a:rPr lang="en" sz="1350">
                <a:solidFill>
                  <a:srgbClr val="FF0000"/>
                </a:solidFill>
                <a:highlight>
                  <a:srgbClr val="FFFFFF"/>
                </a:highlight>
                <a:latin typeface="Arial"/>
                <a:ea typeface="Arial"/>
                <a:cs typeface="Arial"/>
                <a:sym typeface="Arial"/>
              </a:rPr>
              <a:t>kʔ</a:t>
            </a:r>
            <a:r>
              <a:rPr lang="en" sz="1350">
                <a:solidFill>
                  <a:srgbClr val="000000"/>
                </a:solidFill>
                <a:highlight>
                  <a:srgbClr val="FFFFFF"/>
                </a:highlight>
                <a:latin typeface="Arial"/>
                <a:ea typeface="Arial"/>
                <a:cs typeface="Arial"/>
                <a:sym typeface="Arial"/>
              </a:rPr>
              <a:t>', 1), ('</a:t>
            </a:r>
            <a:r>
              <a:rPr lang="en" sz="1350">
                <a:solidFill>
                  <a:srgbClr val="FF0000"/>
                </a:solidFill>
                <a:highlight>
                  <a:srgbClr val="FFFFFF"/>
                </a:highlight>
                <a:latin typeface="Arial"/>
                <a:ea typeface="Arial"/>
                <a:cs typeface="Arial"/>
                <a:sym typeface="Arial"/>
              </a:rPr>
              <a:t>ьš</a:t>
            </a:r>
            <a:r>
              <a:rPr lang="en" sz="1350">
                <a:solidFill>
                  <a:srgbClr val="000000"/>
                </a:solidFill>
                <a:highlight>
                  <a:srgbClr val="FFFFFF"/>
                </a:highlight>
                <a:latin typeface="Arial"/>
                <a:ea typeface="Arial"/>
                <a:cs typeface="Arial"/>
                <a:sym typeface="Arial"/>
              </a:rPr>
              <a:t>', 1), ('</a:t>
            </a:r>
            <a:r>
              <a:rPr lang="en" sz="1350">
                <a:solidFill>
                  <a:srgbClr val="FF0000"/>
                </a:solidFill>
                <a:highlight>
                  <a:srgbClr val="FFFFFF"/>
                </a:highlight>
                <a:latin typeface="Arial"/>
                <a:ea typeface="Arial"/>
                <a:cs typeface="Arial"/>
                <a:sym typeface="Arial"/>
              </a:rPr>
              <a:t>cyip</a:t>
            </a:r>
            <a:r>
              <a:rPr lang="en" sz="1350">
                <a:solidFill>
                  <a:srgbClr val="000000"/>
                </a:solidFill>
                <a:highlight>
                  <a:srgbClr val="FFFFFF"/>
                </a:highlight>
                <a:latin typeface="Arial"/>
                <a:ea typeface="Arial"/>
                <a:cs typeface="Arial"/>
                <a:sym typeface="Arial"/>
              </a:rPr>
              <a:t>', 1), ('šʲ', 1)]]</a:t>
            </a:r>
            <a:endParaRPr sz="2300"/>
          </a:p>
        </p:txBody>
      </p:sp>
      <p:sp>
        <p:nvSpPr>
          <p:cNvPr id="256" name="Google Shape;256;p4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graphicFrame>
        <p:nvGraphicFramePr>
          <p:cNvPr id="257" name="Google Shape;257;p40"/>
          <p:cNvGraphicFramePr/>
          <p:nvPr/>
        </p:nvGraphicFramePr>
        <p:xfrm>
          <a:off x="417425" y="3621225"/>
          <a:ext cx="3000000" cy="3000000"/>
        </p:xfrm>
        <a:graphic>
          <a:graphicData uri="http://schemas.openxmlformats.org/drawingml/2006/table">
            <a:tbl>
              <a:tblPr>
                <a:noFill/>
                <a:tableStyleId>{F0F12F8F-4A91-41D9-9454-905F25B2E10D}</a:tableStyleId>
              </a:tblPr>
              <a:tblGrid>
                <a:gridCol w="1083600">
                  <a:extLst>
                    <a:ext uri="{9D8B030D-6E8A-4147-A177-3AD203B41FA5}">
                      <a16:colId xmlns:a16="http://schemas.microsoft.com/office/drawing/2014/main" val="20000"/>
                    </a:ext>
                  </a:extLst>
                </a:gridCol>
                <a:gridCol w="559125">
                  <a:extLst>
                    <a:ext uri="{9D8B030D-6E8A-4147-A177-3AD203B41FA5}">
                      <a16:colId xmlns:a16="http://schemas.microsoft.com/office/drawing/2014/main" val="20001"/>
                    </a:ext>
                  </a:extLst>
                </a:gridCol>
                <a:gridCol w="501925">
                  <a:extLst>
                    <a:ext uri="{9D8B030D-6E8A-4147-A177-3AD203B41FA5}">
                      <a16:colId xmlns:a16="http://schemas.microsoft.com/office/drawing/2014/main" val="20002"/>
                    </a:ext>
                  </a:extLst>
                </a:gridCol>
                <a:gridCol w="444750">
                  <a:extLst>
                    <a:ext uri="{9D8B030D-6E8A-4147-A177-3AD203B41FA5}">
                      <a16:colId xmlns:a16="http://schemas.microsoft.com/office/drawing/2014/main" val="20003"/>
                    </a:ext>
                  </a:extLst>
                </a:gridCol>
                <a:gridCol w="601675">
                  <a:extLst>
                    <a:ext uri="{9D8B030D-6E8A-4147-A177-3AD203B41FA5}">
                      <a16:colId xmlns:a16="http://schemas.microsoft.com/office/drawing/2014/main" val="20004"/>
                    </a:ext>
                  </a:extLst>
                </a:gridCol>
                <a:gridCol w="554375">
                  <a:extLst>
                    <a:ext uri="{9D8B030D-6E8A-4147-A177-3AD203B41FA5}">
                      <a16:colId xmlns:a16="http://schemas.microsoft.com/office/drawing/2014/main" val="20005"/>
                    </a:ext>
                  </a:extLst>
                </a:gridCol>
                <a:gridCol w="487250">
                  <a:extLst>
                    <a:ext uri="{9D8B030D-6E8A-4147-A177-3AD203B41FA5}">
                      <a16:colId xmlns:a16="http://schemas.microsoft.com/office/drawing/2014/main" val="20006"/>
                    </a:ext>
                  </a:extLst>
                </a:gridCol>
                <a:gridCol w="475475">
                  <a:extLst>
                    <a:ext uri="{9D8B030D-6E8A-4147-A177-3AD203B41FA5}">
                      <a16:colId xmlns:a16="http://schemas.microsoft.com/office/drawing/2014/main" val="20007"/>
                    </a:ext>
                  </a:extLst>
                </a:gridCol>
                <a:gridCol w="568400">
                  <a:extLst>
                    <a:ext uri="{9D8B030D-6E8A-4147-A177-3AD203B41FA5}">
                      <a16:colId xmlns:a16="http://schemas.microsoft.com/office/drawing/2014/main" val="20008"/>
                    </a:ext>
                  </a:extLst>
                </a:gridCol>
                <a:gridCol w="471725">
                  <a:extLst>
                    <a:ext uri="{9D8B030D-6E8A-4147-A177-3AD203B41FA5}">
                      <a16:colId xmlns:a16="http://schemas.microsoft.com/office/drawing/2014/main" val="20009"/>
                    </a:ext>
                  </a:extLst>
                </a:gridCol>
                <a:gridCol w="555950">
                  <a:extLst>
                    <a:ext uri="{9D8B030D-6E8A-4147-A177-3AD203B41FA5}">
                      <a16:colId xmlns:a16="http://schemas.microsoft.com/office/drawing/2014/main" val="20010"/>
                    </a:ext>
                  </a:extLst>
                </a:gridCol>
                <a:gridCol w="541625">
                  <a:extLst>
                    <a:ext uri="{9D8B030D-6E8A-4147-A177-3AD203B41FA5}">
                      <a16:colId xmlns:a16="http://schemas.microsoft.com/office/drawing/2014/main" val="20011"/>
                    </a:ext>
                  </a:extLst>
                </a:gridCol>
                <a:gridCol w="509575">
                  <a:extLst>
                    <a:ext uri="{9D8B030D-6E8A-4147-A177-3AD203B41FA5}">
                      <a16:colId xmlns:a16="http://schemas.microsoft.com/office/drawing/2014/main" val="20012"/>
                    </a:ext>
                  </a:extLst>
                </a:gridCol>
                <a:gridCol w="539650">
                  <a:extLst>
                    <a:ext uri="{9D8B030D-6E8A-4147-A177-3AD203B41FA5}">
                      <a16:colId xmlns:a16="http://schemas.microsoft.com/office/drawing/2014/main" val="20013"/>
                    </a:ext>
                  </a:extLst>
                </a:gridCol>
                <a:gridCol w="519775">
                  <a:extLst>
                    <a:ext uri="{9D8B030D-6E8A-4147-A177-3AD203B41FA5}">
                      <a16:colId xmlns:a16="http://schemas.microsoft.com/office/drawing/2014/main" val="20014"/>
                    </a:ext>
                  </a:extLst>
                </a:gridCol>
              </a:tblGrid>
              <a:tr h="396200">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ctr" rtl="0">
                        <a:spcBef>
                          <a:spcPts val="0"/>
                        </a:spcBef>
                        <a:spcAft>
                          <a:spcPts val="0"/>
                        </a:spcAft>
                        <a:buNone/>
                      </a:pPr>
                      <a:r>
                        <a:rPr lang="en"/>
                        <a:t>kum</a:t>
                      </a:r>
                      <a:endParaRPr/>
                    </a:p>
                  </a:txBody>
                  <a:tcPr marL="91425" marR="91425" marT="91425" marB="91425"/>
                </a:tc>
                <a:tc>
                  <a:txBody>
                    <a:bodyPr/>
                    <a:lstStyle/>
                    <a:p>
                      <a:pPr marL="0" lvl="0" indent="0" algn="ctr" rtl="0">
                        <a:spcBef>
                          <a:spcPts val="0"/>
                        </a:spcBef>
                        <a:spcAft>
                          <a:spcPts val="0"/>
                        </a:spcAft>
                        <a:buNone/>
                      </a:pPr>
                      <a:r>
                        <a:rPr lang="en"/>
                        <a:t>nog</a:t>
                      </a:r>
                      <a:endParaRPr/>
                    </a:p>
                  </a:txBody>
                  <a:tcPr marL="91425" marR="91425" marT="91425" marB="91425"/>
                </a:tc>
                <a:tc>
                  <a:txBody>
                    <a:bodyPr/>
                    <a:lstStyle/>
                    <a:p>
                      <a:pPr marL="0" lvl="0" indent="0" algn="ctr" rtl="0">
                        <a:spcBef>
                          <a:spcPts val="0"/>
                        </a:spcBef>
                        <a:spcAft>
                          <a:spcPts val="0"/>
                        </a:spcAft>
                        <a:buNone/>
                      </a:pPr>
                      <a:r>
                        <a:rPr lang="en"/>
                        <a:t>tat</a:t>
                      </a:r>
                      <a:endParaRPr/>
                    </a:p>
                  </a:txBody>
                  <a:tcPr marL="91425" marR="91425" marT="91425" marB="91425"/>
                </a:tc>
                <a:tc>
                  <a:txBody>
                    <a:bodyPr/>
                    <a:lstStyle/>
                    <a:p>
                      <a:pPr marL="0" lvl="0" indent="0" algn="ctr" rtl="0">
                        <a:spcBef>
                          <a:spcPts val="0"/>
                        </a:spcBef>
                        <a:spcAft>
                          <a:spcPts val="0"/>
                        </a:spcAft>
                        <a:buNone/>
                      </a:pPr>
                      <a:r>
                        <a:rPr lang="en"/>
                        <a:t>lez</a:t>
                      </a:r>
                      <a:endParaRPr/>
                    </a:p>
                  </a:txBody>
                  <a:tcPr marL="91425" marR="91425" marT="91425" marB="91425"/>
                </a:tc>
                <a:tc>
                  <a:txBody>
                    <a:bodyPr/>
                    <a:lstStyle/>
                    <a:p>
                      <a:pPr marL="0" lvl="0" indent="0" algn="ctr" rtl="0">
                        <a:spcBef>
                          <a:spcPts val="0"/>
                        </a:spcBef>
                        <a:spcAft>
                          <a:spcPts val="0"/>
                        </a:spcAft>
                        <a:buNone/>
                      </a:pPr>
                      <a:r>
                        <a:rPr lang="en"/>
                        <a:t>agh</a:t>
                      </a:r>
                      <a:endParaRPr/>
                    </a:p>
                  </a:txBody>
                  <a:tcPr marL="91425" marR="91425" marT="91425" marB="91425"/>
                </a:tc>
                <a:tc>
                  <a:txBody>
                    <a:bodyPr/>
                    <a:lstStyle/>
                    <a:p>
                      <a:pPr marL="0" lvl="0" indent="0" algn="ctr" rtl="0">
                        <a:spcBef>
                          <a:spcPts val="0"/>
                        </a:spcBef>
                        <a:spcAft>
                          <a:spcPts val="0"/>
                        </a:spcAft>
                        <a:buNone/>
                      </a:pPr>
                      <a:r>
                        <a:rPr lang="en"/>
                        <a:t>tab</a:t>
                      </a:r>
                      <a:endParaRPr/>
                    </a:p>
                  </a:txBody>
                  <a:tcPr marL="91425" marR="91425" marT="91425" marB="91425"/>
                </a:tc>
                <a:tc>
                  <a:txBody>
                    <a:bodyPr/>
                    <a:lstStyle/>
                    <a:p>
                      <a:pPr marL="0" lvl="0" indent="0" algn="ctr" rtl="0">
                        <a:spcBef>
                          <a:spcPts val="0"/>
                        </a:spcBef>
                        <a:spcAft>
                          <a:spcPts val="0"/>
                        </a:spcAft>
                        <a:buNone/>
                      </a:pPr>
                      <a:r>
                        <a:rPr lang="en"/>
                        <a:t>rut</a:t>
                      </a:r>
                      <a:endParaRPr/>
                    </a:p>
                  </a:txBody>
                  <a:tcPr marL="91425" marR="91425" marT="91425" marB="91425"/>
                </a:tc>
                <a:tc>
                  <a:txBody>
                    <a:bodyPr/>
                    <a:lstStyle/>
                    <a:p>
                      <a:pPr marL="0" lvl="0" indent="0" algn="ctr" rtl="0">
                        <a:spcBef>
                          <a:spcPts val="0"/>
                        </a:spcBef>
                        <a:spcAft>
                          <a:spcPts val="0"/>
                        </a:spcAft>
                        <a:buNone/>
                      </a:pPr>
                      <a:r>
                        <a:rPr lang="en"/>
                        <a:t>tskh</a:t>
                      </a:r>
                      <a:endParaRPr/>
                    </a:p>
                  </a:txBody>
                  <a:tcPr marL="91425" marR="91425" marT="91425" marB="91425"/>
                </a:tc>
                <a:tc>
                  <a:txBody>
                    <a:bodyPr/>
                    <a:lstStyle/>
                    <a:p>
                      <a:pPr marL="0" lvl="0" indent="0" algn="ctr" rtl="0">
                        <a:spcBef>
                          <a:spcPts val="0"/>
                        </a:spcBef>
                        <a:spcAft>
                          <a:spcPts val="0"/>
                        </a:spcAft>
                        <a:buNone/>
                      </a:pPr>
                      <a:r>
                        <a:rPr lang="en"/>
                        <a:t>arc</a:t>
                      </a:r>
                      <a:endParaRPr/>
                    </a:p>
                  </a:txBody>
                  <a:tcPr marL="91425" marR="91425" marT="91425" marB="91425"/>
                </a:tc>
                <a:tc>
                  <a:txBody>
                    <a:bodyPr/>
                    <a:lstStyle/>
                    <a:p>
                      <a:pPr marL="0" lvl="0" indent="0" algn="ctr" rtl="0">
                        <a:spcBef>
                          <a:spcPts val="0"/>
                        </a:spcBef>
                        <a:spcAft>
                          <a:spcPts val="0"/>
                        </a:spcAft>
                        <a:buNone/>
                      </a:pPr>
                      <a:r>
                        <a:rPr lang="en"/>
                        <a:t>lak</a:t>
                      </a:r>
                      <a:endParaRPr/>
                    </a:p>
                  </a:txBody>
                  <a:tcPr marL="91425" marR="91425" marT="91425" marB="91425"/>
                </a:tc>
                <a:tc>
                  <a:txBody>
                    <a:bodyPr/>
                    <a:lstStyle/>
                    <a:p>
                      <a:pPr marL="0" lvl="0" indent="0" algn="ctr" rtl="0">
                        <a:spcBef>
                          <a:spcPts val="0"/>
                        </a:spcBef>
                        <a:spcAft>
                          <a:spcPts val="0"/>
                        </a:spcAft>
                        <a:buNone/>
                      </a:pPr>
                      <a:r>
                        <a:rPr lang="en"/>
                        <a:t>drg</a:t>
                      </a:r>
                      <a:endParaRPr/>
                    </a:p>
                  </a:txBody>
                  <a:tcPr marL="91425" marR="91425" marT="91425" marB="91425"/>
                </a:tc>
                <a:tc>
                  <a:txBody>
                    <a:bodyPr/>
                    <a:lstStyle/>
                    <a:p>
                      <a:pPr marL="0" lvl="0" indent="0" algn="ctr" rtl="0">
                        <a:spcBef>
                          <a:spcPts val="0"/>
                        </a:spcBef>
                        <a:spcAft>
                          <a:spcPts val="0"/>
                        </a:spcAft>
                        <a:buNone/>
                      </a:pPr>
                      <a:r>
                        <a:rPr lang="en"/>
                        <a:t>ava</a:t>
                      </a:r>
                      <a:endParaRPr/>
                    </a:p>
                  </a:txBody>
                  <a:tcPr marL="91425" marR="91425" marT="91425" marB="91425"/>
                </a:tc>
                <a:tc>
                  <a:txBody>
                    <a:bodyPr/>
                    <a:lstStyle/>
                    <a:p>
                      <a:pPr marL="0" lvl="0" indent="0" algn="ctr" rtl="0">
                        <a:spcBef>
                          <a:spcPts val="0"/>
                        </a:spcBef>
                        <a:spcAft>
                          <a:spcPts val="0"/>
                        </a:spcAft>
                        <a:buNone/>
                      </a:pPr>
                      <a:r>
                        <a:rPr lang="en"/>
                        <a:t>khw</a:t>
                      </a:r>
                      <a:endParaRPr/>
                    </a:p>
                  </a:txBody>
                  <a:tcPr marL="91425" marR="91425" marT="91425" marB="91425"/>
                </a:tc>
                <a:tc>
                  <a:txBody>
                    <a:bodyPr/>
                    <a:lstStyle/>
                    <a:p>
                      <a:pPr marL="0" lvl="0" indent="0" algn="ctr" rtl="0">
                        <a:spcBef>
                          <a:spcPts val="0"/>
                        </a:spcBef>
                        <a:spcAft>
                          <a:spcPts val="0"/>
                        </a:spcAft>
                        <a:buNone/>
                      </a:pPr>
                      <a:r>
                        <a:rPr lang="en"/>
                        <a:t>kar</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100" b="1"/>
                        <a:t>INVENTORY:</a:t>
                      </a:r>
                      <a:endParaRPr sz="1100" b="1"/>
                    </a:p>
                  </a:txBody>
                  <a:tcPr marL="91425" marR="91425" marT="91425" marB="91425"/>
                </a:tc>
                <a:tc>
                  <a:txBody>
                    <a:bodyPr/>
                    <a:lstStyle/>
                    <a:p>
                      <a:pPr marL="0" lvl="0" indent="0" algn="ctr" rtl="0">
                        <a:spcBef>
                          <a:spcPts val="0"/>
                        </a:spcBef>
                        <a:spcAft>
                          <a:spcPts val="0"/>
                        </a:spcAft>
                        <a:buNone/>
                      </a:pPr>
                      <a:r>
                        <a:rPr lang="en" sz="1200"/>
                        <a:t>-</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t>-</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t>-</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t>69</a:t>
                      </a:r>
                      <a:endParaRPr sz="1200" b="1"/>
                    </a:p>
                  </a:txBody>
                  <a:tcPr marL="91425" marR="91425" marT="91425" marB="91425"/>
                </a:tc>
                <a:tc>
                  <a:txBody>
                    <a:bodyPr/>
                    <a:lstStyle/>
                    <a:p>
                      <a:pPr marL="0" lvl="0" indent="0" algn="ctr" rtl="0">
                        <a:spcBef>
                          <a:spcPts val="0"/>
                        </a:spcBef>
                        <a:spcAft>
                          <a:spcPts val="0"/>
                        </a:spcAft>
                        <a:buNone/>
                      </a:pPr>
                      <a:r>
                        <a:rPr lang="en" sz="1200" b="1"/>
                        <a:t>71</a:t>
                      </a:r>
                      <a:endParaRPr sz="1200" b="1"/>
                    </a:p>
                  </a:txBody>
                  <a:tcPr marL="91425" marR="91425" marT="91425" marB="91425"/>
                </a:tc>
                <a:tc>
                  <a:txBody>
                    <a:bodyPr/>
                    <a:lstStyle/>
                    <a:p>
                      <a:pPr marL="0" lvl="0" indent="0" algn="ctr" rtl="0">
                        <a:spcBef>
                          <a:spcPts val="0"/>
                        </a:spcBef>
                        <a:spcAft>
                          <a:spcPts val="0"/>
                        </a:spcAft>
                        <a:buNone/>
                      </a:pPr>
                      <a:r>
                        <a:rPr lang="en" sz="1200" b="1"/>
                        <a:t>52</a:t>
                      </a:r>
                      <a:endParaRPr sz="1200" b="1"/>
                    </a:p>
                  </a:txBody>
                  <a:tcPr marL="91425" marR="91425" marT="91425" marB="91425"/>
                </a:tc>
                <a:tc>
                  <a:txBody>
                    <a:bodyPr/>
                    <a:lstStyle/>
                    <a:p>
                      <a:pPr marL="0" lvl="0" indent="0" algn="ctr" rtl="0">
                        <a:spcBef>
                          <a:spcPts val="0"/>
                        </a:spcBef>
                        <a:spcAft>
                          <a:spcPts val="0"/>
                        </a:spcAft>
                        <a:buNone/>
                      </a:pPr>
                      <a:r>
                        <a:rPr lang="en" sz="1200" b="1"/>
                        <a:t>68</a:t>
                      </a:r>
                      <a:endParaRPr sz="1200" b="1"/>
                    </a:p>
                  </a:txBody>
                  <a:tcPr marL="91425" marR="91425" marT="91425" marB="91425"/>
                </a:tc>
                <a:tc>
                  <a:txBody>
                    <a:bodyPr/>
                    <a:lstStyle/>
                    <a:p>
                      <a:pPr marL="0" lvl="0" indent="0" algn="ctr" rtl="0">
                        <a:spcBef>
                          <a:spcPts val="0"/>
                        </a:spcBef>
                        <a:spcAft>
                          <a:spcPts val="0"/>
                        </a:spcAft>
                        <a:buNone/>
                      </a:pPr>
                      <a:r>
                        <a:rPr lang="en" sz="1200" b="1"/>
                        <a:t>63</a:t>
                      </a:r>
                      <a:endParaRPr sz="1200" b="1"/>
                    </a:p>
                  </a:txBody>
                  <a:tcPr marL="91425" marR="91425" marT="91425" marB="91425"/>
                </a:tc>
                <a:tc>
                  <a:txBody>
                    <a:bodyPr/>
                    <a:lstStyle/>
                    <a:p>
                      <a:pPr marL="0" lvl="0" indent="0" algn="ctr" rtl="0">
                        <a:spcBef>
                          <a:spcPts val="0"/>
                        </a:spcBef>
                        <a:spcAft>
                          <a:spcPts val="0"/>
                        </a:spcAft>
                        <a:buNone/>
                      </a:pPr>
                      <a:r>
                        <a:rPr lang="en" sz="1200" b="1"/>
                        <a:t>82</a:t>
                      </a:r>
                      <a:endParaRPr sz="1200" b="1"/>
                    </a:p>
                  </a:txBody>
                  <a:tcPr marL="91425" marR="91425" marT="91425" marB="91425"/>
                </a:tc>
                <a:tc>
                  <a:txBody>
                    <a:bodyPr/>
                    <a:lstStyle/>
                    <a:p>
                      <a:pPr marL="0" lvl="0" indent="0" algn="ctr" rtl="0">
                        <a:spcBef>
                          <a:spcPts val="0"/>
                        </a:spcBef>
                        <a:spcAft>
                          <a:spcPts val="0"/>
                        </a:spcAft>
                        <a:buNone/>
                      </a:pPr>
                      <a:r>
                        <a:rPr lang="en" sz="1200" b="1"/>
                        <a:t>62</a:t>
                      </a:r>
                      <a:endParaRPr sz="1200" b="1"/>
                    </a:p>
                  </a:txBody>
                  <a:tcPr marL="91425" marR="91425" marT="91425" marB="91425"/>
                </a:tc>
                <a:tc>
                  <a:txBody>
                    <a:bodyPr/>
                    <a:lstStyle/>
                    <a:p>
                      <a:pPr marL="0" lvl="0" indent="0" algn="ctr" rtl="0">
                        <a:spcBef>
                          <a:spcPts val="0"/>
                        </a:spcBef>
                        <a:spcAft>
                          <a:spcPts val="0"/>
                        </a:spcAft>
                        <a:buNone/>
                      </a:pPr>
                      <a:r>
                        <a:rPr lang="en" sz="1200" b="1"/>
                        <a:t>62</a:t>
                      </a:r>
                      <a:endParaRPr sz="1200" b="1"/>
                    </a:p>
                  </a:txBody>
                  <a:tcPr marL="91425" marR="91425" marT="91425" marB="91425"/>
                </a:tc>
                <a:tc>
                  <a:txBody>
                    <a:bodyPr/>
                    <a:lstStyle/>
                    <a:p>
                      <a:pPr marL="0" lvl="0" indent="0" algn="ctr" rtl="0">
                        <a:spcBef>
                          <a:spcPts val="0"/>
                        </a:spcBef>
                        <a:spcAft>
                          <a:spcPts val="0"/>
                        </a:spcAft>
                        <a:buNone/>
                      </a:pPr>
                      <a:r>
                        <a:rPr lang="en" sz="1200" b="1"/>
                        <a:t>51</a:t>
                      </a:r>
                      <a:endParaRPr sz="1200" b="1"/>
                    </a:p>
                  </a:txBody>
                  <a:tcPr marL="91425" marR="91425" marT="91425" marB="91425"/>
                </a:tc>
                <a:tc>
                  <a:txBody>
                    <a:bodyPr/>
                    <a:lstStyle/>
                    <a:p>
                      <a:pPr marL="0" lvl="0" indent="0" algn="ctr" rtl="0">
                        <a:spcBef>
                          <a:spcPts val="0"/>
                        </a:spcBef>
                        <a:spcAft>
                          <a:spcPts val="0"/>
                        </a:spcAft>
                        <a:buNone/>
                      </a:pPr>
                      <a:r>
                        <a:rPr lang="en" sz="1200" b="1"/>
                        <a:t>47</a:t>
                      </a:r>
                      <a:endParaRPr sz="1200" b="1"/>
                    </a:p>
                  </a:txBody>
                  <a:tcPr marL="91425" marR="91425" marT="91425" marB="91425"/>
                </a:tc>
                <a:tc>
                  <a:txBody>
                    <a:bodyPr/>
                    <a:lstStyle/>
                    <a:p>
                      <a:pPr marL="0" lvl="0" indent="0" algn="ctr" rtl="0">
                        <a:spcBef>
                          <a:spcPts val="0"/>
                        </a:spcBef>
                        <a:spcAft>
                          <a:spcPts val="0"/>
                        </a:spcAft>
                        <a:buNone/>
                      </a:pPr>
                      <a:r>
                        <a:rPr lang="en" sz="1200" b="1"/>
                        <a:t>-</a:t>
                      </a:r>
                      <a:endParaRPr sz="1200" b="1"/>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100" b="1"/>
                        <a:t>CORPUS:</a:t>
                      </a:r>
                      <a:endParaRPr sz="1100" b="1"/>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200" b="1"/>
                        <a:t>39</a:t>
                      </a:r>
                      <a:endParaRPr sz="12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t>36</a:t>
                      </a:r>
                      <a:endParaRPr sz="12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t>46</a:t>
                      </a:r>
                      <a:endParaRPr sz="12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t>60</a:t>
                      </a:r>
                      <a:endParaRPr sz="1200" b="1"/>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sz="1200" b="1"/>
                        <a:t>62</a:t>
                      </a:r>
                      <a:endParaRPr sz="1200" b="1"/>
                    </a:p>
                  </a:txBody>
                  <a:tcPr marL="91425" marR="91425" marT="91425" marB="91425"/>
                </a:tc>
                <a:tc>
                  <a:txBody>
                    <a:bodyPr/>
                    <a:lstStyle/>
                    <a:p>
                      <a:pPr marL="0" lvl="0" indent="0" algn="ctr" rtl="0">
                        <a:spcBef>
                          <a:spcPts val="0"/>
                        </a:spcBef>
                        <a:spcAft>
                          <a:spcPts val="0"/>
                        </a:spcAft>
                        <a:buNone/>
                      </a:pPr>
                      <a:r>
                        <a:rPr lang="en" sz="1200" b="1"/>
                        <a:t>61</a:t>
                      </a:r>
                      <a:endParaRPr sz="1200" b="1"/>
                    </a:p>
                  </a:txBody>
                  <a:tcPr marL="91425" marR="91425" marT="91425" marB="91425"/>
                </a:tc>
                <a:tc>
                  <a:txBody>
                    <a:bodyPr/>
                    <a:lstStyle/>
                    <a:p>
                      <a:pPr marL="0" lvl="0" indent="0" algn="ctr" rtl="0">
                        <a:spcBef>
                          <a:spcPts val="0"/>
                        </a:spcBef>
                        <a:spcAft>
                          <a:spcPts val="0"/>
                        </a:spcAft>
                        <a:buNone/>
                      </a:pPr>
                      <a:r>
                        <a:rPr lang="en" sz="1200" b="1"/>
                        <a:t>63</a:t>
                      </a:r>
                      <a:endParaRPr sz="1200" b="1"/>
                    </a:p>
                  </a:txBody>
                  <a:tcPr marL="91425" marR="91425" marT="91425" marB="91425"/>
                </a:tc>
                <a:tc>
                  <a:txBody>
                    <a:bodyPr/>
                    <a:lstStyle/>
                    <a:p>
                      <a:pPr marL="0" lvl="0" indent="0" algn="ctr" rtl="0">
                        <a:spcBef>
                          <a:spcPts val="0"/>
                        </a:spcBef>
                        <a:spcAft>
                          <a:spcPts val="0"/>
                        </a:spcAft>
                        <a:buNone/>
                      </a:pPr>
                      <a:r>
                        <a:rPr lang="en" sz="1200" b="1"/>
                        <a:t>62</a:t>
                      </a:r>
                      <a:endParaRPr sz="1200" b="1"/>
                    </a:p>
                  </a:txBody>
                  <a:tcPr marL="91425" marR="91425" marT="91425" marB="91425"/>
                </a:tc>
                <a:tc>
                  <a:txBody>
                    <a:bodyPr/>
                    <a:lstStyle/>
                    <a:p>
                      <a:pPr marL="0" lvl="0" indent="0" algn="ctr" rtl="0">
                        <a:spcBef>
                          <a:spcPts val="0"/>
                        </a:spcBef>
                        <a:spcAft>
                          <a:spcPts val="0"/>
                        </a:spcAft>
                        <a:buNone/>
                      </a:pPr>
                      <a:r>
                        <a:rPr lang="en" sz="1200" b="1"/>
                        <a:t>75</a:t>
                      </a:r>
                      <a:endParaRPr sz="1200" b="1"/>
                    </a:p>
                  </a:txBody>
                  <a:tcPr marL="91425" marR="91425" marT="91425" marB="91425"/>
                </a:tc>
                <a:tc>
                  <a:txBody>
                    <a:bodyPr/>
                    <a:lstStyle/>
                    <a:p>
                      <a:pPr marL="0" lvl="0" indent="0" algn="ctr" rtl="0">
                        <a:spcBef>
                          <a:spcPts val="0"/>
                        </a:spcBef>
                        <a:spcAft>
                          <a:spcPts val="0"/>
                        </a:spcAft>
                        <a:buNone/>
                      </a:pPr>
                      <a:r>
                        <a:rPr lang="en" sz="1200" b="1"/>
                        <a:t>57</a:t>
                      </a:r>
                      <a:endParaRPr sz="1200" b="1"/>
                    </a:p>
                  </a:txBody>
                  <a:tcPr marL="91425" marR="91425" marT="91425" marB="91425"/>
                </a:tc>
                <a:tc>
                  <a:txBody>
                    <a:bodyPr/>
                    <a:lstStyle/>
                    <a:p>
                      <a:pPr marL="0" lvl="0" indent="0" algn="ctr" rtl="0">
                        <a:spcBef>
                          <a:spcPts val="0"/>
                        </a:spcBef>
                        <a:spcAft>
                          <a:spcPts val="0"/>
                        </a:spcAft>
                        <a:buNone/>
                      </a:pPr>
                      <a:r>
                        <a:rPr lang="en" sz="1200" b="1"/>
                        <a:t>71</a:t>
                      </a:r>
                      <a:endParaRPr sz="1200" b="1"/>
                    </a:p>
                  </a:txBody>
                  <a:tcPr marL="91425" marR="91425" marT="91425" marB="91425"/>
                </a:tc>
                <a:tc>
                  <a:txBody>
                    <a:bodyPr/>
                    <a:lstStyle/>
                    <a:p>
                      <a:pPr marL="0" lvl="0" indent="0" algn="ctr" rtl="0">
                        <a:spcBef>
                          <a:spcPts val="0"/>
                        </a:spcBef>
                        <a:spcAft>
                          <a:spcPts val="0"/>
                        </a:spcAft>
                        <a:buNone/>
                      </a:pPr>
                      <a:r>
                        <a:rPr lang="en" sz="1200" b="1"/>
                        <a:t>60</a:t>
                      </a:r>
                      <a:endParaRPr sz="1200" b="1"/>
                    </a:p>
                  </a:txBody>
                  <a:tcPr marL="91425" marR="91425" marT="91425" marB="91425"/>
                </a:tc>
                <a:tc>
                  <a:txBody>
                    <a:bodyPr/>
                    <a:lstStyle/>
                    <a:p>
                      <a:pPr marL="0" lvl="0" indent="0" algn="ctr" rtl="0">
                        <a:spcBef>
                          <a:spcPts val="0"/>
                        </a:spcBef>
                        <a:spcAft>
                          <a:spcPts val="0"/>
                        </a:spcAft>
                        <a:buNone/>
                      </a:pPr>
                      <a:r>
                        <a:rPr lang="en" sz="1200" b="1"/>
                        <a:t>67</a:t>
                      </a:r>
                      <a:endParaRPr sz="1200" b="1"/>
                    </a:p>
                  </a:txBody>
                  <a:tcPr marL="91425" marR="91425" marT="91425" marB="91425"/>
                </a:tc>
                <a:tc>
                  <a:txBody>
                    <a:bodyPr/>
                    <a:lstStyle/>
                    <a:p>
                      <a:pPr marL="0" lvl="0" indent="0" algn="ctr" rtl="0">
                        <a:spcBef>
                          <a:spcPts val="0"/>
                        </a:spcBef>
                        <a:spcAft>
                          <a:spcPts val="0"/>
                        </a:spcAft>
                        <a:buNone/>
                      </a:pPr>
                      <a:r>
                        <a:rPr lang="en" sz="1200" b="1"/>
                        <a:t>63</a:t>
                      </a:r>
                      <a:endParaRPr sz="1200" b="1"/>
                    </a:p>
                  </a:txBody>
                  <a:tcPr marL="91425" marR="91425" marT="91425" marB="91425"/>
                </a:tc>
                <a:extLst>
                  <a:ext uri="{0D108BD9-81ED-4DB2-BD59-A6C34878D82A}">
                    <a16:rowId xmlns:a16="http://schemas.microsoft.com/office/drawing/2014/main" val="10002"/>
                  </a:ext>
                </a:extLst>
              </a:tr>
            </a:tbl>
          </a:graphicData>
        </a:graphic>
      </p:graphicFrame>
      <p:sp>
        <p:nvSpPr>
          <p:cNvPr id="258" name="Google Shape;258;p40"/>
          <p:cNvSpPr txBox="1">
            <a:spLocks noGrp="1"/>
          </p:cNvSpPr>
          <p:nvPr>
            <p:ph type="body" idx="1"/>
          </p:nvPr>
        </p:nvSpPr>
        <p:spPr>
          <a:xfrm>
            <a:off x="311700" y="865175"/>
            <a:ext cx="8727300" cy="487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Sampling 500 sentences, taking 100 consecutive wordforms</a:t>
            </a:r>
            <a:endParaRPr sz="1500"/>
          </a:p>
          <a:p>
            <a:pPr marL="0" lvl="0" indent="0" algn="l" rtl="0">
              <a:spcBef>
                <a:spcPts val="120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Corpus data: usage frequency</a:t>
            </a:r>
            <a:endParaRPr/>
          </a:p>
        </p:txBody>
      </p:sp>
      <p:sp>
        <p:nvSpPr>
          <p:cNvPr id="264" name="Google Shape;264;p41"/>
          <p:cNvSpPr txBox="1">
            <a:spLocks noGrp="1"/>
          </p:cNvSpPr>
          <p:nvPr>
            <p:ph type="body" idx="1"/>
          </p:nvPr>
        </p:nvSpPr>
        <p:spPr>
          <a:xfrm>
            <a:off x="311700" y="1152475"/>
            <a:ext cx="8727300" cy="4878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Sampling 500 sentences, taking 100 consecutive wordforms</a:t>
            </a:r>
            <a:endParaRPr sz="2000"/>
          </a:p>
          <a:p>
            <a:pPr marL="0" lvl="0" indent="0" algn="l" rtl="0">
              <a:spcBef>
                <a:spcPts val="1200"/>
              </a:spcBef>
              <a:spcAft>
                <a:spcPts val="0"/>
              </a:spcAft>
              <a:buNone/>
            </a:pPr>
            <a:endParaRPr sz="2300"/>
          </a:p>
        </p:txBody>
      </p:sp>
      <p:sp>
        <p:nvSpPr>
          <p:cNvPr id="265" name="Google Shape;265;p4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all the fuss about?</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300"/>
              <a:t>Measuring complexity in typology is deemed relevant for the evolutionary and / or sociolinguistic take on language diversity, connecting complexity of language structures to such diverse but correlated factors as language evolution, language spread, spatial distribution of language types, language size, linguistic isolation, L2 acquisition and multilingualism of its speakers etc.</a:t>
            </a:r>
            <a:endParaRPr sz="2300"/>
          </a:p>
        </p:txBody>
      </p:sp>
      <p:sp>
        <p:nvSpPr>
          <p:cNvPr id="73" name="Google Shape;73;p1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inventory size vs. usage frequency</a:t>
            </a:r>
            <a:endParaRPr/>
          </a:p>
        </p:txBody>
      </p:sp>
      <p:sp>
        <p:nvSpPr>
          <p:cNvPr id="271" name="Google Shape;271;p4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pic>
        <p:nvPicPr>
          <p:cNvPr id="272" name="Google Shape;272;p42"/>
          <p:cNvPicPr preferRelativeResize="0"/>
          <p:nvPr/>
        </p:nvPicPr>
        <p:blipFill>
          <a:blip r:embed="rId3">
            <a:alphaModFix/>
          </a:blip>
          <a:stretch>
            <a:fillRect/>
          </a:stretch>
        </p:blipFill>
        <p:spPr>
          <a:xfrm>
            <a:off x="152400" y="1169850"/>
            <a:ext cx="6906731" cy="3821250"/>
          </a:xfrm>
          <a:prstGeom prst="rect">
            <a:avLst/>
          </a:prstGeom>
          <a:noFill/>
          <a:ln>
            <a:noFill/>
          </a:ln>
        </p:spPr>
      </p:pic>
      <p:sp>
        <p:nvSpPr>
          <p:cNvPr id="273" name="Google Shape;273;p42"/>
          <p:cNvSpPr txBox="1"/>
          <p:nvPr/>
        </p:nvSpPr>
        <p:spPr>
          <a:xfrm>
            <a:off x="7268825" y="1244225"/>
            <a:ext cx="1563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69138"/>
                </a:solidFill>
                <a:latin typeface="Lato"/>
                <a:ea typeface="Lato"/>
                <a:cs typeface="Lato"/>
                <a:sym typeface="Lato"/>
              </a:rPr>
              <a:t>Orange</a:t>
            </a:r>
            <a:r>
              <a:rPr lang="en">
                <a:latin typeface="Lato"/>
                <a:ea typeface="Lato"/>
                <a:cs typeface="Lato"/>
                <a:sym typeface="Lato"/>
              </a:rPr>
              <a:t>: from the description</a:t>
            </a:r>
            <a:endParaRPr>
              <a:latin typeface="Lato"/>
              <a:ea typeface="Lato"/>
              <a:cs typeface="Lato"/>
              <a:sym typeface="Lato"/>
            </a:endParaRPr>
          </a:p>
        </p:txBody>
      </p:sp>
      <p:sp>
        <p:nvSpPr>
          <p:cNvPr id="274" name="Google Shape;274;p42"/>
          <p:cNvSpPr txBox="1"/>
          <p:nvPr/>
        </p:nvSpPr>
        <p:spPr>
          <a:xfrm>
            <a:off x="7268825" y="1777625"/>
            <a:ext cx="1563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0000FF"/>
                </a:solidFill>
                <a:latin typeface="Lato"/>
                <a:ea typeface="Lato"/>
                <a:cs typeface="Lato"/>
                <a:sym typeface="Lato"/>
              </a:rPr>
              <a:t>Blue</a:t>
            </a:r>
            <a:r>
              <a:rPr lang="en">
                <a:latin typeface="Lato"/>
                <a:ea typeface="Lato"/>
                <a:cs typeface="Lato"/>
                <a:sym typeface="Lato"/>
              </a:rPr>
              <a:t>: total in the corpus</a:t>
            </a:r>
            <a:endParaRPr>
              <a:latin typeface="Lato"/>
              <a:ea typeface="Lato"/>
              <a:cs typeface="Lato"/>
              <a:sym typeface="Lato"/>
            </a:endParaRPr>
          </a:p>
        </p:txBody>
      </p:sp>
      <p:sp>
        <p:nvSpPr>
          <p:cNvPr id="275" name="Google Shape;275;p42"/>
          <p:cNvSpPr txBox="1"/>
          <p:nvPr/>
        </p:nvSpPr>
        <p:spPr>
          <a:xfrm>
            <a:off x="7268825" y="2387225"/>
            <a:ext cx="1563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38761D"/>
                </a:solidFill>
                <a:latin typeface="Lato"/>
                <a:ea typeface="Lato"/>
                <a:cs typeface="Lato"/>
                <a:sym typeface="Lato"/>
              </a:rPr>
              <a:t>Green</a:t>
            </a:r>
            <a:r>
              <a:rPr lang="en">
                <a:latin typeface="Lato"/>
                <a:ea typeface="Lato"/>
                <a:cs typeface="Lato"/>
                <a:sym typeface="Lato"/>
              </a:rPr>
              <a:t>: simple stops</a:t>
            </a:r>
            <a:endParaRPr>
              <a:latin typeface="Lato"/>
              <a:ea typeface="Lato"/>
              <a:cs typeface="Lato"/>
              <a:sym typeface="Lato"/>
            </a:endParaRPr>
          </a:p>
        </p:txBody>
      </p:sp>
      <p:sp>
        <p:nvSpPr>
          <p:cNvPr id="276" name="Google Shape;276;p42"/>
          <p:cNvSpPr txBox="1"/>
          <p:nvPr/>
        </p:nvSpPr>
        <p:spPr>
          <a:xfrm>
            <a:off x="7268825" y="3073025"/>
            <a:ext cx="1563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Violins: corpus sampling</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100 iterations</a:t>
            </a:r>
            <a:endParaRPr>
              <a:latin typeface="Lato"/>
              <a:ea typeface="Lato"/>
              <a:cs typeface="Lato"/>
              <a:sym typeface="Lato"/>
            </a:endParaRPr>
          </a:p>
        </p:txBody>
      </p:sp>
      <p:sp>
        <p:nvSpPr>
          <p:cNvPr id="277" name="Google Shape;277;p42"/>
          <p:cNvSpPr txBox="1"/>
          <p:nvPr/>
        </p:nvSpPr>
        <p:spPr>
          <a:xfrm>
            <a:off x="7352350" y="4280800"/>
            <a:ext cx="174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Lato"/>
                <a:ea typeface="Lato"/>
                <a:cs typeface="Lato"/>
                <a:sym typeface="Lato"/>
              </a:rPr>
              <a:t>NB: varieties do not necessarily match those in Kibrik and Kodzasov 1990</a:t>
            </a:r>
            <a:endParaRPr sz="700">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inventory size vs. usage frequency</a:t>
            </a:r>
            <a:endParaRPr/>
          </a:p>
        </p:txBody>
      </p:sp>
      <p:sp>
        <p:nvSpPr>
          <p:cNvPr id="283" name="Google Shape;283;p4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
        <p:nvSpPr>
          <p:cNvPr id="284" name="Google Shape;284;p43"/>
          <p:cNvSpPr txBox="1"/>
          <p:nvPr/>
        </p:nvSpPr>
        <p:spPr>
          <a:xfrm>
            <a:off x="7268825" y="1244225"/>
            <a:ext cx="1563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69138"/>
                </a:solidFill>
                <a:latin typeface="Lato"/>
                <a:ea typeface="Lato"/>
                <a:cs typeface="Lato"/>
                <a:sym typeface="Lato"/>
              </a:rPr>
              <a:t>Orange</a:t>
            </a:r>
            <a:r>
              <a:rPr lang="en">
                <a:latin typeface="Lato"/>
                <a:ea typeface="Lato"/>
                <a:cs typeface="Lato"/>
                <a:sym typeface="Lato"/>
              </a:rPr>
              <a:t>: from the description</a:t>
            </a:r>
            <a:endParaRPr>
              <a:latin typeface="Lato"/>
              <a:ea typeface="Lato"/>
              <a:cs typeface="Lato"/>
              <a:sym typeface="Lato"/>
            </a:endParaRPr>
          </a:p>
        </p:txBody>
      </p:sp>
      <p:sp>
        <p:nvSpPr>
          <p:cNvPr id="285" name="Google Shape;285;p43"/>
          <p:cNvSpPr txBox="1"/>
          <p:nvPr/>
        </p:nvSpPr>
        <p:spPr>
          <a:xfrm>
            <a:off x="7268825" y="1777625"/>
            <a:ext cx="1563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0000FF"/>
                </a:solidFill>
                <a:latin typeface="Lato"/>
                <a:ea typeface="Lato"/>
                <a:cs typeface="Lato"/>
                <a:sym typeface="Lato"/>
              </a:rPr>
              <a:t>Blue</a:t>
            </a:r>
            <a:r>
              <a:rPr lang="en">
                <a:latin typeface="Lato"/>
                <a:ea typeface="Lato"/>
                <a:cs typeface="Lato"/>
                <a:sym typeface="Lato"/>
              </a:rPr>
              <a:t>: total in the corpus</a:t>
            </a:r>
            <a:endParaRPr>
              <a:latin typeface="Lato"/>
              <a:ea typeface="Lato"/>
              <a:cs typeface="Lato"/>
              <a:sym typeface="Lato"/>
            </a:endParaRPr>
          </a:p>
        </p:txBody>
      </p:sp>
      <p:sp>
        <p:nvSpPr>
          <p:cNvPr id="286" name="Google Shape;286;p43"/>
          <p:cNvSpPr txBox="1"/>
          <p:nvPr/>
        </p:nvSpPr>
        <p:spPr>
          <a:xfrm>
            <a:off x="7268825" y="2387225"/>
            <a:ext cx="1563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38761D"/>
                </a:solidFill>
                <a:latin typeface="Lato"/>
                <a:ea typeface="Lato"/>
                <a:cs typeface="Lato"/>
                <a:sym typeface="Lato"/>
              </a:rPr>
              <a:t>Green</a:t>
            </a:r>
            <a:r>
              <a:rPr lang="en">
                <a:latin typeface="Lato"/>
                <a:ea typeface="Lato"/>
                <a:cs typeface="Lato"/>
                <a:sym typeface="Lato"/>
              </a:rPr>
              <a:t>: simple stops</a:t>
            </a:r>
            <a:endParaRPr>
              <a:latin typeface="Lato"/>
              <a:ea typeface="Lato"/>
              <a:cs typeface="Lato"/>
              <a:sym typeface="Lato"/>
            </a:endParaRPr>
          </a:p>
        </p:txBody>
      </p:sp>
      <p:sp>
        <p:nvSpPr>
          <p:cNvPr id="287" name="Google Shape;287;p43"/>
          <p:cNvSpPr txBox="1"/>
          <p:nvPr/>
        </p:nvSpPr>
        <p:spPr>
          <a:xfrm>
            <a:off x="7268825" y="3073025"/>
            <a:ext cx="1563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Violins: corpus sampling</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400 iterations</a:t>
            </a:r>
            <a:endParaRPr>
              <a:latin typeface="Lato"/>
              <a:ea typeface="Lato"/>
              <a:cs typeface="Lato"/>
              <a:sym typeface="Lato"/>
            </a:endParaRPr>
          </a:p>
        </p:txBody>
      </p:sp>
      <p:sp>
        <p:nvSpPr>
          <p:cNvPr id="288" name="Google Shape;288;p43"/>
          <p:cNvSpPr txBox="1"/>
          <p:nvPr/>
        </p:nvSpPr>
        <p:spPr>
          <a:xfrm>
            <a:off x="7352350" y="4280800"/>
            <a:ext cx="174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Lato"/>
                <a:ea typeface="Lato"/>
                <a:cs typeface="Lato"/>
                <a:sym typeface="Lato"/>
              </a:rPr>
              <a:t>NB: varieties do not necessarily match those in Kibrik and Kodzasov 1990</a:t>
            </a:r>
            <a:endParaRPr sz="700">
              <a:latin typeface="Lato"/>
              <a:ea typeface="Lato"/>
              <a:cs typeface="Lato"/>
              <a:sym typeface="Lato"/>
            </a:endParaRPr>
          </a:p>
        </p:txBody>
      </p:sp>
      <p:pic>
        <p:nvPicPr>
          <p:cNvPr id="289" name="Google Shape;289;p43"/>
          <p:cNvPicPr preferRelativeResize="0"/>
          <p:nvPr/>
        </p:nvPicPr>
        <p:blipFill>
          <a:blip r:embed="rId3">
            <a:alphaModFix/>
          </a:blip>
          <a:stretch>
            <a:fillRect/>
          </a:stretch>
        </p:blipFill>
        <p:spPr>
          <a:xfrm>
            <a:off x="152400" y="1169850"/>
            <a:ext cx="6906731" cy="3821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4"/>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Morphological complexity</a:t>
            </a:r>
            <a:endParaRPr/>
          </a:p>
          <a:p>
            <a:pPr marL="0" lvl="0" indent="0" algn="ctr" rtl="0">
              <a:spcBef>
                <a:spcPts val="0"/>
              </a:spcBef>
              <a:spcAft>
                <a:spcPts val="0"/>
              </a:spcAft>
              <a:buNone/>
            </a:pPr>
            <a:r>
              <a:rPr lang="en"/>
              <a:t>in Daghestan</a:t>
            </a:r>
            <a:endParaRPr/>
          </a:p>
        </p:txBody>
      </p:sp>
      <p:sp>
        <p:nvSpPr>
          <p:cNvPr id="295" name="Google Shape;295;p4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Descriptive data</a:t>
            </a:r>
            <a:endParaRPr/>
          </a:p>
        </p:txBody>
      </p:sp>
      <p:sp>
        <p:nvSpPr>
          <p:cNvPr id="301" name="Google Shape;301;p45"/>
          <p:cNvSpPr txBox="1">
            <a:spLocks noGrp="1"/>
          </p:cNvSpPr>
          <p:nvPr>
            <p:ph type="body" idx="1"/>
          </p:nvPr>
        </p:nvSpPr>
        <p:spPr>
          <a:xfrm>
            <a:off x="311700" y="1152475"/>
            <a:ext cx="4844400" cy="3086700"/>
          </a:xfrm>
          <a:prstGeom prst="rect">
            <a:avLst/>
          </a:prstGeom>
        </p:spPr>
        <p:txBody>
          <a:bodyPr spcFirstLastPara="1" wrap="square" lIns="91425" tIns="91425" rIns="91425" bIns="91425" anchor="t" anchorCtr="0">
            <a:normAutofit/>
          </a:bodyPr>
          <a:lstStyle/>
          <a:p>
            <a:pPr marL="457200" lvl="0" indent="-336550" algn="l" rtl="0">
              <a:lnSpc>
                <a:spcPct val="115000"/>
              </a:lnSpc>
              <a:spcBef>
                <a:spcPts val="0"/>
              </a:spcBef>
              <a:spcAft>
                <a:spcPts val="0"/>
              </a:spcAft>
              <a:buSzPts val="1700"/>
              <a:buChar char="●"/>
            </a:pPr>
            <a:r>
              <a:rPr lang="en" sz="1700"/>
              <a:t>rich case systems</a:t>
            </a:r>
            <a:endParaRPr sz="1700"/>
          </a:p>
          <a:p>
            <a:pPr marL="914400" lvl="1" indent="-317500" algn="l" rtl="0">
              <a:lnSpc>
                <a:spcPct val="100000"/>
              </a:lnSpc>
              <a:spcBef>
                <a:spcPts val="0"/>
              </a:spcBef>
              <a:spcAft>
                <a:spcPts val="0"/>
              </a:spcAft>
              <a:buSzPts val="1400"/>
              <a:buChar char="○"/>
            </a:pPr>
            <a:r>
              <a:rPr lang="en"/>
              <a:t>The Guinness Book of Records (1997)</a:t>
            </a:r>
            <a:endParaRPr/>
          </a:p>
          <a:p>
            <a:pPr marL="0" lvl="0" indent="0" algn="l" rtl="0">
              <a:lnSpc>
                <a:spcPct val="100000"/>
              </a:lnSpc>
              <a:spcBef>
                <a:spcPts val="1200"/>
              </a:spcBef>
              <a:spcAft>
                <a:spcPts val="0"/>
              </a:spcAft>
              <a:buNone/>
            </a:pPr>
            <a:endParaRPr sz="1400"/>
          </a:p>
          <a:p>
            <a:pPr marL="457200" lvl="0" indent="-336550" algn="l" rtl="0">
              <a:spcBef>
                <a:spcPts val="1500"/>
              </a:spcBef>
              <a:spcAft>
                <a:spcPts val="0"/>
              </a:spcAft>
              <a:buSzPts val="1700"/>
              <a:buChar char="●"/>
            </a:pPr>
            <a:r>
              <a:rPr lang="en" sz="1700"/>
              <a:t>gender agreement (the majority of languages)</a:t>
            </a:r>
            <a:endParaRPr sz="1700"/>
          </a:p>
          <a:p>
            <a:pPr marL="457200" lvl="0" indent="0" algn="l" rtl="0">
              <a:spcBef>
                <a:spcPts val="1000"/>
              </a:spcBef>
              <a:spcAft>
                <a:spcPts val="0"/>
              </a:spcAft>
              <a:buNone/>
            </a:pPr>
            <a:r>
              <a:rPr lang="en" sz="1500"/>
              <a:t>+ e.g., in Lak, Dargwa person agreement</a:t>
            </a:r>
            <a:endParaRPr sz="1500"/>
          </a:p>
          <a:p>
            <a:pPr marL="457200" lvl="0" indent="-336550" algn="l" rtl="0">
              <a:spcBef>
                <a:spcPts val="1000"/>
              </a:spcBef>
              <a:spcAft>
                <a:spcPts val="1000"/>
              </a:spcAft>
              <a:buSzPts val="1700"/>
              <a:buChar char="●"/>
            </a:pPr>
            <a:r>
              <a:rPr lang="en" sz="1700"/>
              <a:t>large verbal paradigms,  </a:t>
            </a:r>
            <a:r>
              <a:rPr lang="en"/>
              <a:t>synthetic and periphrastic forms</a:t>
            </a:r>
            <a:endParaRPr/>
          </a:p>
        </p:txBody>
      </p:sp>
      <p:sp>
        <p:nvSpPr>
          <p:cNvPr id="302" name="Google Shape;302;p4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pic>
        <p:nvPicPr>
          <p:cNvPr id="303" name="Google Shape;303;p45"/>
          <p:cNvPicPr preferRelativeResize="0"/>
          <p:nvPr/>
        </p:nvPicPr>
        <p:blipFill rotWithShape="1">
          <a:blip r:embed="rId3">
            <a:alphaModFix/>
          </a:blip>
          <a:srcRect t="12357"/>
          <a:stretch/>
        </p:blipFill>
        <p:spPr>
          <a:xfrm>
            <a:off x="387900" y="1856550"/>
            <a:ext cx="4928048" cy="393600"/>
          </a:xfrm>
          <a:prstGeom prst="rect">
            <a:avLst/>
          </a:prstGeom>
          <a:noFill/>
          <a:ln>
            <a:noFill/>
          </a:ln>
        </p:spPr>
      </p:pic>
      <p:sp>
        <p:nvSpPr>
          <p:cNvPr id="304" name="Google Shape;304;p45"/>
          <p:cNvSpPr txBox="1">
            <a:spLocks noGrp="1"/>
          </p:cNvSpPr>
          <p:nvPr>
            <p:ph type="body" idx="1"/>
          </p:nvPr>
        </p:nvSpPr>
        <p:spPr>
          <a:xfrm>
            <a:off x="4422650" y="4541775"/>
            <a:ext cx="1189200" cy="393600"/>
          </a:xfrm>
          <a:prstGeom prst="rect">
            <a:avLst/>
          </a:prstGeom>
        </p:spPr>
        <p:txBody>
          <a:bodyPr spcFirstLastPara="1" wrap="square" lIns="91425" tIns="91425" rIns="91425" bIns="91425" anchor="t" anchorCtr="0">
            <a:normAutofit fontScale="62500"/>
          </a:bodyPr>
          <a:lstStyle/>
          <a:p>
            <a:pPr marL="0" lvl="0" indent="0" algn="l" rtl="0">
              <a:lnSpc>
                <a:spcPct val="100000"/>
              </a:lnSpc>
              <a:spcBef>
                <a:spcPts val="0"/>
              </a:spcBef>
              <a:spcAft>
                <a:spcPts val="0"/>
              </a:spcAft>
              <a:buNone/>
            </a:pPr>
            <a:r>
              <a:rPr lang="en" sz="1500"/>
              <a:t>Nichols 2020, p.c.</a:t>
            </a:r>
            <a:endParaRPr sz="1500"/>
          </a:p>
        </p:txBody>
      </p:sp>
      <p:graphicFrame>
        <p:nvGraphicFramePr>
          <p:cNvPr id="305" name="Google Shape;305;p45"/>
          <p:cNvGraphicFramePr/>
          <p:nvPr/>
        </p:nvGraphicFramePr>
        <p:xfrm>
          <a:off x="5718463" y="107075"/>
          <a:ext cx="3000000" cy="3000000"/>
        </p:xfrm>
        <a:graphic>
          <a:graphicData uri="http://schemas.openxmlformats.org/drawingml/2006/table">
            <a:tbl>
              <a:tblPr>
                <a:noFill/>
                <a:tableStyleId>{5B6BA62B-2153-4B73-AF6A-42A8B84EB8D8}</a:tableStyleId>
              </a:tblPr>
              <a:tblGrid>
                <a:gridCol w="1195125">
                  <a:extLst>
                    <a:ext uri="{9D8B030D-6E8A-4147-A177-3AD203B41FA5}">
                      <a16:colId xmlns:a16="http://schemas.microsoft.com/office/drawing/2014/main" val="20000"/>
                    </a:ext>
                  </a:extLst>
                </a:gridCol>
                <a:gridCol w="407100">
                  <a:extLst>
                    <a:ext uri="{9D8B030D-6E8A-4147-A177-3AD203B41FA5}">
                      <a16:colId xmlns:a16="http://schemas.microsoft.com/office/drawing/2014/main" val="20001"/>
                    </a:ext>
                  </a:extLst>
                </a:gridCol>
                <a:gridCol w="456700">
                  <a:extLst>
                    <a:ext uri="{9D8B030D-6E8A-4147-A177-3AD203B41FA5}">
                      <a16:colId xmlns:a16="http://schemas.microsoft.com/office/drawing/2014/main" val="20002"/>
                    </a:ext>
                  </a:extLst>
                </a:gridCol>
                <a:gridCol w="606225">
                  <a:extLst>
                    <a:ext uri="{9D8B030D-6E8A-4147-A177-3AD203B41FA5}">
                      <a16:colId xmlns:a16="http://schemas.microsoft.com/office/drawing/2014/main" val="20003"/>
                    </a:ext>
                  </a:extLst>
                </a:gridCol>
              </a:tblGrid>
              <a:tr h="336300">
                <a:tc>
                  <a:txBody>
                    <a:bodyPr/>
                    <a:lstStyle/>
                    <a:p>
                      <a:pPr marL="0" lvl="0" indent="0" algn="l" rtl="0">
                        <a:lnSpc>
                          <a:spcPct val="115000"/>
                        </a:lnSpc>
                        <a:spcBef>
                          <a:spcPts val="0"/>
                        </a:spcBef>
                        <a:spcAft>
                          <a:spcPts val="0"/>
                        </a:spcAft>
                        <a:buNone/>
                      </a:pPr>
                      <a:r>
                        <a:rPr lang="en" sz="1200" b="1"/>
                        <a:t>Language</a:t>
                      </a:r>
                      <a:endParaRPr sz="1200" b="1"/>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EC</a:t>
                      </a:r>
                      <a:endParaRPr sz="1200" b="1"/>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CC</a:t>
                      </a:r>
                      <a:endParaRPr sz="1200" b="1"/>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EC+CC</a:t>
                      </a:r>
                      <a:endParaRPr sz="1200" b="1"/>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1200"/>
                        <a:t>Batsbi</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17</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57</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74</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None/>
                      </a:pPr>
                      <a:r>
                        <a:rPr lang="en" sz="1200"/>
                        <a:t>Ingush</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16</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46</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62</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None/>
                      </a:pPr>
                      <a:r>
                        <a:rPr lang="en" sz="1200"/>
                        <a:t>Akusha</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12</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42</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54</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200025">
                <a:tc>
                  <a:txBody>
                    <a:bodyPr/>
                    <a:lstStyle/>
                    <a:p>
                      <a:pPr marL="0" lvl="0" indent="0" algn="l" rtl="0">
                        <a:lnSpc>
                          <a:spcPct val="115000"/>
                        </a:lnSpc>
                        <a:spcBef>
                          <a:spcPts val="0"/>
                        </a:spcBef>
                        <a:spcAft>
                          <a:spcPts val="0"/>
                        </a:spcAft>
                        <a:buNone/>
                      </a:pPr>
                      <a:r>
                        <a:rPr lang="en" sz="1200"/>
                        <a:t>Lak</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10</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42</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52</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200025">
                <a:tc>
                  <a:txBody>
                    <a:bodyPr/>
                    <a:lstStyle/>
                    <a:p>
                      <a:pPr marL="0" lvl="0" indent="0" algn="l" rtl="0">
                        <a:lnSpc>
                          <a:spcPct val="115000"/>
                        </a:lnSpc>
                        <a:spcBef>
                          <a:spcPts val="0"/>
                        </a:spcBef>
                        <a:spcAft>
                          <a:spcPts val="0"/>
                        </a:spcAft>
                        <a:buNone/>
                      </a:pPr>
                      <a:r>
                        <a:rPr lang="en" sz="1200"/>
                        <a:t>Hunzib</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11</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40</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51</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200025">
                <a:tc>
                  <a:txBody>
                    <a:bodyPr/>
                    <a:lstStyle/>
                    <a:p>
                      <a:pPr marL="0" lvl="0" indent="0" algn="l" rtl="0">
                        <a:lnSpc>
                          <a:spcPct val="115000"/>
                        </a:lnSpc>
                        <a:spcBef>
                          <a:spcPts val="0"/>
                        </a:spcBef>
                        <a:spcAft>
                          <a:spcPts val="0"/>
                        </a:spcAft>
                        <a:buNone/>
                      </a:pPr>
                      <a:r>
                        <a:rPr lang="en" sz="1200"/>
                        <a:t>Tsakhur</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9</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41</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50</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200025">
                <a:tc>
                  <a:txBody>
                    <a:bodyPr/>
                    <a:lstStyle/>
                    <a:p>
                      <a:pPr marL="0" lvl="0" indent="0" algn="l" rtl="0">
                        <a:lnSpc>
                          <a:spcPct val="115000"/>
                        </a:lnSpc>
                        <a:spcBef>
                          <a:spcPts val="0"/>
                        </a:spcBef>
                        <a:spcAft>
                          <a:spcPts val="0"/>
                        </a:spcAft>
                        <a:buNone/>
                      </a:pPr>
                      <a:r>
                        <a:rPr lang="en" sz="1200"/>
                        <a:t>Kryz</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11</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38</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49</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200025">
                <a:tc>
                  <a:txBody>
                    <a:bodyPr/>
                    <a:lstStyle/>
                    <a:p>
                      <a:pPr marL="0" lvl="0" indent="0" algn="l" rtl="0">
                        <a:lnSpc>
                          <a:spcPct val="115000"/>
                        </a:lnSpc>
                        <a:spcBef>
                          <a:spcPts val="0"/>
                        </a:spcBef>
                        <a:spcAft>
                          <a:spcPts val="0"/>
                        </a:spcAft>
                        <a:buNone/>
                      </a:pPr>
                      <a:r>
                        <a:rPr lang="en" sz="1200"/>
                        <a:t>Khinalug</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11</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37</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48</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200025">
                <a:tc>
                  <a:txBody>
                    <a:bodyPr/>
                    <a:lstStyle/>
                    <a:p>
                      <a:pPr marL="0" lvl="0" indent="0" algn="l" rtl="0">
                        <a:lnSpc>
                          <a:spcPct val="115000"/>
                        </a:lnSpc>
                        <a:spcBef>
                          <a:spcPts val="0"/>
                        </a:spcBef>
                        <a:spcAft>
                          <a:spcPts val="0"/>
                        </a:spcAft>
                        <a:buNone/>
                      </a:pPr>
                      <a:r>
                        <a:rPr lang="en" sz="1200"/>
                        <a:t>Icari</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15</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31</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46</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extLst>
                  <a:ext uri="{0D108BD9-81ED-4DB2-BD59-A6C34878D82A}">
                    <a16:rowId xmlns:a16="http://schemas.microsoft.com/office/drawing/2014/main" val="10009"/>
                  </a:ext>
                </a:extLst>
              </a:tr>
              <a:tr h="200025">
                <a:tc>
                  <a:txBody>
                    <a:bodyPr/>
                    <a:lstStyle/>
                    <a:p>
                      <a:pPr marL="0" lvl="0" indent="0" algn="l" rtl="0">
                        <a:lnSpc>
                          <a:spcPct val="115000"/>
                        </a:lnSpc>
                        <a:spcBef>
                          <a:spcPts val="0"/>
                        </a:spcBef>
                        <a:spcAft>
                          <a:spcPts val="0"/>
                        </a:spcAft>
                        <a:buNone/>
                      </a:pPr>
                      <a:r>
                        <a:rPr lang="en" sz="1200"/>
                        <a:t>Kubachi</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11</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31</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42</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extLst>
                  <a:ext uri="{0D108BD9-81ED-4DB2-BD59-A6C34878D82A}">
                    <a16:rowId xmlns:a16="http://schemas.microsoft.com/office/drawing/2014/main" val="10010"/>
                  </a:ext>
                </a:extLst>
              </a:tr>
              <a:tr h="200025">
                <a:tc>
                  <a:txBody>
                    <a:bodyPr/>
                    <a:lstStyle/>
                    <a:p>
                      <a:pPr marL="0" lvl="0" indent="0" algn="l" rtl="0">
                        <a:lnSpc>
                          <a:spcPct val="115000"/>
                        </a:lnSpc>
                        <a:spcBef>
                          <a:spcPts val="0"/>
                        </a:spcBef>
                        <a:spcAft>
                          <a:spcPts val="0"/>
                        </a:spcAft>
                        <a:buNone/>
                      </a:pPr>
                      <a:r>
                        <a:rPr lang="en" sz="1200"/>
                        <a:t>Udi</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7</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35</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42</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extLst>
                  <a:ext uri="{0D108BD9-81ED-4DB2-BD59-A6C34878D82A}">
                    <a16:rowId xmlns:a16="http://schemas.microsoft.com/office/drawing/2014/main" val="10011"/>
                  </a:ext>
                </a:extLst>
              </a:tr>
              <a:tr h="200025">
                <a:tc>
                  <a:txBody>
                    <a:bodyPr/>
                    <a:lstStyle/>
                    <a:p>
                      <a:pPr marL="0" lvl="0" indent="0" algn="l" rtl="0">
                        <a:lnSpc>
                          <a:spcPct val="115000"/>
                        </a:lnSpc>
                        <a:spcBef>
                          <a:spcPts val="0"/>
                        </a:spcBef>
                        <a:spcAft>
                          <a:spcPts val="0"/>
                        </a:spcAft>
                        <a:buNone/>
                      </a:pPr>
                      <a:r>
                        <a:rPr lang="en" sz="1200"/>
                        <a:t>Archi</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11</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30</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41</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extLst>
                  <a:ext uri="{0D108BD9-81ED-4DB2-BD59-A6C34878D82A}">
                    <a16:rowId xmlns:a16="http://schemas.microsoft.com/office/drawing/2014/main" val="10012"/>
                  </a:ext>
                </a:extLst>
              </a:tr>
              <a:tr h="200025">
                <a:tc>
                  <a:txBody>
                    <a:bodyPr/>
                    <a:lstStyle/>
                    <a:p>
                      <a:pPr marL="0" lvl="0" indent="0" algn="l" rtl="0">
                        <a:lnSpc>
                          <a:spcPct val="115000"/>
                        </a:lnSpc>
                        <a:spcBef>
                          <a:spcPts val="0"/>
                        </a:spcBef>
                        <a:spcAft>
                          <a:spcPts val="0"/>
                        </a:spcAft>
                        <a:buNone/>
                      </a:pPr>
                      <a:r>
                        <a:rPr lang="en" sz="1200"/>
                        <a:t>Avar</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10</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30</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40</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extLst>
                  <a:ext uri="{0D108BD9-81ED-4DB2-BD59-A6C34878D82A}">
                    <a16:rowId xmlns:a16="http://schemas.microsoft.com/office/drawing/2014/main" val="10013"/>
                  </a:ext>
                </a:extLst>
              </a:tr>
              <a:tr h="200025">
                <a:tc>
                  <a:txBody>
                    <a:bodyPr/>
                    <a:lstStyle/>
                    <a:p>
                      <a:pPr marL="0" lvl="0" indent="0" algn="l" rtl="0">
                        <a:lnSpc>
                          <a:spcPct val="115000"/>
                        </a:lnSpc>
                        <a:spcBef>
                          <a:spcPts val="0"/>
                        </a:spcBef>
                        <a:spcAft>
                          <a:spcPts val="0"/>
                        </a:spcAft>
                        <a:buNone/>
                      </a:pPr>
                      <a:r>
                        <a:rPr lang="en" sz="1200"/>
                        <a:t>Godoberi</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11</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25</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36</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extLst>
                  <a:ext uri="{0D108BD9-81ED-4DB2-BD59-A6C34878D82A}">
                    <a16:rowId xmlns:a16="http://schemas.microsoft.com/office/drawing/2014/main" val="10014"/>
                  </a:ext>
                </a:extLst>
              </a:tr>
              <a:tr h="200025">
                <a:tc>
                  <a:txBody>
                    <a:bodyPr/>
                    <a:lstStyle/>
                    <a:p>
                      <a:pPr marL="0" lvl="0" indent="0" algn="l" rtl="0">
                        <a:lnSpc>
                          <a:spcPct val="115000"/>
                        </a:lnSpc>
                        <a:spcBef>
                          <a:spcPts val="0"/>
                        </a:spcBef>
                        <a:spcAft>
                          <a:spcPts val="0"/>
                        </a:spcAft>
                        <a:buNone/>
                      </a:pPr>
                      <a:r>
                        <a:rPr lang="en" sz="1200"/>
                        <a:t>Hinuq</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9</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25</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34</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extLst>
                  <a:ext uri="{0D108BD9-81ED-4DB2-BD59-A6C34878D82A}">
                    <a16:rowId xmlns:a16="http://schemas.microsoft.com/office/drawing/2014/main" val="10015"/>
                  </a:ext>
                </a:extLst>
              </a:tr>
              <a:tr h="200025">
                <a:tc>
                  <a:txBody>
                    <a:bodyPr/>
                    <a:lstStyle/>
                    <a:p>
                      <a:pPr marL="0" lvl="0" indent="0" algn="l" rtl="0">
                        <a:lnSpc>
                          <a:spcPct val="115000"/>
                        </a:lnSpc>
                        <a:spcBef>
                          <a:spcPts val="0"/>
                        </a:spcBef>
                        <a:spcAft>
                          <a:spcPts val="0"/>
                        </a:spcAft>
                        <a:buNone/>
                      </a:pPr>
                      <a:r>
                        <a:rPr lang="en" sz="1200"/>
                        <a:t>Karata</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9</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22</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31</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extLst>
                  <a:ext uri="{0D108BD9-81ED-4DB2-BD59-A6C34878D82A}">
                    <a16:rowId xmlns:a16="http://schemas.microsoft.com/office/drawing/2014/main" val="10016"/>
                  </a:ext>
                </a:extLst>
              </a:tr>
              <a:tr h="200025">
                <a:tc>
                  <a:txBody>
                    <a:bodyPr/>
                    <a:lstStyle/>
                    <a:p>
                      <a:pPr marL="0" lvl="0" indent="0" algn="l" rtl="0">
                        <a:lnSpc>
                          <a:spcPct val="115000"/>
                        </a:lnSpc>
                        <a:spcBef>
                          <a:spcPts val="0"/>
                        </a:spcBef>
                        <a:spcAft>
                          <a:spcPts val="0"/>
                        </a:spcAft>
                        <a:buNone/>
                      </a:pPr>
                      <a:r>
                        <a:rPr lang="en" sz="1200"/>
                        <a:t>Lezgi</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4</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22</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26</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extLst>
                  <a:ext uri="{0D108BD9-81ED-4DB2-BD59-A6C34878D82A}">
                    <a16:rowId xmlns:a16="http://schemas.microsoft.com/office/drawing/2014/main" val="10017"/>
                  </a:ext>
                </a:extLst>
              </a:tr>
              <a:tr h="281950">
                <a:tc>
                  <a:txBody>
                    <a:bodyPr/>
                    <a:lstStyle/>
                    <a:p>
                      <a:pPr marL="0" lvl="0" indent="0" algn="l" rtl="0">
                        <a:lnSpc>
                          <a:spcPct val="115000"/>
                        </a:lnSpc>
                        <a:spcBef>
                          <a:spcPts val="0"/>
                        </a:spcBef>
                        <a:spcAft>
                          <a:spcPts val="0"/>
                        </a:spcAft>
                        <a:buNone/>
                      </a:pPr>
                      <a:r>
                        <a:rPr lang="en" sz="1200"/>
                        <a:t>Tindi</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endParaRPr sz="16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22</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22</a:t>
                      </a:r>
                      <a:endParaRPr sz="1200"/>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extLst>
                  <a:ext uri="{0D108BD9-81ED-4DB2-BD59-A6C34878D82A}">
                    <a16:rowId xmlns:a16="http://schemas.microsoft.com/office/drawing/2014/main" val="10018"/>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Corpus data</a:t>
            </a:r>
            <a:endParaRPr/>
          </a:p>
        </p:txBody>
      </p:sp>
      <p:sp>
        <p:nvSpPr>
          <p:cNvPr id="311" name="Google Shape;311;p46"/>
          <p:cNvSpPr txBox="1">
            <a:spLocks noGrp="1"/>
          </p:cNvSpPr>
          <p:nvPr>
            <p:ph type="body" idx="1"/>
          </p:nvPr>
        </p:nvSpPr>
        <p:spPr>
          <a:xfrm>
            <a:off x="311700" y="1152475"/>
            <a:ext cx="8520600" cy="2771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translations of the Gospel of Luke</a:t>
            </a:r>
            <a:endParaRPr/>
          </a:p>
          <a:p>
            <a:pPr marL="914400" lvl="1" indent="-317500" algn="l" rtl="0">
              <a:spcBef>
                <a:spcPts val="0"/>
              </a:spcBef>
              <a:spcAft>
                <a:spcPts val="0"/>
              </a:spcAft>
              <a:buSzPts val="1400"/>
              <a:buChar char="○"/>
            </a:pPr>
            <a:r>
              <a:rPr lang="en"/>
              <a:t>Agul, Andi, Avar, Dargwa, Lak, Lezgian, Rutul, Tabasaran, Udi + English, Russian</a:t>
            </a:r>
            <a:endParaRPr/>
          </a:p>
          <a:p>
            <a:pPr marL="914400" lvl="1" indent="-317500" algn="l" rtl="0">
              <a:spcBef>
                <a:spcPts val="0"/>
              </a:spcBef>
              <a:spcAft>
                <a:spcPts val="0"/>
              </a:spcAft>
              <a:buSzPts val="1400"/>
              <a:buChar char="○"/>
            </a:pPr>
            <a:r>
              <a:rPr lang="en"/>
              <a:t>each translation ~ 18,000 tokens</a:t>
            </a:r>
            <a:endParaRPr/>
          </a:p>
          <a:p>
            <a:pPr marL="457200" lvl="0" indent="-342900" algn="l" rtl="0">
              <a:spcBef>
                <a:spcPts val="1000"/>
              </a:spcBef>
              <a:spcAft>
                <a:spcPts val="0"/>
              </a:spcAft>
              <a:buSzPts val="1800"/>
              <a:buChar char="●"/>
            </a:pPr>
            <a:r>
              <a:rPr lang="en"/>
              <a:t>folklore texts (non-parallel, the same as for phonetic experiments)</a:t>
            </a:r>
            <a:endParaRPr/>
          </a:p>
          <a:p>
            <a:pPr marL="914400" lvl="1" indent="-317500" algn="l" rtl="0">
              <a:spcBef>
                <a:spcPts val="0"/>
              </a:spcBef>
              <a:spcAft>
                <a:spcPts val="0"/>
              </a:spcAft>
              <a:buSzPts val="1400"/>
              <a:buChar char="○"/>
            </a:pPr>
            <a:r>
              <a:rPr lang="en"/>
              <a:t>the number of tokens:</a:t>
            </a:r>
            <a:endParaRPr/>
          </a:p>
          <a:p>
            <a:pPr marL="0" lvl="0" indent="0" algn="l" rtl="0">
              <a:lnSpc>
                <a:spcPct val="150000"/>
              </a:lnSpc>
              <a:spcBef>
                <a:spcPts val="1200"/>
              </a:spcBef>
              <a:spcAft>
                <a:spcPts val="0"/>
              </a:spcAft>
              <a:buNone/>
            </a:pPr>
            <a:endParaRPr/>
          </a:p>
          <a:p>
            <a:pPr marL="457200" lvl="0" indent="-342900" algn="l" rtl="0">
              <a:spcBef>
                <a:spcPts val="1200"/>
              </a:spcBef>
              <a:spcAft>
                <a:spcPts val="0"/>
              </a:spcAft>
              <a:buSzPts val="1800"/>
              <a:buChar char="●"/>
            </a:pPr>
            <a:r>
              <a:rPr lang="en"/>
              <a:t>other texts</a:t>
            </a:r>
            <a:endParaRPr/>
          </a:p>
        </p:txBody>
      </p:sp>
      <p:sp>
        <p:nvSpPr>
          <p:cNvPr id="312" name="Google Shape;312;p4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graphicFrame>
        <p:nvGraphicFramePr>
          <p:cNvPr id="313" name="Google Shape;313;p46"/>
          <p:cNvGraphicFramePr/>
          <p:nvPr/>
        </p:nvGraphicFramePr>
        <p:xfrm>
          <a:off x="230850" y="2794000"/>
          <a:ext cx="3000000" cy="3000000"/>
        </p:xfrm>
        <a:graphic>
          <a:graphicData uri="http://schemas.openxmlformats.org/drawingml/2006/table">
            <a:tbl>
              <a:tblPr>
                <a:noFill/>
                <a:tableStyleId>{5B6BA62B-2153-4B73-AF6A-42A8B84EB8D8}</a:tableStyleId>
              </a:tblPr>
              <a:tblGrid>
                <a:gridCol w="569600">
                  <a:extLst>
                    <a:ext uri="{9D8B030D-6E8A-4147-A177-3AD203B41FA5}">
                      <a16:colId xmlns:a16="http://schemas.microsoft.com/office/drawing/2014/main" val="20000"/>
                    </a:ext>
                  </a:extLst>
                </a:gridCol>
                <a:gridCol w="625200">
                  <a:extLst>
                    <a:ext uri="{9D8B030D-6E8A-4147-A177-3AD203B41FA5}">
                      <a16:colId xmlns:a16="http://schemas.microsoft.com/office/drawing/2014/main" val="20001"/>
                    </a:ext>
                  </a:extLst>
                </a:gridCol>
                <a:gridCol w="611275">
                  <a:extLst>
                    <a:ext uri="{9D8B030D-6E8A-4147-A177-3AD203B41FA5}">
                      <a16:colId xmlns:a16="http://schemas.microsoft.com/office/drawing/2014/main" val="20002"/>
                    </a:ext>
                  </a:extLst>
                </a:gridCol>
                <a:gridCol w="639075">
                  <a:extLst>
                    <a:ext uri="{9D8B030D-6E8A-4147-A177-3AD203B41FA5}">
                      <a16:colId xmlns:a16="http://schemas.microsoft.com/office/drawing/2014/main" val="20003"/>
                    </a:ext>
                  </a:extLst>
                </a:gridCol>
                <a:gridCol w="619900">
                  <a:extLst>
                    <a:ext uri="{9D8B030D-6E8A-4147-A177-3AD203B41FA5}">
                      <a16:colId xmlns:a16="http://schemas.microsoft.com/office/drawing/2014/main" val="20004"/>
                    </a:ext>
                  </a:extLst>
                </a:gridCol>
                <a:gridCol w="640525">
                  <a:extLst>
                    <a:ext uri="{9D8B030D-6E8A-4147-A177-3AD203B41FA5}">
                      <a16:colId xmlns:a16="http://schemas.microsoft.com/office/drawing/2014/main" val="20005"/>
                    </a:ext>
                  </a:extLst>
                </a:gridCol>
                <a:gridCol w="694600">
                  <a:extLst>
                    <a:ext uri="{9D8B030D-6E8A-4147-A177-3AD203B41FA5}">
                      <a16:colId xmlns:a16="http://schemas.microsoft.com/office/drawing/2014/main" val="20006"/>
                    </a:ext>
                  </a:extLst>
                </a:gridCol>
                <a:gridCol w="594500">
                  <a:extLst>
                    <a:ext uri="{9D8B030D-6E8A-4147-A177-3AD203B41FA5}">
                      <a16:colId xmlns:a16="http://schemas.microsoft.com/office/drawing/2014/main" val="20007"/>
                    </a:ext>
                  </a:extLst>
                </a:gridCol>
                <a:gridCol w="584975">
                  <a:extLst>
                    <a:ext uri="{9D8B030D-6E8A-4147-A177-3AD203B41FA5}">
                      <a16:colId xmlns:a16="http://schemas.microsoft.com/office/drawing/2014/main" val="20008"/>
                    </a:ext>
                  </a:extLst>
                </a:gridCol>
                <a:gridCol w="622325">
                  <a:extLst>
                    <a:ext uri="{9D8B030D-6E8A-4147-A177-3AD203B41FA5}">
                      <a16:colId xmlns:a16="http://schemas.microsoft.com/office/drawing/2014/main" val="20009"/>
                    </a:ext>
                  </a:extLst>
                </a:gridCol>
                <a:gridCol w="597400">
                  <a:extLst>
                    <a:ext uri="{9D8B030D-6E8A-4147-A177-3AD203B41FA5}">
                      <a16:colId xmlns:a16="http://schemas.microsoft.com/office/drawing/2014/main" val="20010"/>
                    </a:ext>
                  </a:extLst>
                </a:gridCol>
                <a:gridCol w="605525">
                  <a:extLst>
                    <a:ext uri="{9D8B030D-6E8A-4147-A177-3AD203B41FA5}">
                      <a16:colId xmlns:a16="http://schemas.microsoft.com/office/drawing/2014/main" val="20011"/>
                    </a:ext>
                  </a:extLst>
                </a:gridCol>
                <a:gridCol w="625200">
                  <a:extLst>
                    <a:ext uri="{9D8B030D-6E8A-4147-A177-3AD203B41FA5}">
                      <a16:colId xmlns:a16="http://schemas.microsoft.com/office/drawing/2014/main" val="20012"/>
                    </a:ext>
                  </a:extLst>
                </a:gridCol>
                <a:gridCol w="778025">
                  <a:extLst>
                    <a:ext uri="{9D8B030D-6E8A-4147-A177-3AD203B41FA5}">
                      <a16:colId xmlns:a16="http://schemas.microsoft.com/office/drawing/2014/main" val="20013"/>
                    </a:ext>
                  </a:extLst>
                </a:gridCol>
              </a:tblGrid>
              <a:tr h="200025">
                <a:tc>
                  <a:txBody>
                    <a:bodyPr/>
                    <a:lstStyle/>
                    <a:p>
                      <a:pPr marL="0" lvl="0" indent="0" algn="ctr" rtl="0">
                        <a:lnSpc>
                          <a:spcPct val="115000"/>
                        </a:lnSpc>
                        <a:spcBef>
                          <a:spcPts val="0"/>
                        </a:spcBef>
                        <a:spcAft>
                          <a:spcPts val="0"/>
                        </a:spcAft>
                        <a:buNone/>
                      </a:pPr>
                      <a:r>
                        <a:rPr lang="en" sz="1300">
                          <a:solidFill>
                            <a:schemeClr val="dk2"/>
                          </a:solidFill>
                        </a:rPr>
                        <a:t>tsakh</a:t>
                      </a:r>
                      <a:endParaRPr sz="1300">
                        <a:solidFill>
                          <a:schemeClr val="dk2"/>
                        </a:solidFill>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chemeClr val="dk2"/>
                          </a:solidFill>
                        </a:rPr>
                        <a:t>agul</a:t>
                      </a:r>
                      <a:endParaRPr sz="1300">
                        <a:solidFill>
                          <a:schemeClr val="dk2"/>
                        </a:solidFill>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chemeClr val="dk2"/>
                          </a:solidFill>
                        </a:rPr>
                        <a:t>nog</a:t>
                      </a:r>
                      <a:endParaRPr sz="1300">
                        <a:solidFill>
                          <a:schemeClr val="dk2"/>
                        </a:solidFill>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chemeClr val="dk2"/>
                          </a:solidFill>
                        </a:rPr>
                        <a:t>khvar</a:t>
                      </a:r>
                      <a:endParaRPr sz="1300">
                        <a:solidFill>
                          <a:schemeClr val="dk2"/>
                        </a:solidFill>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chemeClr val="dk2"/>
                          </a:solidFill>
                        </a:rPr>
                        <a:t>archi</a:t>
                      </a:r>
                      <a:endParaRPr sz="1300">
                        <a:solidFill>
                          <a:schemeClr val="dk2"/>
                        </a:solidFill>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chemeClr val="dk2"/>
                          </a:solidFill>
                        </a:rPr>
                        <a:t>tat</a:t>
                      </a:r>
                      <a:endParaRPr sz="1300">
                        <a:solidFill>
                          <a:schemeClr val="dk2"/>
                        </a:solidFill>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chemeClr val="dk2"/>
                          </a:solidFill>
                        </a:rPr>
                        <a:t>rutul</a:t>
                      </a:r>
                      <a:endParaRPr sz="1300">
                        <a:solidFill>
                          <a:schemeClr val="dk2"/>
                        </a:solidFill>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chemeClr val="dk2"/>
                          </a:solidFill>
                        </a:rPr>
                        <a:t>tab</a:t>
                      </a:r>
                      <a:endParaRPr sz="1300">
                        <a:solidFill>
                          <a:schemeClr val="dk2"/>
                        </a:solidFill>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chemeClr val="dk2"/>
                          </a:solidFill>
                        </a:rPr>
                        <a:t>lak</a:t>
                      </a:r>
                      <a:endParaRPr sz="1300">
                        <a:solidFill>
                          <a:schemeClr val="dk2"/>
                        </a:solidFill>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chemeClr val="dk2"/>
                          </a:solidFill>
                        </a:rPr>
                        <a:t>darg</a:t>
                      </a:r>
                      <a:endParaRPr sz="1300">
                        <a:solidFill>
                          <a:schemeClr val="dk2"/>
                        </a:solidFill>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chemeClr val="dk2"/>
                          </a:solidFill>
                        </a:rPr>
                        <a:t>avar</a:t>
                      </a:r>
                      <a:endParaRPr sz="1300">
                        <a:solidFill>
                          <a:schemeClr val="dk2"/>
                        </a:solidFill>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chemeClr val="dk2"/>
                          </a:solidFill>
                        </a:rPr>
                        <a:t>lezg</a:t>
                      </a:r>
                      <a:endParaRPr sz="1300">
                        <a:solidFill>
                          <a:schemeClr val="dk2"/>
                        </a:solidFill>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chemeClr val="dk2"/>
                          </a:solidFill>
                        </a:rPr>
                        <a:t>kum</a:t>
                      </a:r>
                      <a:endParaRPr sz="1300">
                        <a:solidFill>
                          <a:schemeClr val="dk2"/>
                        </a:solidFill>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chemeClr val="dk2"/>
                          </a:solidFill>
                        </a:rPr>
                        <a:t>rus</a:t>
                      </a:r>
                      <a:endParaRPr sz="1300">
                        <a:solidFill>
                          <a:schemeClr val="dk2"/>
                        </a:solidFill>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200025">
                <a:tc>
                  <a:txBody>
                    <a:bodyPr/>
                    <a:lstStyle/>
                    <a:p>
                      <a:pPr marL="0" lvl="0" indent="0" algn="ctr" rtl="0">
                        <a:lnSpc>
                          <a:spcPct val="115000"/>
                        </a:lnSpc>
                        <a:spcBef>
                          <a:spcPts val="0"/>
                        </a:spcBef>
                        <a:spcAft>
                          <a:spcPts val="0"/>
                        </a:spcAft>
                        <a:buNone/>
                      </a:pPr>
                      <a:r>
                        <a:rPr lang="en" sz="1300">
                          <a:solidFill>
                            <a:schemeClr val="dk2"/>
                          </a:solidFill>
                        </a:rPr>
                        <a:t>4,495</a:t>
                      </a:r>
                      <a:endParaRPr sz="1300">
                        <a:solidFill>
                          <a:schemeClr val="dk2"/>
                        </a:solidFill>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chemeClr val="dk2"/>
                          </a:solidFill>
                        </a:rPr>
                        <a:t>4,839</a:t>
                      </a:r>
                      <a:endParaRPr sz="1300">
                        <a:solidFill>
                          <a:schemeClr val="dk2"/>
                        </a:solidFill>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chemeClr val="dk2"/>
                          </a:solidFill>
                        </a:rPr>
                        <a:t>4,967</a:t>
                      </a:r>
                      <a:endParaRPr sz="1300">
                        <a:solidFill>
                          <a:schemeClr val="dk2"/>
                        </a:solidFill>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chemeClr val="dk2"/>
                          </a:solidFill>
                        </a:rPr>
                        <a:t>6,704</a:t>
                      </a:r>
                      <a:endParaRPr sz="1300">
                        <a:solidFill>
                          <a:schemeClr val="dk2"/>
                        </a:solidFill>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chemeClr val="dk2"/>
                          </a:solidFill>
                        </a:rPr>
                        <a:t>9,094</a:t>
                      </a:r>
                      <a:endParaRPr sz="1300">
                        <a:solidFill>
                          <a:schemeClr val="dk2"/>
                        </a:solidFill>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chemeClr val="dk2"/>
                          </a:solidFill>
                        </a:rPr>
                        <a:t>18,742</a:t>
                      </a:r>
                      <a:endParaRPr sz="1300">
                        <a:solidFill>
                          <a:schemeClr val="dk2"/>
                        </a:solidFill>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chemeClr val="dk2"/>
                          </a:solidFill>
                        </a:rPr>
                        <a:t>18,845</a:t>
                      </a:r>
                      <a:endParaRPr sz="1300">
                        <a:solidFill>
                          <a:schemeClr val="dk2"/>
                        </a:solidFill>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chemeClr val="dk2"/>
                          </a:solidFill>
                        </a:rPr>
                        <a:t>23,430</a:t>
                      </a:r>
                      <a:endParaRPr sz="1300">
                        <a:solidFill>
                          <a:schemeClr val="dk2"/>
                        </a:solidFill>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chemeClr val="dk2"/>
                          </a:solidFill>
                        </a:rPr>
                        <a:t>30,796</a:t>
                      </a:r>
                      <a:endParaRPr sz="1300">
                        <a:solidFill>
                          <a:schemeClr val="dk2"/>
                        </a:solidFill>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chemeClr val="dk2"/>
                          </a:solidFill>
                        </a:rPr>
                        <a:t>31,931</a:t>
                      </a:r>
                      <a:endParaRPr sz="1300">
                        <a:solidFill>
                          <a:schemeClr val="dk2"/>
                        </a:solidFill>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chemeClr val="dk2"/>
                          </a:solidFill>
                        </a:rPr>
                        <a:t>35,532</a:t>
                      </a:r>
                      <a:endParaRPr sz="1300">
                        <a:solidFill>
                          <a:schemeClr val="dk2"/>
                        </a:solidFill>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chemeClr val="dk2"/>
                          </a:solidFill>
                        </a:rPr>
                        <a:t>39,082</a:t>
                      </a:r>
                      <a:endParaRPr sz="1300">
                        <a:solidFill>
                          <a:schemeClr val="dk2"/>
                        </a:solidFill>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chemeClr val="dk2"/>
                          </a:solidFill>
                        </a:rPr>
                        <a:t>44,748</a:t>
                      </a:r>
                      <a:endParaRPr sz="1300">
                        <a:solidFill>
                          <a:schemeClr val="dk2"/>
                        </a:solidFill>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00">
                          <a:solidFill>
                            <a:schemeClr val="dk2"/>
                          </a:solidFill>
                        </a:rPr>
                        <a:t>288,801</a:t>
                      </a:r>
                      <a:endParaRPr sz="1300">
                        <a:solidFill>
                          <a:schemeClr val="dk2"/>
                        </a:solidFill>
                      </a:endParaRPr>
                    </a:p>
                  </a:txBody>
                  <a:tcPr marL="28575" marR="28575" marT="19050" marB="19050" anchor="b">
                    <a:lnL w="9475" cap="flat" cmpd="sng">
                      <a:solidFill>
                        <a:srgbClr val="CCCCCC"/>
                      </a:solidFill>
                      <a:prstDash val="solid"/>
                      <a:round/>
                      <a:headEnd type="none" w="sm" len="sm"/>
                      <a:tailEnd type="none" w="sm" len="sm"/>
                    </a:lnL>
                    <a:lnR w="9475" cap="flat" cmpd="sng">
                      <a:solidFill>
                        <a:srgbClr val="CCCCCC"/>
                      </a:solidFill>
                      <a:prstDash val="solid"/>
                      <a:round/>
                      <a:headEnd type="none" w="sm" len="sm"/>
                      <a:tailEnd type="none" w="sm" len="sm"/>
                    </a:lnR>
                    <a:lnT w="9475" cap="flat" cmpd="sng">
                      <a:solidFill>
                        <a:srgbClr val="CCCCCC"/>
                      </a:solidFill>
                      <a:prstDash val="solid"/>
                      <a:round/>
                      <a:headEnd type="none" w="sm" len="sm"/>
                      <a:tailEnd type="none" w="sm" len="sm"/>
                    </a:lnT>
                    <a:lnB w="947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314" name="Google Shape;314;p46"/>
          <p:cNvGraphicFramePr/>
          <p:nvPr/>
        </p:nvGraphicFramePr>
        <p:xfrm>
          <a:off x="536075" y="3825775"/>
          <a:ext cx="3000000" cy="3000000"/>
        </p:xfrm>
        <a:graphic>
          <a:graphicData uri="http://schemas.openxmlformats.org/drawingml/2006/table">
            <a:tbl>
              <a:tblPr>
                <a:noFill/>
                <a:tableStyleId>{F0F12F8F-4A91-41D9-9454-905F25B2E10D}</a:tableStyleId>
              </a:tblPr>
              <a:tblGrid>
                <a:gridCol w="2687325">
                  <a:extLst>
                    <a:ext uri="{9D8B030D-6E8A-4147-A177-3AD203B41FA5}">
                      <a16:colId xmlns:a16="http://schemas.microsoft.com/office/drawing/2014/main" val="20000"/>
                    </a:ext>
                  </a:extLst>
                </a:gridCol>
                <a:gridCol w="1354525">
                  <a:extLst>
                    <a:ext uri="{9D8B030D-6E8A-4147-A177-3AD203B41FA5}">
                      <a16:colId xmlns:a16="http://schemas.microsoft.com/office/drawing/2014/main" val="20001"/>
                    </a:ext>
                  </a:extLst>
                </a:gridCol>
                <a:gridCol w="2248125">
                  <a:extLst>
                    <a:ext uri="{9D8B030D-6E8A-4147-A177-3AD203B41FA5}">
                      <a16:colId xmlns:a16="http://schemas.microsoft.com/office/drawing/2014/main" val="20002"/>
                    </a:ext>
                  </a:extLst>
                </a:gridCol>
                <a:gridCol w="1277825">
                  <a:extLst>
                    <a:ext uri="{9D8B030D-6E8A-4147-A177-3AD203B41FA5}">
                      <a16:colId xmlns:a16="http://schemas.microsoft.com/office/drawing/2014/main" val="20003"/>
                    </a:ext>
                  </a:extLst>
                </a:gridCol>
              </a:tblGrid>
              <a:tr h="289525">
                <a:tc>
                  <a:txBody>
                    <a:bodyPr/>
                    <a:lstStyle/>
                    <a:p>
                      <a:pPr marL="0" lvl="0" indent="0" algn="l" rtl="0">
                        <a:lnSpc>
                          <a:spcPct val="115000"/>
                        </a:lnSpc>
                        <a:spcBef>
                          <a:spcPts val="0"/>
                        </a:spcBef>
                        <a:spcAft>
                          <a:spcPts val="1200"/>
                        </a:spcAft>
                        <a:buNone/>
                      </a:pPr>
                      <a:r>
                        <a:rPr lang="en" sz="1300">
                          <a:solidFill>
                            <a:schemeClr val="dk2"/>
                          </a:solidFill>
                          <a:latin typeface="Lato"/>
                          <a:ea typeface="Lato"/>
                          <a:cs typeface="Lato"/>
                          <a:sym typeface="Lato"/>
                        </a:rPr>
                        <a:t>Avar poetry (with comments)</a:t>
                      </a:r>
                      <a:endParaRPr sz="1300">
                        <a:solidFill>
                          <a:schemeClr val="dk2"/>
                        </a:solidFill>
                        <a:latin typeface="Lato"/>
                        <a:ea typeface="Lato"/>
                        <a:cs typeface="Lato"/>
                        <a:sym typeface="Lato"/>
                      </a:endParaRPr>
                    </a:p>
                  </a:txBody>
                  <a:tcPr marL="45700" marR="45700" marT="45700" marB="45700"/>
                </a:tc>
                <a:tc>
                  <a:txBody>
                    <a:bodyPr/>
                    <a:lstStyle/>
                    <a:p>
                      <a:pPr marL="0" lvl="0" indent="0" algn="l" rtl="0">
                        <a:spcBef>
                          <a:spcPts val="0"/>
                        </a:spcBef>
                        <a:spcAft>
                          <a:spcPts val="0"/>
                        </a:spcAft>
                        <a:buNone/>
                      </a:pPr>
                      <a:r>
                        <a:rPr lang="en" sz="1300">
                          <a:solidFill>
                            <a:schemeClr val="dk2"/>
                          </a:solidFill>
                        </a:rPr>
                        <a:t>36,155 tokens</a:t>
                      </a:r>
                      <a:endParaRPr sz="1300">
                        <a:solidFill>
                          <a:schemeClr val="dk2"/>
                        </a:solidFill>
                      </a:endParaRPr>
                    </a:p>
                  </a:txBody>
                  <a:tcPr marL="45700" marR="45700" marT="45700" marB="45700"/>
                </a:tc>
                <a:tc>
                  <a:txBody>
                    <a:bodyPr/>
                    <a:lstStyle/>
                    <a:p>
                      <a:pPr marL="0" lvl="0" indent="0" algn="l" rtl="0">
                        <a:lnSpc>
                          <a:spcPct val="115000"/>
                        </a:lnSpc>
                        <a:spcBef>
                          <a:spcPts val="0"/>
                        </a:spcBef>
                        <a:spcAft>
                          <a:spcPts val="1200"/>
                        </a:spcAft>
                        <a:buNone/>
                      </a:pPr>
                      <a:r>
                        <a:rPr lang="en" sz="1300">
                          <a:solidFill>
                            <a:schemeClr val="dk2"/>
                          </a:solidFill>
                          <a:latin typeface="Lato"/>
                          <a:ea typeface="Lato"/>
                          <a:cs typeface="Lato"/>
                          <a:sym typeface="Lato"/>
                        </a:rPr>
                        <a:t>Chirag corpus</a:t>
                      </a:r>
                      <a:endParaRPr sz="1300">
                        <a:solidFill>
                          <a:schemeClr val="dk2"/>
                        </a:solidFill>
                      </a:endParaRPr>
                    </a:p>
                  </a:txBody>
                  <a:tcPr marL="45700" marR="45700" marT="45700" marB="45700"/>
                </a:tc>
                <a:tc>
                  <a:txBody>
                    <a:bodyPr/>
                    <a:lstStyle/>
                    <a:p>
                      <a:pPr marL="0" lvl="0" indent="0" algn="l" rtl="0">
                        <a:lnSpc>
                          <a:spcPct val="115000"/>
                        </a:lnSpc>
                        <a:spcBef>
                          <a:spcPts val="0"/>
                        </a:spcBef>
                        <a:spcAft>
                          <a:spcPts val="1200"/>
                        </a:spcAft>
                        <a:buNone/>
                      </a:pPr>
                      <a:r>
                        <a:rPr lang="en" sz="1300">
                          <a:solidFill>
                            <a:schemeClr val="dk2"/>
                          </a:solidFill>
                          <a:latin typeface="Lato"/>
                          <a:ea typeface="Lato"/>
                          <a:cs typeface="Lato"/>
                          <a:sym typeface="Lato"/>
                        </a:rPr>
                        <a:t>422,565 tokens</a:t>
                      </a:r>
                      <a:endParaRPr sz="1300">
                        <a:solidFill>
                          <a:schemeClr val="dk2"/>
                        </a:solidFill>
                      </a:endParaRPr>
                    </a:p>
                  </a:txBody>
                  <a:tcPr marL="45700" marR="45700" marT="45700" marB="45700"/>
                </a:tc>
                <a:extLst>
                  <a:ext uri="{0D108BD9-81ED-4DB2-BD59-A6C34878D82A}">
                    <a16:rowId xmlns:a16="http://schemas.microsoft.com/office/drawing/2014/main" val="10000"/>
                  </a:ext>
                </a:extLst>
              </a:tr>
              <a:tr h="289525">
                <a:tc>
                  <a:txBody>
                    <a:bodyPr/>
                    <a:lstStyle/>
                    <a:p>
                      <a:pPr marL="0" lvl="0" indent="0" algn="l" rtl="0">
                        <a:lnSpc>
                          <a:spcPct val="115000"/>
                        </a:lnSpc>
                        <a:spcBef>
                          <a:spcPts val="0"/>
                        </a:spcBef>
                        <a:spcAft>
                          <a:spcPts val="1200"/>
                        </a:spcAft>
                        <a:buNone/>
                      </a:pPr>
                      <a:r>
                        <a:rPr lang="en" sz="1300">
                          <a:solidFill>
                            <a:schemeClr val="dk2"/>
                          </a:solidFill>
                          <a:latin typeface="Lato"/>
                          <a:ea typeface="Lato"/>
                          <a:cs typeface="Lato"/>
                          <a:sym typeface="Lato"/>
                        </a:rPr>
                        <a:t>Avar drama (Цадаса Гамзат. Пьесы.)</a:t>
                      </a:r>
                      <a:endParaRPr sz="1300">
                        <a:solidFill>
                          <a:schemeClr val="dk2"/>
                        </a:solidFill>
                      </a:endParaRPr>
                    </a:p>
                  </a:txBody>
                  <a:tcPr marL="45700" marR="45700" marT="45700" marB="45700"/>
                </a:tc>
                <a:tc>
                  <a:txBody>
                    <a:bodyPr/>
                    <a:lstStyle/>
                    <a:p>
                      <a:pPr marL="0" lvl="0" indent="0" algn="l" rtl="0">
                        <a:spcBef>
                          <a:spcPts val="0"/>
                        </a:spcBef>
                        <a:spcAft>
                          <a:spcPts val="0"/>
                        </a:spcAft>
                        <a:buNone/>
                      </a:pPr>
                      <a:r>
                        <a:rPr lang="en" sz="1300">
                          <a:solidFill>
                            <a:schemeClr val="dk2"/>
                          </a:solidFill>
                        </a:rPr>
                        <a:t>49,141 tokens</a:t>
                      </a:r>
                      <a:endParaRPr sz="1300">
                        <a:solidFill>
                          <a:schemeClr val="dk2"/>
                        </a:solidFill>
                      </a:endParaRPr>
                    </a:p>
                  </a:txBody>
                  <a:tcPr marL="45700" marR="45700" marT="45700" marB="45700"/>
                </a:tc>
                <a:tc>
                  <a:txBody>
                    <a:bodyPr/>
                    <a:lstStyle/>
                    <a:p>
                      <a:pPr marL="0" lvl="0" indent="0" algn="l" rtl="0">
                        <a:lnSpc>
                          <a:spcPct val="115000"/>
                        </a:lnSpc>
                        <a:spcBef>
                          <a:spcPts val="0"/>
                        </a:spcBef>
                        <a:spcAft>
                          <a:spcPts val="1200"/>
                        </a:spcAft>
                        <a:buNone/>
                      </a:pPr>
                      <a:r>
                        <a:rPr lang="en" sz="1300">
                          <a:solidFill>
                            <a:schemeClr val="dk2"/>
                          </a:solidFill>
                          <a:latin typeface="Lato"/>
                          <a:ea typeface="Lato"/>
                          <a:cs typeface="Lato"/>
                          <a:sym typeface="Lato"/>
                        </a:rPr>
                        <a:t>English (Tom Sawyer)</a:t>
                      </a:r>
                      <a:endParaRPr sz="1300">
                        <a:solidFill>
                          <a:schemeClr val="dk2"/>
                        </a:solidFill>
                      </a:endParaRPr>
                    </a:p>
                  </a:txBody>
                  <a:tcPr marL="45700" marR="45700" marT="45700" marB="45700"/>
                </a:tc>
                <a:tc>
                  <a:txBody>
                    <a:bodyPr/>
                    <a:lstStyle/>
                    <a:p>
                      <a:pPr marL="0" lvl="0" indent="0" algn="l" rtl="0">
                        <a:lnSpc>
                          <a:spcPct val="115000"/>
                        </a:lnSpc>
                        <a:spcBef>
                          <a:spcPts val="0"/>
                        </a:spcBef>
                        <a:spcAft>
                          <a:spcPts val="1200"/>
                        </a:spcAft>
                        <a:buNone/>
                      </a:pPr>
                      <a:r>
                        <a:rPr lang="en" sz="1300">
                          <a:solidFill>
                            <a:schemeClr val="dk2"/>
                          </a:solidFill>
                          <a:latin typeface="Lato"/>
                          <a:ea typeface="Lato"/>
                          <a:cs typeface="Lato"/>
                          <a:sym typeface="Lato"/>
                        </a:rPr>
                        <a:t>76, 664 tokens</a:t>
                      </a:r>
                      <a:endParaRPr sz="1300">
                        <a:solidFill>
                          <a:schemeClr val="dk2"/>
                        </a:solidFill>
                      </a:endParaRPr>
                    </a:p>
                  </a:txBody>
                  <a:tcPr marL="45700" marR="45700" marT="45700" marB="45700"/>
                </a:tc>
                <a:extLst>
                  <a:ext uri="{0D108BD9-81ED-4DB2-BD59-A6C34878D82A}">
                    <a16:rowId xmlns:a16="http://schemas.microsoft.com/office/drawing/2014/main" val="10001"/>
                  </a:ext>
                </a:extLst>
              </a:tr>
              <a:tr h="292800">
                <a:tc>
                  <a:txBody>
                    <a:bodyPr/>
                    <a:lstStyle/>
                    <a:p>
                      <a:pPr marL="0" lvl="0" indent="0" algn="l" rtl="0">
                        <a:lnSpc>
                          <a:spcPct val="115000"/>
                        </a:lnSpc>
                        <a:spcBef>
                          <a:spcPts val="0"/>
                        </a:spcBef>
                        <a:spcAft>
                          <a:spcPts val="1200"/>
                        </a:spcAft>
                        <a:buNone/>
                      </a:pPr>
                      <a:r>
                        <a:rPr lang="en" sz="1300">
                          <a:solidFill>
                            <a:schemeClr val="dk2"/>
                          </a:solidFill>
                          <a:latin typeface="Lato"/>
                          <a:ea typeface="Lato"/>
                          <a:cs typeface="Lato"/>
                          <a:sym typeface="Lato"/>
                        </a:rPr>
                        <a:t>Tokita corpus</a:t>
                      </a:r>
                      <a:endParaRPr sz="1300">
                        <a:solidFill>
                          <a:schemeClr val="dk2"/>
                        </a:solidFill>
                      </a:endParaRPr>
                    </a:p>
                  </a:txBody>
                  <a:tcPr marL="45700" marR="45700" marT="45700" marB="45700"/>
                </a:tc>
                <a:tc>
                  <a:txBody>
                    <a:bodyPr/>
                    <a:lstStyle/>
                    <a:p>
                      <a:pPr marL="0" lvl="0" indent="0" algn="l" rtl="0">
                        <a:lnSpc>
                          <a:spcPct val="115000"/>
                        </a:lnSpc>
                        <a:spcBef>
                          <a:spcPts val="0"/>
                        </a:spcBef>
                        <a:spcAft>
                          <a:spcPts val="1200"/>
                        </a:spcAft>
                        <a:buNone/>
                      </a:pPr>
                      <a:r>
                        <a:rPr lang="en" sz="1300">
                          <a:solidFill>
                            <a:schemeClr val="dk2"/>
                          </a:solidFill>
                          <a:latin typeface="Lato"/>
                          <a:ea typeface="Lato"/>
                          <a:cs typeface="Lato"/>
                          <a:sym typeface="Lato"/>
                        </a:rPr>
                        <a:t>13,337 tokens</a:t>
                      </a:r>
                      <a:endParaRPr sz="1300">
                        <a:solidFill>
                          <a:schemeClr val="dk2"/>
                        </a:solidFill>
                      </a:endParaRPr>
                    </a:p>
                  </a:txBody>
                  <a:tcPr marL="45700" marR="45700" marT="45700" marB="45700"/>
                </a:tc>
                <a:tc>
                  <a:txBody>
                    <a:bodyPr/>
                    <a:lstStyle/>
                    <a:p>
                      <a:pPr marL="0" lvl="0" indent="0" algn="l" rtl="0">
                        <a:lnSpc>
                          <a:spcPct val="115000"/>
                        </a:lnSpc>
                        <a:spcBef>
                          <a:spcPts val="0"/>
                        </a:spcBef>
                        <a:spcAft>
                          <a:spcPts val="1200"/>
                        </a:spcAft>
                        <a:buNone/>
                      </a:pPr>
                      <a:r>
                        <a:rPr lang="en" sz="1300">
                          <a:solidFill>
                            <a:schemeClr val="dk2"/>
                          </a:solidFill>
                          <a:latin typeface="Lato"/>
                          <a:ea typeface="Lato"/>
                          <a:cs typeface="Lato"/>
                          <a:sym typeface="Lato"/>
                        </a:rPr>
                        <a:t>Russian (Анна Каренина)</a:t>
                      </a:r>
                      <a:endParaRPr sz="1300">
                        <a:solidFill>
                          <a:schemeClr val="dk2"/>
                        </a:solidFill>
                      </a:endParaRPr>
                    </a:p>
                  </a:txBody>
                  <a:tcPr marL="45700" marR="45700" marT="45700" marB="45700"/>
                </a:tc>
                <a:tc>
                  <a:txBody>
                    <a:bodyPr/>
                    <a:lstStyle/>
                    <a:p>
                      <a:pPr marL="0" lvl="0" indent="0" algn="l" rtl="0">
                        <a:lnSpc>
                          <a:spcPct val="115000"/>
                        </a:lnSpc>
                        <a:spcBef>
                          <a:spcPts val="0"/>
                        </a:spcBef>
                        <a:spcAft>
                          <a:spcPts val="1200"/>
                        </a:spcAft>
                        <a:buNone/>
                      </a:pPr>
                      <a:r>
                        <a:rPr lang="en" sz="1300">
                          <a:solidFill>
                            <a:schemeClr val="dk2"/>
                          </a:solidFill>
                          <a:latin typeface="Lato"/>
                          <a:ea typeface="Lato"/>
                          <a:cs typeface="Lato"/>
                          <a:sym typeface="Lato"/>
                        </a:rPr>
                        <a:t>269,580 tokens</a:t>
                      </a:r>
                      <a:endParaRPr sz="1300">
                        <a:solidFill>
                          <a:schemeClr val="dk2"/>
                        </a:solidFill>
                      </a:endParaRPr>
                    </a:p>
                  </a:txBody>
                  <a:tcPr marL="45700" marR="45700" marT="45700" marB="45700"/>
                </a:tc>
                <a:extLst>
                  <a:ext uri="{0D108BD9-81ED-4DB2-BD59-A6C34878D82A}">
                    <a16:rowId xmlns:a16="http://schemas.microsoft.com/office/drawing/2014/main" val="10002"/>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Experiment 1: Heap’s law</a:t>
            </a:r>
            <a:endParaRPr/>
          </a:p>
        </p:txBody>
      </p:sp>
      <p:sp>
        <p:nvSpPr>
          <p:cNvPr id="320" name="Google Shape;320;p47"/>
          <p:cNvSpPr txBox="1">
            <a:spLocks noGrp="1"/>
          </p:cNvSpPr>
          <p:nvPr>
            <p:ph type="body" idx="1"/>
          </p:nvPr>
        </p:nvSpPr>
        <p:spPr>
          <a:xfrm>
            <a:off x="311700" y="1152475"/>
            <a:ext cx="8290800" cy="952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1000"/>
              </a:spcAft>
              <a:buSzPts val="1800"/>
              <a:buChar char="●"/>
            </a:pPr>
            <a:r>
              <a:rPr lang="en" b="1"/>
              <a:t>Heap’s law</a:t>
            </a:r>
            <a:r>
              <a:rPr lang="en"/>
              <a:t>: the number of distinct words (types) in a document is a function of the document length (total number of tokens).</a:t>
            </a:r>
            <a:endParaRPr/>
          </a:p>
        </p:txBody>
      </p:sp>
      <p:sp>
        <p:nvSpPr>
          <p:cNvPr id="321" name="Google Shape;321;p4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pic>
        <p:nvPicPr>
          <p:cNvPr id="322" name="Google Shape;322;p47"/>
          <p:cNvPicPr preferRelativeResize="0"/>
          <p:nvPr/>
        </p:nvPicPr>
        <p:blipFill>
          <a:blip r:embed="rId3">
            <a:alphaModFix/>
          </a:blip>
          <a:stretch>
            <a:fillRect/>
          </a:stretch>
        </p:blipFill>
        <p:spPr>
          <a:xfrm>
            <a:off x="5451526" y="2044370"/>
            <a:ext cx="2754275" cy="2352268"/>
          </a:xfrm>
          <a:prstGeom prst="rect">
            <a:avLst/>
          </a:prstGeom>
          <a:noFill/>
          <a:ln>
            <a:noFill/>
          </a:ln>
        </p:spPr>
      </p:pic>
      <p:sp>
        <p:nvSpPr>
          <p:cNvPr id="323" name="Google Shape;323;p47"/>
          <p:cNvSpPr txBox="1"/>
          <p:nvPr/>
        </p:nvSpPr>
        <p:spPr>
          <a:xfrm>
            <a:off x="6315950" y="4496075"/>
            <a:ext cx="1484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Lato"/>
                <a:ea typeface="Lato"/>
                <a:cs typeface="Lato"/>
                <a:sym typeface="Lato"/>
              </a:rPr>
              <a:t>(Creutz &amp; Lagus 2007: 21)</a:t>
            </a:r>
            <a:endParaRPr sz="900">
              <a:latin typeface="Lato"/>
              <a:ea typeface="Lato"/>
              <a:cs typeface="Lato"/>
              <a:sym typeface="Lato"/>
            </a:endParaRPr>
          </a:p>
        </p:txBody>
      </p:sp>
      <p:sp>
        <p:nvSpPr>
          <p:cNvPr id="324" name="Google Shape;324;p47"/>
          <p:cNvSpPr txBox="1">
            <a:spLocks noGrp="1"/>
          </p:cNvSpPr>
          <p:nvPr>
            <p:ph type="body" idx="1"/>
          </p:nvPr>
        </p:nvSpPr>
        <p:spPr>
          <a:xfrm>
            <a:off x="311700" y="2044375"/>
            <a:ext cx="4839000" cy="2774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We can compare how the </a:t>
            </a:r>
            <a:r>
              <a:rPr lang="en" b="1"/>
              <a:t>type-token ratio (TTR)</a:t>
            </a:r>
            <a:r>
              <a:rPr lang="en"/>
              <a:t> gradually increases in texts in different languages, cf. Finnish vs. English</a:t>
            </a:r>
            <a:endParaRPr/>
          </a:p>
          <a:p>
            <a:pPr marL="914400" lvl="1" indent="-317500" algn="l" rtl="0">
              <a:spcBef>
                <a:spcPts val="1000"/>
              </a:spcBef>
              <a:spcAft>
                <a:spcPts val="0"/>
              </a:spcAft>
              <a:buSzPts val="1400"/>
              <a:buChar char="○"/>
            </a:pPr>
            <a:r>
              <a:rPr lang="en"/>
              <a:t>TTR in Finnish increases faster = Finnish is more complex</a:t>
            </a:r>
            <a:endParaRPr/>
          </a:p>
          <a:p>
            <a:pPr marL="457200" lvl="0" indent="-342900" algn="l" rtl="0">
              <a:spcBef>
                <a:spcPts val="1000"/>
              </a:spcBef>
              <a:spcAft>
                <a:spcPts val="1000"/>
              </a:spcAft>
              <a:buSzPts val="1800"/>
              <a:buChar char="●"/>
            </a:pPr>
            <a:r>
              <a:rPr lang="en"/>
              <a:t>But in contrast to Finnish and English, most of our corpora are very small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Experiment 1: Heap’s law</a:t>
            </a:r>
            <a:endParaRPr/>
          </a:p>
        </p:txBody>
      </p:sp>
      <p:sp>
        <p:nvSpPr>
          <p:cNvPr id="330" name="Google Shape;330;p48"/>
          <p:cNvSpPr txBox="1">
            <a:spLocks noGrp="1"/>
          </p:cNvSpPr>
          <p:nvPr>
            <p:ph type="body" idx="1"/>
          </p:nvPr>
        </p:nvSpPr>
        <p:spPr>
          <a:xfrm>
            <a:off x="311700" y="1152475"/>
            <a:ext cx="8520600" cy="852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b="1"/>
              <a:t>The idea</a:t>
            </a:r>
            <a:r>
              <a:rPr lang="en" sz="1600"/>
              <a:t>: to compile a frequency list and add tokens from this list to the plot according to their frequency </a:t>
            </a:r>
            <a:r>
              <a:rPr lang="en" sz="1600">
                <a:solidFill>
                  <a:srgbClr val="666666"/>
                </a:solidFill>
                <a:latin typeface="Arial"/>
                <a:ea typeface="Arial"/>
                <a:cs typeface="Arial"/>
                <a:sym typeface="Arial"/>
              </a:rPr>
              <a:t>→ “simulated Heap” </a:t>
            </a:r>
            <a:r>
              <a:rPr lang="en" sz="1245">
                <a:solidFill>
                  <a:srgbClr val="666666"/>
                </a:solidFill>
                <a:latin typeface="Arial"/>
                <a:ea typeface="Arial"/>
                <a:cs typeface="Arial"/>
                <a:sym typeface="Arial"/>
              </a:rPr>
              <a:t>(</a:t>
            </a:r>
            <a:r>
              <a:rPr lang="en" sz="1245">
                <a:solidFill>
                  <a:schemeClr val="dk1"/>
                </a:solidFill>
                <a:latin typeface="Arial"/>
                <a:ea typeface="Arial"/>
                <a:cs typeface="Arial"/>
                <a:sym typeface="Arial"/>
              </a:rPr>
              <a:t>BUT</a:t>
            </a:r>
            <a:r>
              <a:rPr lang="en" sz="1245">
                <a:solidFill>
                  <a:srgbClr val="666666"/>
                </a:solidFill>
                <a:latin typeface="Arial"/>
                <a:ea typeface="Arial"/>
                <a:cs typeface="Arial"/>
                <a:sym typeface="Arial"/>
              </a:rPr>
              <a:t>: some curves become parallel to the asymptote very quickly, cf. Tokita)</a:t>
            </a:r>
            <a:endParaRPr sz="1245"/>
          </a:p>
        </p:txBody>
      </p:sp>
      <p:sp>
        <p:nvSpPr>
          <p:cNvPr id="331" name="Google Shape;331;p4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pic>
        <p:nvPicPr>
          <p:cNvPr id="332" name="Google Shape;332;p48"/>
          <p:cNvPicPr preferRelativeResize="0"/>
          <p:nvPr/>
        </p:nvPicPr>
        <p:blipFill rotWithShape="1">
          <a:blip r:embed="rId3">
            <a:alphaModFix/>
          </a:blip>
          <a:srcRect t="9222" r="7842"/>
          <a:stretch/>
        </p:blipFill>
        <p:spPr>
          <a:xfrm>
            <a:off x="203450" y="1796625"/>
            <a:ext cx="4305450" cy="3008474"/>
          </a:xfrm>
          <a:prstGeom prst="rect">
            <a:avLst/>
          </a:prstGeom>
          <a:noFill/>
          <a:ln>
            <a:noFill/>
          </a:ln>
        </p:spPr>
      </p:pic>
      <p:pic>
        <p:nvPicPr>
          <p:cNvPr id="333" name="Google Shape;333;p48"/>
          <p:cNvPicPr preferRelativeResize="0"/>
          <p:nvPr/>
        </p:nvPicPr>
        <p:blipFill rotWithShape="1">
          <a:blip r:embed="rId4">
            <a:alphaModFix/>
          </a:blip>
          <a:srcRect l="4243" t="9946" r="8259" b="4823"/>
          <a:stretch/>
        </p:blipFill>
        <p:spPr>
          <a:xfrm>
            <a:off x="4508900" y="1796625"/>
            <a:ext cx="3904901" cy="2839901"/>
          </a:xfrm>
          <a:prstGeom prst="rect">
            <a:avLst/>
          </a:prstGeom>
          <a:noFill/>
          <a:ln>
            <a:noFill/>
          </a:ln>
        </p:spPr>
      </p:pic>
      <p:sp>
        <p:nvSpPr>
          <p:cNvPr id="334" name="Google Shape;334;p48"/>
          <p:cNvSpPr txBox="1">
            <a:spLocks noGrp="1"/>
          </p:cNvSpPr>
          <p:nvPr>
            <p:ph type="body" idx="1"/>
          </p:nvPr>
        </p:nvSpPr>
        <p:spPr>
          <a:xfrm>
            <a:off x="5997250" y="4681000"/>
            <a:ext cx="1154100" cy="393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000"/>
              <a:t>Simulated Heap</a:t>
            </a:r>
            <a:endParaRPr sz="1000"/>
          </a:p>
        </p:txBody>
      </p:sp>
      <p:sp>
        <p:nvSpPr>
          <p:cNvPr id="335" name="Google Shape;335;p48"/>
          <p:cNvSpPr txBox="1">
            <a:spLocks noGrp="1"/>
          </p:cNvSpPr>
          <p:nvPr>
            <p:ph type="body" idx="1"/>
          </p:nvPr>
        </p:nvSpPr>
        <p:spPr>
          <a:xfrm>
            <a:off x="2058375" y="4681000"/>
            <a:ext cx="1154100" cy="393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000"/>
              <a:t>Original Heap</a:t>
            </a:r>
            <a:endParaRPr sz="1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Experiment 2: sampling</a:t>
            </a:r>
            <a:endParaRPr/>
          </a:p>
        </p:txBody>
      </p:sp>
      <p:sp>
        <p:nvSpPr>
          <p:cNvPr id="341" name="Google Shape;341;p4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
        <p:nvSpPr>
          <p:cNvPr id="342" name="Google Shape;342;p49"/>
          <p:cNvSpPr txBox="1">
            <a:spLocks noGrp="1"/>
          </p:cNvSpPr>
          <p:nvPr>
            <p:ph type="body" idx="1"/>
          </p:nvPr>
        </p:nvSpPr>
        <p:spPr>
          <a:xfrm>
            <a:off x="311700" y="1017450"/>
            <a:ext cx="8520600" cy="139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The idea</a:t>
            </a:r>
            <a:r>
              <a:rPr lang="en"/>
              <a:t>: to investigate TTR in small samples of sentences (~ 1000 tokens)</a:t>
            </a:r>
            <a:endParaRPr/>
          </a:p>
          <a:p>
            <a:pPr marL="0" lvl="0" indent="0" algn="l" rtl="0">
              <a:spcBef>
                <a:spcPts val="1200"/>
              </a:spcBef>
              <a:spcAft>
                <a:spcPts val="1200"/>
              </a:spcAft>
              <a:buNone/>
            </a:pPr>
            <a:endParaRPr sz="1245"/>
          </a:p>
        </p:txBody>
      </p:sp>
      <p:pic>
        <p:nvPicPr>
          <p:cNvPr id="343" name="Google Shape;343;p49"/>
          <p:cNvPicPr preferRelativeResize="0"/>
          <p:nvPr/>
        </p:nvPicPr>
        <p:blipFill rotWithShape="1">
          <a:blip r:embed="rId3">
            <a:alphaModFix/>
          </a:blip>
          <a:srcRect t="7287" r="5078"/>
          <a:stretch/>
        </p:blipFill>
        <p:spPr>
          <a:xfrm>
            <a:off x="4733725" y="1540174"/>
            <a:ext cx="4098576" cy="3002551"/>
          </a:xfrm>
          <a:prstGeom prst="rect">
            <a:avLst/>
          </a:prstGeom>
          <a:noFill/>
          <a:ln>
            <a:noFill/>
          </a:ln>
        </p:spPr>
      </p:pic>
      <p:sp>
        <p:nvSpPr>
          <p:cNvPr id="344" name="Google Shape;344;p49"/>
          <p:cNvSpPr txBox="1">
            <a:spLocks noGrp="1"/>
          </p:cNvSpPr>
          <p:nvPr>
            <p:ph type="body" idx="1"/>
          </p:nvPr>
        </p:nvSpPr>
        <p:spPr>
          <a:xfrm>
            <a:off x="311700" y="1768025"/>
            <a:ext cx="4484100" cy="2774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t>Algorithm</a:t>
            </a:r>
            <a:r>
              <a:rPr lang="en"/>
              <a:t> (for one language): </a:t>
            </a:r>
            <a:endParaRPr/>
          </a:p>
          <a:p>
            <a:pPr marL="0" lvl="0" indent="0" algn="l" rtl="0">
              <a:spcBef>
                <a:spcPts val="1000"/>
              </a:spcBef>
              <a:spcAft>
                <a:spcPts val="0"/>
              </a:spcAft>
              <a:buNone/>
            </a:pPr>
            <a:r>
              <a:rPr lang="en"/>
              <a:t>compile a sample</a:t>
            </a:r>
            <a:endParaRPr/>
          </a:p>
          <a:p>
            <a:pPr marL="457200" lvl="0" indent="-336550" algn="l" rtl="0">
              <a:spcBef>
                <a:spcPts val="1000"/>
              </a:spcBef>
              <a:spcAft>
                <a:spcPts val="0"/>
              </a:spcAft>
              <a:buSzPts val="1700"/>
              <a:buChar char="●"/>
            </a:pPr>
            <a:r>
              <a:rPr lang="en" sz="1700"/>
              <a:t>select random sentences in the text as long as the total number of tokens in the sample &lt; 1000</a:t>
            </a:r>
            <a:endParaRPr sz="1700"/>
          </a:p>
          <a:p>
            <a:pPr marL="0" lvl="0" indent="0" algn="l" rtl="0">
              <a:spcBef>
                <a:spcPts val="1000"/>
              </a:spcBef>
              <a:spcAft>
                <a:spcPts val="0"/>
              </a:spcAft>
              <a:buNone/>
            </a:pPr>
            <a:r>
              <a:rPr lang="en"/>
              <a:t>calculate TTR in the obtained sample</a:t>
            </a:r>
            <a:endParaRPr/>
          </a:p>
          <a:p>
            <a:pPr marL="0" lvl="0" indent="0" algn="l" rtl="0">
              <a:spcBef>
                <a:spcPts val="1000"/>
              </a:spcBef>
              <a:spcAft>
                <a:spcPts val="1000"/>
              </a:spcAft>
              <a:buNone/>
            </a:pPr>
            <a:r>
              <a:rPr lang="en"/>
              <a:t>repeat 999 more times</a:t>
            </a:r>
            <a:endParaRPr/>
          </a:p>
        </p:txBody>
      </p:sp>
      <p:sp>
        <p:nvSpPr>
          <p:cNvPr id="345" name="Google Shape;345;p49"/>
          <p:cNvSpPr txBox="1">
            <a:spLocks noGrp="1"/>
          </p:cNvSpPr>
          <p:nvPr>
            <p:ph type="body" idx="1"/>
          </p:nvPr>
        </p:nvSpPr>
        <p:spPr>
          <a:xfrm>
            <a:off x="5218251" y="4542725"/>
            <a:ext cx="3540900" cy="393600"/>
          </a:xfrm>
          <a:prstGeom prst="rect">
            <a:avLst/>
          </a:prstGeom>
        </p:spPr>
        <p:txBody>
          <a:bodyPr spcFirstLastPara="1" wrap="square" lIns="91425" tIns="91425" rIns="91425" bIns="91425" anchor="t" anchorCtr="0">
            <a:normAutofit fontScale="85000"/>
          </a:bodyPr>
          <a:lstStyle/>
          <a:p>
            <a:pPr marL="0" lvl="0" indent="0" algn="l" rtl="0">
              <a:lnSpc>
                <a:spcPct val="100000"/>
              </a:lnSpc>
              <a:spcBef>
                <a:spcPts val="0"/>
              </a:spcBef>
              <a:spcAft>
                <a:spcPts val="0"/>
              </a:spcAft>
              <a:buNone/>
            </a:pPr>
            <a:r>
              <a:rPr lang="en" sz="1000"/>
              <a:t>Distribution of TTR in samples of sentences from the Gospel of Luke</a:t>
            </a:r>
            <a:endParaRPr sz="1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Experiment 2: sampling</a:t>
            </a:r>
            <a:endParaRPr/>
          </a:p>
        </p:txBody>
      </p:sp>
      <p:sp>
        <p:nvSpPr>
          <p:cNvPr id="351" name="Google Shape;351;p5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
        <p:nvSpPr>
          <p:cNvPr id="352" name="Google Shape;352;p50"/>
          <p:cNvSpPr txBox="1">
            <a:spLocks noGrp="1"/>
          </p:cNvSpPr>
          <p:nvPr>
            <p:ph type="body" idx="1"/>
          </p:nvPr>
        </p:nvSpPr>
        <p:spPr>
          <a:xfrm>
            <a:off x="311700" y="101745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935"/>
              <a:buNone/>
            </a:pPr>
            <a:r>
              <a:rPr lang="en" sz="1460"/>
              <a:t>More translations of the Gospel of Luke: violin plots</a:t>
            </a:r>
            <a:endParaRPr sz="988"/>
          </a:p>
        </p:txBody>
      </p:sp>
      <p:pic>
        <p:nvPicPr>
          <p:cNvPr id="353" name="Google Shape;353;p50"/>
          <p:cNvPicPr preferRelativeResize="0"/>
          <p:nvPr/>
        </p:nvPicPr>
        <p:blipFill>
          <a:blip r:embed="rId3">
            <a:alphaModFix/>
          </a:blip>
          <a:stretch>
            <a:fillRect/>
          </a:stretch>
        </p:blipFill>
        <p:spPr>
          <a:xfrm>
            <a:off x="388450" y="1411050"/>
            <a:ext cx="6767924" cy="3607475"/>
          </a:xfrm>
          <a:prstGeom prst="rect">
            <a:avLst/>
          </a:prstGeom>
          <a:noFill/>
          <a:ln>
            <a:noFill/>
          </a:ln>
        </p:spPr>
      </p:pic>
      <p:sp>
        <p:nvSpPr>
          <p:cNvPr id="354" name="Google Shape;354;p50"/>
          <p:cNvSpPr/>
          <p:nvPr/>
        </p:nvSpPr>
        <p:spPr>
          <a:xfrm>
            <a:off x="5429450" y="4610075"/>
            <a:ext cx="956700" cy="323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Experiment 2: sampling</a:t>
            </a:r>
            <a:endParaRPr/>
          </a:p>
        </p:txBody>
      </p:sp>
      <p:sp>
        <p:nvSpPr>
          <p:cNvPr id="360" name="Google Shape;360;p5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
        <p:nvSpPr>
          <p:cNvPr id="361" name="Google Shape;361;p51"/>
          <p:cNvSpPr txBox="1">
            <a:spLocks noGrp="1"/>
          </p:cNvSpPr>
          <p:nvPr>
            <p:ph type="body" idx="1"/>
          </p:nvPr>
        </p:nvSpPr>
        <p:spPr>
          <a:xfrm>
            <a:off x="311700" y="101745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935"/>
              <a:buNone/>
            </a:pPr>
            <a:r>
              <a:rPr lang="en" sz="1460"/>
              <a:t>Folklore texts:</a:t>
            </a:r>
            <a:endParaRPr sz="988"/>
          </a:p>
        </p:txBody>
      </p:sp>
      <p:pic>
        <p:nvPicPr>
          <p:cNvPr id="362" name="Google Shape;362;p51"/>
          <p:cNvPicPr preferRelativeResize="0"/>
          <p:nvPr/>
        </p:nvPicPr>
        <p:blipFill rotWithShape="1">
          <a:blip r:embed="rId3">
            <a:alphaModFix/>
          </a:blip>
          <a:srcRect t="3203"/>
          <a:stretch/>
        </p:blipFill>
        <p:spPr>
          <a:xfrm>
            <a:off x="411100" y="1411050"/>
            <a:ext cx="7186817" cy="3568526"/>
          </a:xfrm>
          <a:prstGeom prst="rect">
            <a:avLst/>
          </a:prstGeom>
          <a:noFill/>
          <a:ln>
            <a:noFill/>
          </a:ln>
        </p:spPr>
      </p:pic>
      <p:sp>
        <p:nvSpPr>
          <p:cNvPr id="363" name="Google Shape;363;p51"/>
          <p:cNvSpPr/>
          <p:nvPr/>
        </p:nvSpPr>
        <p:spPr>
          <a:xfrm>
            <a:off x="6560025" y="4585225"/>
            <a:ext cx="956700" cy="323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Haudricourt 1961: Richesse en phonème et richesse en locuteurs</a:t>
            </a:r>
            <a:endParaRPr sz="2200"/>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000000"/>
                </a:solidFill>
                <a:highlight>
                  <a:srgbClr val="FFFFFF"/>
                </a:highlight>
              </a:rPr>
              <a:t>De la conclusion:</a:t>
            </a:r>
            <a:r>
              <a:rPr lang="en">
                <a:solidFill>
                  <a:srgbClr val="000000"/>
                </a:solidFill>
                <a:highlight>
                  <a:srgbClr val="FFFFFF"/>
                </a:highlight>
              </a:rPr>
              <a:t> </a:t>
            </a:r>
            <a:endParaRPr>
              <a:solidFill>
                <a:srgbClr val="000000"/>
              </a:solidFill>
              <a:highlight>
                <a:srgbClr val="FFFFFF"/>
              </a:highlight>
            </a:endParaRPr>
          </a:p>
          <a:p>
            <a:pPr marL="0" lvl="0" indent="0" algn="l" rtl="0">
              <a:spcBef>
                <a:spcPts val="1200"/>
              </a:spcBef>
              <a:spcAft>
                <a:spcPts val="0"/>
              </a:spcAft>
              <a:buNone/>
            </a:pPr>
            <a:r>
              <a:rPr lang="en">
                <a:solidFill>
                  <a:srgbClr val="000000"/>
                </a:solidFill>
                <a:highlight>
                  <a:srgbClr val="FFFFFF"/>
                </a:highlight>
                <a:latin typeface="Arial"/>
                <a:ea typeface="Arial"/>
                <a:cs typeface="Arial"/>
                <a:sym typeface="Arial"/>
              </a:rPr>
              <a:t>L'enrichissement ou rappauvrissement en phonèmes d'une langue semble donc en relation avec l’importance du nombre de bilingues, qui est lui-même fonction des relations de réciprocité avec les sociétés voisines et des dimensions absolues du groupe: pour un petit groupe, toute la population est frontalière, donc bilingue; plus le groupe est important, plus la proportion des frontaliers diminue.</a:t>
            </a:r>
            <a:endParaRPr>
              <a:solidFill>
                <a:srgbClr val="000000"/>
              </a:solidFill>
              <a:highlight>
                <a:srgbClr val="FFFFFF"/>
              </a:highlight>
              <a:latin typeface="Arial"/>
              <a:ea typeface="Arial"/>
              <a:cs typeface="Arial"/>
              <a:sym typeface="Arial"/>
            </a:endParaRPr>
          </a:p>
          <a:p>
            <a:pPr marL="0" lvl="0" indent="0" algn="l" rtl="0">
              <a:spcBef>
                <a:spcPts val="1200"/>
              </a:spcBef>
              <a:spcAft>
                <a:spcPts val="1200"/>
              </a:spcAft>
              <a:buNone/>
            </a:pPr>
            <a:endParaRPr>
              <a:solidFill>
                <a:srgbClr val="000000"/>
              </a:solidFill>
              <a:highlight>
                <a:srgbClr val="FFFFFF"/>
              </a:highlight>
            </a:endParaRPr>
          </a:p>
        </p:txBody>
      </p:sp>
      <p:sp>
        <p:nvSpPr>
          <p:cNvPr id="80" name="Google Shape;80;p1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CC+EC &amp; TTR</a:t>
            </a:r>
            <a:endParaRPr/>
          </a:p>
        </p:txBody>
      </p:sp>
      <p:sp>
        <p:nvSpPr>
          <p:cNvPr id="369" name="Google Shape;369;p5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pic>
        <p:nvPicPr>
          <p:cNvPr id="370" name="Google Shape;370;p52"/>
          <p:cNvPicPr preferRelativeResize="0"/>
          <p:nvPr/>
        </p:nvPicPr>
        <p:blipFill>
          <a:blip r:embed="rId3">
            <a:alphaModFix/>
          </a:blip>
          <a:stretch>
            <a:fillRect/>
          </a:stretch>
        </p:blipFill>
        <p:spPr>
          <a:xfrm>
            <a:off x="413300" y="1017450"/>
            <a:ext cx="6382129" cy="382124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Phonetics &amp; Morphology</a:t>
            </a:r>
            <a:endParaRPr/>
          </a:p>
        </p:txBody>
      </p:sp>
      <p:sp>
        <p:nvSpPr>
          <p:cNvPr id="376" name="Google Shape;376;p5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pic>
        <p:nvPicPr>
          <p:cNvPr id="377" name="Google Shape;377;p53"/>
          <p:cNvPicPr preferRelativeResize="0"/>
          <p:nvPr/>
        </p:nvPicPr>
        <p:blipFill>
          <a:blip r:embed="rId3">
            <a:alphaModFix/>
          </a:blip>
          <a:stretch>
            <a:fillRect/>
          </a:stretch>
        </p:blipFill>
        <p:spPr>
          <a:xfrm>
            <a:off x="311700" y="1017450"/>
            <a:ext cx="6708025" cy="39653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4"/>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Prospects</a:t>
            </a:r>
            <a:endParaRPr/>
          </a:p>
        </p:txBody>
      </p:sp>
      <p:sp>
        <p:nvSpPr>
          <p:cNvPr id="383" name="Google Shape;383;p5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Prospects</a:t>
            </a:r>
            <a:endParaRPr/>
          </a:p>
        </p:txBody>
      </p:sp>
      <p:sp>
        <p:nvSpPr>
          <p:cNvPr id="389" name="Google Shape;389;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from phonemes to syllables</a:t>
            </a:r>
            <a:endParaRPr/>
          </a:p>
          <a:p>
            <a:pPr marL="457200" lvl="0" indent="-342900" algn="l" rtl="0">
              <a:spcBef>
                <a:spcPts val="0"/>
              </a:spcBef>
              <a:spcAft>
                <a:spcPts val="0"/>
              </a:spcAft>
              <a:buSzPts val="1800"/>
              <a:buChar char="●"/>
            </a:pPr>
            <a:r>
              <a:rPr lang="en"/>
              <a:t>testing statistical significance of the differences between TTR distributions </a:t>
            </a:r>
            <a:endParaRPr/>
          </a:p>
          <a:p>
            <a:pPr marL="457200" lvl="0" indent="-342900" algn="l" rtl="0">
              <a:spcBef>
                <a:spcPts val="0"/>
              </a:spcBef>
              <a:spcAft>
                <a:spcPts val="0"/>
              </a:spcAft>
              <a:buSzPts val="1800"/>
              <a:buChar char="●"/>
            </a:pPr>
            <a:r>
              <a:rPr lang="en"/>
              <a:t>correlations with extra-linguistic parameters</a:t>
            </a:r>
            <a:endParaRPr/>
          </a:p>
          <a:p>
            <a:pPr marL="914400" lvl="1" indent="-330200" algn="l" rtl="0">
              <a:spcBef>
                <a:spcPts val="0"/>
              </a:spcBef>
              <a:spcAft>
                <a:spcPts val="0"/>
              </a:spcAft>
              <a:buSzPts val="1600"/>
              <a:buChar char="○"/>
            </a:pPr>
            <a:r>
              <a:rPr lang="en" sz="1600"/>
              <a:t>the number of speakers</a:t>
            </a:r>
            <a:endParaRPr sz="1600"/>
          </a:p>
          <a:p>
            <a:pPr marL="914400" lvl="1" indent="-330200" algn="l" rtl="0">
              <a:spcBef>
                <a:spcPts val="0"/>
              </a:spcBef>
              <a:spcAft>
                <a:spcPts val="0"/>
              </a:spcAft>
              <a:buSzPts val="1600"/>
              <a:buChar char="○"/>
            </a:pPr>
            <a:r>
              <a:rPr lang="en" sz="1600"/>
              <a:t>altitude (Nichols 2013, 2020)</a:t>
            </a:r>
            <a:endParaRPr sz="1600"/>
          </a:p>
          <a:p>
            <a:pPr marL="914400" lvl="1" indent="-330200" algn="l" rtl="0">
              <a:spcBef>
                <a:spcPts val="0"/>
              </a:spcBef>
              <a:spcAft>
                <a:spcPts val="0"/>
              </a:spcAft>
              <a:buSzPts val="1600"/>
              <a:buChar char="○"/>
            </a:pPr>
            <a:r>
              <a:rPr lang="en" sz="1600"/>
              <a:t>multilingualism</a:t>
            </a:r>
            <a:endParaRPr sz="1600"/>
          </a:p>
          <a:p>
            <a:pPr marL="0" lvl="0" indent="0" algn="l" rtl="0">
              <a:spcBef>
                <a:spcPts val="1200"/>
              </a:spcBef>
              <a:spcAft>
                <a:spcPts val="1200"/>
              </a:spcAft>
              <a:buNone/>
            </a:pPr>
            <a:endParaRPr/>
          </a:p>
        </p:txBody>
      </p:sp>
      <p:sp>
        <p:nvSpPr>
          <p:cNvPr id="390" name="Google Shape;390;p5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6"/>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
        <p:nvSpPr>
          <p:cNvPr id="396" name="Google Shape;396;p5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402" name="Google Shape;402;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55000" lnSpcReduction="10000"/>
          </a:bodyPr>
          <a:lstStyle/>
          <a:p>
            <a:pPr marL="342900" lvl="0" indent="-342900" algn="l" rtl="0">
              <a:spcBef>
                <a:spcPts val="0"/>
              </a:spcBef>
              <a:spcAft>
                <a:spcPts val="0"/>
              </a:spcAft>
              <a:buNone/>
            </a:pPr>
            <a:r>
              <a:rPr lang="en"/>
              <a:t>Atkinson, Q. D. (2011). Phonemic diversity supports a serial founder effect model of language expansion from Africa. Science, 332(6027), 346-349.</a:t>
            </a:r>
            <a:endParaRPr/>
          </a:p>
          <a:p>
            <a:pPr marL="342900" lvl="0" indent="-342900" algn="l" rtl="0">
              <a:spcBef>
                <a:spcPts val="0"/>
              </a:spcBef>
              <a:spcAft>
                <a:spcPts val="0"/>
              </a:spcAft>
              <a:buNone/>
            </a:pPr>
            <a:r>
              <a:rPr lang="en"/>
              <a:t>Baechler, R. (2017). Complexity, Isolation, and Language Change. Zeitschrift für Dialektologie und Linguistik, 84(2-3), 178-201.</a:t>
            </a:r>
            <a:endParaRPr/>
          </a:p>
          <a:p>
            <a:pPr marL="342900" lvl="0" indent="-342900" algn="l" rtl="0">
              <a:spcBef>
                <a:spcPts val="0"/>
              </a:spcBef>
              <a:spcAft>
                <a:spcPts val="0"/>
              </a:spcAft>
              <a:buNone/>
            </a:pPr>
            <a:r>
              <a:rPr lang="en"/>
              <a:t>Bane, M. (2008). Quantifying and measuring morphological complexity. In Proceedings of the 26th west coast conference on formal linguistics (pp. 69-76). Somerville, MA: Cascadilla Proceedings Project.</a:t>
            </a:r>
            <a:endParaRPr/>
          </a:p>
          <a:p>
            <a:pPr marL="342900" lvl="0" indent="-342900" algn="l" rtl="0">
              <a:spcBef>
                <a:spcPts val="0"/>
              </a:spcBef>
              <a:spcAft>
                <a:spcPts val="0"/>
              </a:spcAft>
              <a:buNone/>
            </a:pPr>
            <a:r>
              <a:rPr lang="en"/>
              <a:t>Bentz, C., Soldatova, T., Koplenig, A., &amp; Samardžić, T. (2016). A comparison between morphological complexity measures: typological data vs. language corpora.</a:t>
            </a:r>
            <a:endParaRPr/>
          </a:p>
          <a:p>
            <a:pPr marL="342900" lvl="0" indent="-342900" algn="l" rtl="0">
              <a:spcBef>
                <a:spcPts val="0"/>
              </a:spcBef>
              <a:spcAft>
                <a:spcPts val="0"/>
              </a:spcAft>
              <a:buNone/>
            </a:pPr>
            <a:r>
              <a:rPr lang="en"/>
              <a:t>Çöltekin, Ç., &amp; Rama, T. (2018). Exploiting universal dependencies treebanks for measuring morphosyntactic complexity. Proceedings of the First Shared Task on Measuring Language Complexity, 1-8.</a:t>
            </a:r>
            <a:endParaRPr/>
          </a:p>
          <a:p>
            <a:pPr marL="342900" lvl="0" indent="-342900" algn="l" rtl="0">
              <a:spcBef>
                <a:spcPts val="0"/>
              </a:spcBef>
              <a:spcAft>
                <a:spcPts val="0"/>
              </a:spcAft>
              <a:buNone/>
            </a:pPr>
            <a:r>
              <a:rPr lang="en"/>
              <a:t>Covington, M. A., &amp; McFall, J. D. (2010). Cutting the Gordian knot: The moving-average type–token ratio (MATTR). Journal of quantitative linguistics, 17(2), 94-100.</a:t>
            </a:r>
            <a:endParaRPr/>
          </a:p>
          <a:p>
            <a:pPr marL="342900" lvl="0" indent="-342900" algn="l" rtl="0">
              <a:spcBef>
                <a:spcPts val="0"/>
              </a:spcBef>
              <a:spcAft>
                <a:spcPts val="0"/>
              </a:spcAft>
              <a:buNone/>
            </a:pPr>
            <a:r>
              <a:rPr lang="en"/>
              <a:t>Creutz, M., &amp; Lagus, K. (2007). Unsupervised models for morpheme segmentation and morphology learning. ACM Transactions on Speech and Language Processing (TSLP), 4(1), 1-34.</a:t>
            </a:r>
            <a:endParaRPr/>
          </a:p>
          <a:p>
            <a:pPr marL="342900" lvl="0" indent="-342900" algn="l" rtl="0">
              <a:spcBef>
                <a:spcPts val="0"/>
              </a:spcBef>
              <a:spcAft>
                <a:spcPts val="0"/>
              </a:spcAft>
              <a:buNone/>
            </a:pPr>
            <a:r>
              <a:rPr lang="en"/>
              <a:t>Ehret and Szmrecsanyi, to appear</a:t>
            </a:r>
            <a:endParaRPr/>
          </a:p>
          <a:p>
            <a:pPr marL="342900" lvl="0" indent="-342900" algn="l" rtl="0">
              <a:spcBef>
                <a:spcPts val="0"/>
              </a:spcBef>
              <a:spcAft>
                <a:spcPts val="0"/>
              </a:spcAft>
              <a:buNone/>
            </a:pPr>
            <a:r>
              <a:rPr lang="en"/>
              <a:t>Ehret, K., &amp; Szmrecsanyi, B. (2016). An information-theoretic approach to assess linguistic complexity. In R. Baechler &amp; G. Seiler (Eds.), Complexity and Isolation. Berlin: De Gruyter.</a:t>
            </a:r>
            <a:endParaRPr/>
          </a:p>
          <a:p>
            <a:pPr marL="342900" lvl="0" indent="-342900" algn="l" rtl="0">
              <a:spcBef>
                <a:spcPts val="0"/>
              </a:spcBef>
              <a:spcAft>
                <a:spcPts val="0"/>
              </a:spcAft>
              <a:buNone/>
            </a:pPr>
            <a:r>
              <a:rPr lang="en"/>
              <a:t>Ehret, K. (2018). Kolmogorov complexity as a universal measure of language complexity. Proceedings of the First Shared Task on Measuring Language Complexity, 8-14.</a:t>
            </a:r>
            <a:endParaRPr/>
          </a:p>
          <a:p>
            <a:pPr marL="342900" lvl="0" indent="-342900" algn="l" rtl="0">
              <a:spcBef>
                <a:spcPts val="0"/>
              </a:spcBef>
              <a:spcAft>
                <a:spcPts val="0"/>
              </a:spcAft>
              <a:buNone/>
            </a:pPr>
            <a:r>
              <a:rPr lang="en"/>
              <a:t>Gutierrez-Vasques, X., &amp; Mijangos, V. (2020). Productivity and Predictability for Measuring Morphological Complexity. Entropy, 22(1), 48.</a:t>
            </a:r>
            <a:endParaRPr/>
          </a:p>
          <a:p>
            <a:pPr marL="342900" lvl="0" indent="-342900" algn="l" rtl="0">
              <a:spcBef>
                <a:spcPts val="0"/>
              </a:spcBef>
              <a:spcAft>
                <a:spcPts val="0"/>
              </a:spcAft>
              <a:buNone/>
            </a:pPr>
            <a:r>
              <a:rPr lang="en"/>
              <a:t>Haudricourt, A. (1961). Richesse en phonèmes et richesse en locateurs. L' homme 1, 5-10.</a:t>
            </a:r>
            <a:endParaRPr/>
          </a:p>
          <a:p>
            <a:pPr marL="342900" lvl="0" indent="-342900" algn="l" rtl="0">
              <a:spcBef>
                <a:spcPts val="0"/>
              </a:spcBef>
              <a:spcAft>
                <a:spcPts val="0"/>
              </a:spcAft>
              <a:buNone/>
            </a:pPr>
            <a:r>
              <a:rPr lang="en"/>
              <a:t>Hay, J., &amp; Bauer, L. (2007). Phoneme inventory size and population size. Language, 83(2), 388-400.</a:t>
            </a:r>
            <a:endParaRPr/>
          </a:p>
        </p:txBody>
      </p:sp>
      <p:sp>
        <p:nvSpPr>
          <p:cNvPr id="403" name="Google Shape;403;p5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409" name="Google Shape;409;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55000"/>
          </a:bodyPr>
          <a:lstStyle/>
          <a:p>
            <a:pPr marL="342900" lvl="0" indent="-342900" algn="l" rtl="0">
              <a:spcBef>
                <a:spcPts val="0"/>
              </a:spcBef>
              <a:spcAft>
                <a:spcPts val="0"/>
              </a:spcAft>
              <a:buNone/>
            </a:pPr>
            <a:r>
              <a:rPr lang="en"/>
              <a:t>Juola, P. (1998). Measuring linguistic complexity: The morphological tier. Journal of Quantitative Linguistics, 5(3), 206-213.</a:t>
            </a:r>
            <a:endParaRPr/>
          </a:p>
          <a:p>
            <a:pPr marL="342900" lvl="0" indent="-342900" algn="l" rtl="0">
              <a:spcBef>
                <a:spcPts val="0"/>
              </a:spcBef>
              <a:spcAft>
                <a:spcPts val="0"/>
              </a:spcAft>
              <a:buNone/>
            </a:pPr>
            <a:r>
              <a:rPr lang="en"/>
              <a:t>Juola, P. (2008). Assessing linguistic complexity. Language complexity: Typology, contact, change, ed. by Matti Miestamo, Kaius Sinnemaki, and Fred Karlsson, 89—108. Amsterdam: John Benjamin</a:t>
            </a:r>
            <a:endParaRPr/>
          </a:p>
          <a:p>
            <a:pPr marL="342900" lvl="0" indent="-342900" algn="l" rtl="0">
              <a:spcBef>
                <a:spcPts val="0"/>
              </a:spcBef>
              <a:spcAft>
                <a:spcPts val="0"/>
              </a:spcAft>
              <a:buNone/>
            </a:pPr>
            <a:r>
              <a:rPr lang="en"/>
              <a:t>Kettunen, K. (2014). Can type-token ratio be used to show morphological complexity of languages?. Journal of Quantitative Linguistics, 21(3), 223-245.</a:t>
            </a:r>
            <a:endParaRPr/>
          </a:p>
          <a:p>
            <a:pPr marL="342900" lvl="0" indent="-342900" algn="l" rtl="0">
              <a:spcBef>
                <a:spcPts val="0"/>
              </a:spcBef>
              <a:spcAft>
                <a:spcPts val="0"/>
              </a:spcAft>
              <a:buNone/>
            </a:pPr>
            <a:r>
              <a:rPr lang="en"/>
              <a:t>Kibrik, A. E. (1977). Opyt strukturnogo opisaniya archinskogo yazyka. M.: MGU.</a:t>
            </a:r>
            <a:endParaRPr/>
          </a:p>
          <a:p>
            <a:pPr marL="342900" lvl="0" indent="-342900" algn="l" rtl="0">
              <a:spcBef>
                <a:spcPts val="0"/>
              </a:spcBef>
              <a:spcAft>
                <a:spcPts val="0"/>
              </a:spcAft>
              <a:buNone/>
            </a:pPr>
            <a:r>
              <a:rPr lang="en"/>
              <a:t>McWhorter, J. H. (2001). The worlds simplest grammars are creole grammars. Linguistic typology, 5(2-3), 125-166.</a:t>
            </a:r>
            <a:endParaRPr/>
          </a:p>
          <a:p>
            <a:pPr marL="342900" lvl="0" indent="-342900" algn="l" rtl="0">
              <a:spcBef>
                <a:spcPts val="0"/>
              </a:spcBef>
              <a:spcAft>
                <a:spcPts val="0"/>
              </a:spcAft>
              <a:buNone/>
            </a:pPr>
            <a:r>
              <a:rPr lang="en">
                <a:solidFill>
                  <a:srgbClr val="FF0000"/>
                </a:solidFill>
              </a:rPr>
              <a:t>Nichols 1992</a:t>
            </a:r>
            <a:endParaRPr>
              <a:solidFill>
                <a:srgbClr val="FF0000"/>
              </a:solidFill>
            </a:endParaRPr>
          </a:p>
          <a:p>
            <a:pPr marL="342900" lvl="0" indent="-342900" algn="l" rtl="0">
              <a:spcBef>
                <a:spcPts val="0"/>
              </a:spcBef>
              <a:spcAft>
                <a:spcPts val="0"/>
              </a:spcAft>
              <a:buNone/>
            </a:pPr>
            <a:r>
              <a:rPr lang="en"/>
              <a:t>Nichols, J. (2009). Linguistic complexity: A comprehensive definition and survey. In Geoffrey Sampson, David Gil, and Peter Trudgill (eds), Language Complexity as an Evolving Variable. Oxford: Oxford University Press, 110–25.</a:t>
            </a:r>
            <a:endParaRPr/>
          </a:p>
          <a:p>
            <a:pPr marL="342900" lvl="0" indent="-342900" algn="l" rtl="0">
              <a:spcBef>
                <a:spcPts val="0"/>
              </a:spcBef>
              <a:spcAft>
                <a:spcPts val="0"/>
              </a:spcAft>
              <a:buNone/>
            </a:pPr>
            <a:r>
              <a:rPr lang="en"/>
              <a:t>Nichols, J. (2013). The vertical archipelago: Adding the third dimension to linguistic geography. In Peter Auer, Martin Hilpert, Anja Stukenbrock, and Benedikt Szmrecsanyi (eds), Space in Language and Linguistics. Berlin: Mouton de Gruyter, 38–60.</a:t>
            </a:r>
            <a:endParaRPr/>
          </a:p>
          <a:p>
            <a:pPr marL="342900" lvl="0" indent="-342900" algn="l" rtl="0">
              <a:spcBef>
                <a:spcPts val="0"/>
              </a:spcBef>
              <a:spcAft>
                <a:spcPts val="0"/>
              </a:spcAft>
              <a:buNone/>
            </a:pPr>
            <a:r>
              <a:rPr lang="en"/>
              <a:t>Nichols, J. (2020). Canonical complexity. In P. Arkadiev &amp; F. Gardani (Eds.), The complexities of morphology (pp. 163–192). Oxford University Press.</a:t>
            </a:r>
            <a:endParaRPr/>
          </a:p>
          <a:p>
            <a:pPr marL="342900" lvl="0" indent="-342900" algn="l" rtl="0">
              <a:spcBef>
                <a:spcPts val="0"/>
              </a:spcBef>
              <a:spcAft>
                <a:spcPts val="0"/>
              </a:spcAft>
              <a:buNone/>
            </a:pPr>
            <a:r>
              <a:rPr lang="en"/>
              <a:t>Sozinova, O., Ch. Bentz, T. Samardzic. (2019). Measuring inflectional and derivational complexity.</a:t>
            </a:r>
            <a:endParaRPr/>
          </a:p>
          <a:p>
            <a:pPr marL="342900" lvl="0" indent="-342900" algn="l" rtl="0">
              <a:spcBef>
                <a:spcPts val="0"/>
              </a:spcBef>
              <a:spcAft>
                <a:spcPts val="0"/>
              </a:spcAft>
              <a:buNone/>
            </a:pPr>
            <a:r>
              <a:rPr lang="en"/>
              <a:t>Trudgill, P. (2004). Linguistic and social typology: The Austronesian migrations and phoneme inventories. Linguistic Typology, 8(3), 305-320.</a:t>
            </a:r>
            <a:endParaRPr/>
          </a:p>
          <a:p>
            <a:pPr marL="342900" lvl="0" indent="-342900" algn="l" rtl="0">
              <a:spcBef>
                <a:spcPts val="0"/>
              </a:spcBef>
              <a:spcAft>
                <a:spcPts val="0"/>
              </a:spcAft>
              <a:buNone/>
            </a:pPr>
            <a:r>
              <a:rPr lang="en"/>
              <a:t>Xanthos, A., &amp; Gillis, S. (2010). Quantifying the development of inflectional diversity. First language, 30(2), 175-198.</a:t>
            </a:r>
            <a:endParaRPr/>
          </a:p>
          <a:p>
            <a:pPr marL="342900" lvl="0" indent="-342900" algn="l" rtl="0">
              <a:spcBef>
                <a:spcPts val="0"/>
              </a:spcBef>
              <a:spcAft>
                <a:spcPts val="0"/>
              </a:spcAft>
              <a:buNone/>
            </a:pPr>
            <a:endParaRPr/>
          </a:p>
          <a:p>
            <a:pPr marL="342900" lvl="0" indent="-342900" algn="l" rtl="0">
              <a:spcBef>
                <a:spcPts val="0"/>
              </a:spcBef>
              <a:spcAft>
                <a:spcPts val="0"/>
              </a:spcAft>
              <a:buNone/>
            </a:pPr>
            <a:endParaRPr/>
          </a:p>
        </p:txBody>
      </p:sp>
      <p:sp>
        <p:nvSpPr>
          <p:cNvPr id="410" name="Google Shape;410;p5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Nichols 1992: Linguistic Diversity in Space and Time</a:t>
            </a:r>
            <a:endParaRPr sz="2200"/>
          </a:p>
        </p:txBody>
      </p:sp>
      <p:sp>
        <p:nvSpPr>
          <p:cNvPr id="86" name="Google Shape;86;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solidFill>
                <a:srgbClr val="000000"/>
              </a:solidFill>
              <a:highlight>
                <a:srgbClr val="FFFFFF"/>
              </a:highlight>
            </a:endParaRPr>
          </a:p>
        </p:txBody>
      </p:sp>
      <p:sp>
        <p:nvSpPr>
          <p:cNvPr id="87" name="Google Shape;87;p1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00"/>
              <a:t>Trudgill 2004: The Austronesian migrations and phoneme inventories</a:t>
            </a:r>
            <a:endParaRPr sz="2000">
              <a:solidFill>
                <a:srgbClr val="FF0000"/>
              </a:solidFill>
            </a:endParaRPr>
          </a:p>
        </p:txBody>
      </p:sp>
      <p:sp>
        <p:nvSpPr>
          <p:cNvPr id="93" name="Google Shape;93;p18"/>
          <p:cNvSpPr txBox="1">
            <a:spLocks noGrp="1"/>
          </p:cNvSpPr>
          <p:nvPr>
            <p:ph type="body" idx="1"/>
          </p:nvPr>
        </p:nvSpPr>
        <p:spPr>
          <a:xfrm>
            <a:off x="311700" y="976900"/>
            <a:ext cx="8176800" cy="3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00000"/>
                </a:solidFill>
                <a:highlight>
                  <a:srgbClr val="FFFFFF"/>
                </a:highlight>
              </a:rPr>
              <a:t>From conclusions: </a:t>
            </a:r>
            <a:endParaRPr sz="1600" b="1">
              <a:solidFill>
                <a:srgbClr val="000000"/>
              </a:solidFill>
              <a:highlight>
                <a:srgbClr val="FFFFFF"/>
              </a:highlight>
            </a:endParaRPr>
          </a:p>
          <a:p>
            <a:pPr marL="0" lvl="0" indent="0" algn="l" rtl="0">
              <a:spcBef>
                <a:spcPts val="1200"/>
              </a:spcBef>
              <a:spcAft>
                <a:spcPts val="0"/>
              </a:spcAft>
              <a:buNone/>
            </a:pPr>
            <a:r>
              <a:rPr lang="en" sz="1150">
                <a:solidFill>
                  <a:srgbClr val="000000"/>
                </a:solidFill>
                <a:highlight>
                  <a:srgbClr val="FFFFFF"/>
                </a:highlight>
                <a:latin typeface="Arial"/>
                <a:ea typeface="Arial"/>
                <a:cs typeface="Arial"/>
                <a:sym typeface="Arial"/>
              </a:rPr>
              <a:t>(i) In cases where there is long-term language contact </a:t>
            </a:r>
            <a:r>
              <a:rPr lang="en" sz="1150" b="1">
                <a:solidFill>
                  <a:srgbClr val="000000"/>
                </a:solidFill>
                <a:highlight>
                  <a:srgbClr val="FFFFFF"/>
                </a:highlight>
                <a:latin typeface="Arial"/>
                <a:ea typeface="Arial"/>
                <a:cs typeface="Arial"/>
                <a:sym typeface="Arial"/>
              </a:rPr>
              <a:t>involving child-language acquisition</a:t>
            </a:r>
            <a:r>
              <a:rPr lang="en" sz="1150">
                <a:solidFill>
                  <a:srgbClr val="000000"/>
                </a:solidFill>
                <a:highlight>
                  <a:srgbClr val="FFFFFF"/>
                </a:highlight>
                <a:latin typeface="Arial"/>
                <a:ea typeface="Arial"/>
                <a:cs typeface="Arial"/>
                <a:sym typeface="Arial"/>
              </a:rPr>
              <a:t>, </a:t>
            </a:r>
            <a:r>
              <a:rPr lang="en" sz="1150" b="1">
                <a:solidFill>
                  <a:srgbClr val="000000"/>
                </a:solidFill>
                <a:highlight>
                  <a:srgbClr val="FFFFFF"/>
                </a:highlight>
                <a:latin typeface="Arial"/>
                <a:ea typeface="Arial"/>
                <a:cs typeface="Arial"/>
                <a:sym typeface="Arial"/>
              </a:rPr>
              <a:t>high degrees of language contact may lead to larger phoneme inventories</a:t>
            </a:r>
            <a:r>
              <a:rPr lang="en" sz="1150">
                <a:solidFill>
                  <a:srgbClr val="000000"/>
                </a:solidFill>
                <a:highlight>
                  <a:srgbClr val="FFFFFF"/>
                </a:highlight>
                <a:latin typeface="Arial"/>
                <a:ea typeface="Arial"/>
                <a:cs typeface="Arial"/>
                <a:sym typeface="Arial"/>
              </a:rPr>
              <a:t>, as a result of borrowing, as suggested by Nichols.</a:t>
            </a:r>
            <a:endParaRPr sz="115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en" sz="1150">
                <a:solidFill>
                  <a:srgbClr val="000000"/>
                </a:solidFill>
                <a:highlight>
                  <a:srgbClr val="FFFFFF"/>
                </a:highlight>
                <a:latin typeface="Arial"/>
                <a:ea typeface="Arial"/>
                <a:cs typeface="Arial"/>
                <a:sym typeface="Arial"/>
              </a:rPr>
              <a:t>(ii) Situations involving </a:t>
            </a:r>
            <a:r>
              <a:rPr lang="en" sz="1150" b="1">
                <a:solidFill>
                  <a:srgbClr val="000000"/>
                </a:solidFill>
                <a:highlight>
                  <a:srgbClr val="FFFFFF"/>
                </a:highlight>
                <a:latin typeface="Arial"/>
                <a:ea typeface="Arial"/>
                <a:cs typeface="Arial"/>
                <a:sym typeface="Arial"/>
              </a:rPr>
              <a:t>adult language contact</a:t>
            </a:r>
            <a:r>
              <a:rPr lang="en" sz="1150">
                <a:solidFill>
                  <a:srgbClr val="000000"/>
                </a:solidFill>
                <a:highlight>
                  <a:srgbClr val="FFFFFF"/>
                </a:highlight>
                <a:latin typeface="Arial"/>
                <a:ea typeface="Arial"/>
                <a:cs typeface="Arial"/>
                <a:sym typeface="Arial"/>
              </a:rPr>
              <a:t>, on the other hand, are likely to favour </a:t>
            </a:r>
            <a:r>
              <a:rPr lang="en" sz="1150" b="1">
                <a:solidFill>
                  <a:srgbClr val="000000"/>
                </a:solidFill>
                <a:highlight>
                  <a:srgbClr val="FFFFFF"/>
                </a:highlight>
                <a:latin typeface="Arial"/>
                <a:ea typeface="Arial"/>
                <a:cs typeface="Arial"/>
                <a:sym typeface="Arial"/>
              </a:rPr>
              <a:t>medium-sized phoneme inventories</a:t>
            </a:r>
            <a:r>
              <a:rPr lang="en" sz="1150">
                <a:solidFill>
                  <a:srgbClr val="000000"/>
                </a:solidFill>
                <a:highlight>
                  <a:srgbClr val="FFFFFF"/>
                </a:highlight>
                <a:latin typeface="Arial"/>
                <a:ea typeface="Arial"/>
                <a:cs typeface="Arial"/>
                <a:sym typeface="Arial"/>
              </a:rPr>
              <a:t>, i.e., inventories which are not so large as to be difficult for adolescents and adults to remember and acquire, but not so small as to cause confusability of constituents and high word length.</a:t>
            </a:r>
            <a:endParaRPr sz="115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en" sz="1150">
                <a:solidFill>
                  <a:srgbClr val="000000"/>
                </a:solidFill>
                <a:highlight>
                  <a:srgbClr val="FFFFFF"/>
                </a:highlight>
                <a:latin typeface="Arial"/>
                <a:ea typeface="Arial"/>
                <a:cs typeface="Arial"/>
                <a:sym typeface="Arial"/>
              </a:rPr>
              <a:t>(iii) </a:t>
            </a:r>
            <a:r>
              <a:rPr lang="en" sz="1150" b="1">
                <a:solidFill>
                  <a:srgbClr val="000000"/>
                </a:solidFill>
                <a:highlight>
                  <a:srgbClr val="FFFFFF"/>
                </a:highlight>
                <a:latin typeface="Arial"/>
                <a:ea typeface="Arial"/>
                <a:cs typeface="Arial"/>
                <a:sym typeface="Arial"/>
              </a:rPr>
              <a:t>Low degrees of language contact</a:t>
            </a:r>
            <a:r>
              <a:rPr lang="en" sz="1150">
                <a:solidFill>
                  <a:srgbClr val="000000"/>
                </a:solidFill>
                <a:highlight>
                  <a:srgbClr val="FFFFFF"/>
                </a:highlight>
                <a:latin typeface="Arial"/>
                <a:ea typeface="Arial"/>
                <a:cs typeface="Arial"/>
                <a:sym typeface="Arial"/>
              </a:rPr>
              <a:t> may lead to languages with </a:t>
            </a:r>
            <a:r>
              <a:rPr lang="en" sz="1150" b="1">
                <a:solidFill>
                  <a:srgbClr val="000000"/>
                </a:solidFill>
                <a:highlight>
                  <a:srgbClr val="FFFFFF"/>
                </a:highlight>
                <a:latin typeface="Arial"/>
                <a:ea typeface="Arial"/>
                <a:cs typeface="Arial"/>
                <a:sym typeface="Arial"/>
              </a:rPr>
              <a:t>small inventories</a:t>
            </a:r>
            <a:r>
              <a:rPr lang="en" sz="1150">
                <a:solidFill>
                  <a:srgbClr val="000000"/>
                </a:solidFill>
                <a:highlight>
                  <a:srgbClr val="FFFFFF"/>
                </a:highlight>
                <a:latin typeface="Arial"/>
                <a:ea typeface="Arial"/>
                <a:cs typeface="Arial"/>
                <a:sym typeface="Arial"/>
              </a:rPr>
              <a:t>, because the memory load difficulties caused by confusability and word length will not be relevant, since post-critical threshold learning is not involved. </a:t>
            </a:r>
            <a:r>
              <a:rPr lang="en" sz="1150" b="1">
                <a:solidFill>
                  <a:srgbClr val="000000"/>
                </a:solidFill>
                <a:highlight>
                  <a:srgbClr val="FFFFFF"/>
                </a:highlight>
                <a:latin typeface="Arial"/>
                <a:ea typeface="Arial"/>
                <a:cs typeface="Arial"/>
                <a:sym typeface="Arial"/>
              </a:rPr>
              <a:t>They may also just as well lead, however, to large inventories</a:t>
            </a:r>
            <a:r>
              <a:rPr lang="en" sz="1150">
                <a:solidFill>
                  <a:srgbClr val="000000"/>
                </a:solidFill>
                <a:highlight>
                  <a:srgbClr val="FFFFFF"/>
                </a:highlight>
                <a:latin typeface="Arial"/>
                <a:ea typeface="Arial"/>
                <a:cs typeface="Arial"/>
                <a:sym typeface="Arial"/>
              </a:rPr>
              <a:t>, because, equally, the memory load difficulties caused by the acquisition of large numbers of phonemes will not be relevant either. We have as yet no explanation for why one of these factors may come to dominate the other.</a:t>
            </a:r>
            <a:endParaRPr sz="1150">
              <a:solidFill>
                <a:srgbClr val="000000"/>
              </a:solidFill>
              <a:highlight>
                <a:srgbClr val="FFFFFF"/>
              </a:highlight>
              <a:latin typeface="Arial"/>
              <a:ea typeface="Arial"/>
              <a:cs typeface="Arial"/>
              <a:sym typeface="Arial"/>
            </a:endParaRPr>
          </a:p>
          <a:p>
            <a:pPr marL="0" lvl="0" indent="0" algn="l" rtl="0">
              <a:spcBef>
                <a:spcPts val="1200"/>
              </a:spcBef>
              <a:spcAft>
                <a:spcPts val="1200"/>
              </a:spcAft>
              <a:buNone/>
            </a:pPr>
            <a:r>
              <a:rPr lang="en" sz="1150">
                <a:solidFill>
                  <a:srgbClr val="000000"/>
                </a:solidFill>
                <a:highlight>
                  <a:srgbClr val="FFFFFF"/>
                </a:highlight>
                <a:latin typeface="Arial"/>
                <a:ea typeface="Arial"/>
                <a:cs typeface="Arial"/>
                <a:sym typeface="Arial"/>
              </a:rPr>
              <a:t>(iv) </a:t>
            </a:r>
            <a:r>
              <a:rPr lang="en" sz="1150" b="1">
                <a:solidFill>
                  <a:srgbClr val="000000"/>
                </a:solidFill>
                <a:highlight>
                  <a:srgbClr val="FFFFFF"/>
                </a:highlight>
                <a:latin typeface="Arial"/>
                <a:ea typeface="Arial"/>
                <a:cs typeface="Arial"/>
                <a:sym typeface="Arial"/>
              </a:rPr>
              <a:t>Large community size will favour medium-sized phoneme inventories</a:t>
            </a:r>
            <a:r>
              <a:rPr lang="en" sz="1150">
                <a:solidFill>
                  <a:srgbClr val="000000"/>
                </a:solidFill>
                <a:highlight>
                  <a:srgbClr val="FFFFFF"/>
                </a:highlight>
                <a:latin typeface="Arial"/>
                <a:ea typeface="Arial"/>
                <a:cs typeface="Arial"/>
                <a:sym typeface="Arial"/>
              </a:rPr>
              <a:t>, i.e., inventories which are not so small as to cause communicative difficulties as a result of a low degree of redundancy.</a:t>
            </a:r>
            <a:endParaRPr sz="1600">
              <a:solidFill>
                <a:srgbClr val="000000"/>
              </a:solidFill>
              <a:highlight>
                <a:srgbClr val="FFFFFF"/>
              </a:highlight>
            </a:endParaRPr>
          </a:p>
        </p:txBody>
      </p:sp>
      <p:sp>
        <p:nvSpPr>
          <p:cNvPr id="94" name="Google Shape;94;p1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00"/>
              <a:t>Trudgill 2004: The Austronesian migrations and phoneme inventories</a:t>
            </a:r>
            <a:endParaRPr sz="2000">
              <a:solidFill>
                <a:srgbClr val="FF0000"/>
              </a:solidFill>
            </a:endParaRPr>
          </a:p>
        </p:txBody>
      </p:sp>
      <p:sp>
        <p:nvSpPr>
          <p:cNvPr id="100" name="Google Shape;100;p19"/>
          <p:cNvSpPr txBox="1">
            <a:spLocks noGrp="1"/>
          </p:cNvSpPr>
          <p:nvPr>
            <p:ph type="body" idx="1"/>
          </p:nvPr>
        </p:nvSpPr>
        <p:spPr>
          <a:xfrm>
            <a:off x="311700" y="976900"/>
            <a:ext cx="8176800" cy="3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000000"/>
                </a:solidFill>
                <a:highlight>
                  <a:srgbClr val="FFFFFF"/>
                </a:highlight>
              </a:rPr>
              <a:t>From conclusions: </a:t>
            </a:r>
            <a:endParaRPr sz="1400" b="1">
              <a:solidFill>
                <a:srgbClr val="000000"/>
              </a:solidFill>
              <a:highlight>
                <a:srgbClr val="FFFFFF"/>
              </a:highlight>
            </a:endParaRPr>
          </a:p>
          <a:p>
            <a:pPr marL="0" lvl="0" indent="0" algn="l" rtl="0">
              <a:spcBef>
                <a:spcPts val="1200"/>
              </a:spcBef>
              <a:spcAft>
                <a:spcPts val="0"/>
              </a:spcAft>
              <a:buNone/>
            </a:pPr>
            <a:r>
              <a:rPr lang="en" sz="1400">
                <a:solidFill>
                  <a:srgbClr val="000000"/>
                </a:solidFill>
                <a:highlight>
                  <a:srgbClr val="FFFFFF"/>
                </a:highlight>
                <a:latin typeface="Arial"/>
                <a:ea typeface="Arial"/>
                <a:cs typeface="Arial"/>
                <a:sym typeface="Arial"/>
              </a:rPr>
              <a:t>(v) </a:t>
            </a:r>
            <a:r>
              <a:rPr lang="en" sz="1400" b="1">
                <a:solidFill>
                  <a:srgbClr val="000000"/>
                </a:solidFill>
                <a:highlight>
                  <a:srgbClr val="FFFFFF"/>
                </a:highlight>
                <a:latin typeface="Arial"/>
                <a:ea typeface="Arial"/>
                <a:cs typeface="Arial"/>
                <a:sym typeface="Arial"/>
              </a:rPr>
              <a:t>Languages spoken in small communities can develop very small inventories</a:t>
            </a:r>
            <a:r>
              <a:rPr lang="en" sz="1400">
                <a:solidFill>
                  <a:srgbClr val="000000"/>
                </a:solidFill>
                <a:highlight>
                  <a:srgbClr val="FFFFFF"/>
                </a:highlight>
                <a:latin typeface="Arial"/>
                <a:ea typeface="Arial"/>
                <a:cs typeface="Arial"/>
                <a:sym typeface="Arial"/>
              </a:rPr>
              <a:t> since lower degrees of redundancy can be tolerated because of the large amounts of shared information present. </a:t>
            </a:r>
            <a:r>
              <a:rPr lang="en" sz="1400" b="1">
                <a:solidFill>
                  <a:srgbClr val="000000"/>
                </a:solidFill>
                <a:highlight>
                  <a:srgbClr val="FFFFFF"/>
                </a:highlight>
                <a:latin typeface="Arial"/>
                <a:ea typeface="Arial"/>
                <a:cs typeface="Arial"/>
                <a:sym typeface="Arial"/>
              </a:rPr>
              <a:t>Small communities can also, equally, develop very large inventories</a:t>
            </a:r>
            <a:r>
              <a:rPr lang="en" sz="1400">
                <a:solidFill>
                  <a:srgbClr val="000000"/>
                </a:solidFill>
                <a:highlight>
                  <a:srgbClr val="FFFFFF"/>
                </a:highlight>
                <a:latin typeface="Arial"/>
                <a:ea typeface="Arial"/>
                <a:cs typeface="Arial"/>
                <a:sym typeface="Arial"/>
              </a:rPr>
              <a:t> because of the ability of such communities to encourage continued adherence to norms from one generation to another, however complex they may be. We have as yet no explanation for why one of these factors may come to dominate the other. One possibility is that we should </a:t>
            </a:r>
            <a:r>
              <a:rPr lang="en" sz="1400" b="1">
                <a:solidFill>
                  <a:srgbClr val="000000"/>
                </a:solidFill>
                <a:highlight>
                  <a:srgbClr val="FFFFFF"/>
                </a:highlight>
                <a:latin typeface="Arial"/>
                <a:ea typeface="Arial"/>
                <a:cs typeface="Arial"/>
                <a:sym typeface="Arial"/>
              </a:rPr>
              <a:t>distinguish</a:t>
            </a:r>
            <a:r>
              <a:rPr lang="en" sz="1400">
                <a:solidFill>
                  <a:srgbClr val="000000"/>
                </a:solidFill>
                <a:highlight>
                  <a:srgbClr val="FFFFFF"/>
                </a:highlight>
                <a:latin typeface="Arial"/>
                <a:ea typeface="Arial"/>
                <a:cs typeface="Arial"/>
                <a:sym typeface="Arial"/>
              </a:rPr>
              <a:t> </a:t>
            </a:r>
            <a:r>
              <a:rPr lang="en" sz="1400" b="1">
                <a:solidFill>
                  <a:srgbClr val="000000"/>
                </a:solidFill>
                <a:highlight>
                  <a:srgbClr val="FFFFFF"/>
                </a:highlight>
                <a:latin typeface="Arial"/>
                <a:ea typeface="Arial"/>
                <a:cs typeface="Arial"/>
                <a:sym typeface="Arial"/>
              </a:rPr>
              <a:t>between isolated communities which do, however, have neighbours</a:t>
            </a:r>
            <a:r>
              <a:rPr lang="en" sz="1400">
                <a:solidFill>
                  <a:srgbClr val="000000"/>
                </a:solidFill>
                <a:highlight>
                  <a:srgbClr val="FFFFFF"/>
                </a:highlight>
                <a:latin typeface="Arial"/>
                <a:ea typeface="Arial"/>
                <a:cs typeface="Arial"/>
                <a:sym typeface="Arial"/>
              </a:rPr>
              <a:t>, such as the San and the Yele, and </a:t>
            </a:r>
            <a:r>
              <a:rPr lang="en" sz="1400" b="1">
                <a:solidFill>
                  <a:srgbClr val="000000"/>
                </a:solidFill>
                <a:highlight>
                  <a:srgbClr val="FFFFFF"/>
                </a:highlight>
                <a:latin typeface="Arial"/>
                <a:ea typeface="Arial"/>
                <a:cs typeface="Arial"/>
                <a:sym typeface="Arial"/>
              </a:rPr>
              <a:t>isolated communities which do not</a:t>
            </a:r>
            <a:r>
              <a:rPr lang="en" sz="1400">
                <a:solidFill>
                  <a:srgbClr val="000000"/>
                </a:solidFill>
                <a:highlight>
                  <a:srgbClr val="FFFFFF"/>
                </a:highlight>
                <a:latin typeface="Arial"/>
                <a:ea typeface="Arial"/>
                <a:cs typeface="Arial"/>
                <a:sym typeface="Arial"/>
              </a:rPr>
              <a:t>, such as the Hawai’ians. As has been suggested by Thurston (1994), small communities which have neighbours, but which wish to remain as isolated as possible, may elaborate systems in order to make them more opaque to these neighbours. However, it is not at all clear that this can occur in the case of phoneme inventories – can speakers deliberately expand phoneme inventories at will?</a:t>
            </a:r>
            <a:endParaRPr sz="1400" b="1">
              <a:solidFill>
                <a:srgbClr val="000000"/>
              </a:solidFill>
              <a:highlight>
                <a:srgbClr val="FFFFFF"/>
              </a:highlight>
            </a:endParaRPr>
          </a:p>
          <a:p>
            <a:pPr marL="0" lvl="0" indent="0" algn="l" rtl="0">
              <a:spcBef>
                <a:spcPts val="1200"/>
              </a:spcBef>
              <a:spcAft>
                <a:spcPts val="0"/>
              </a:spcAft>
              <a:buNone/>
            </a:pPr>
            <a:endParaRPr sz="1400">
              <a:solidFill>
                <a:srgbClr val="000000"/>
              </a:solidFill>
              <a:highlight>
                <a:srgbClr val="FFFFFF"/>
              </a:highlight>
              <a:latin typeface="Arial"/>
              <a:ea typeface="Arial"/>
              <a:cs typeface="Arial"/>
              <a:sym typeface="Arial"/>
            </a:endParaRPr>
          </a:p>
          <a:p>
            <a:pPr marL="0" lvl="0" indent="0" algn="l" rtl="0">
              <a:spcBef>
                <a:spcPts val="1200"/>
              </a:spcBef>
              <a:spcAft>
                <a:spcPts val="1200"/>
              </a:spcAft>
              <a:buNone/>
            </a:pPr>
            <a:endParaRPr sz="1400">
              <a:solidFill>
                <a:srgbClr val="000000"/>
              </a:solidFill>
              <a:highlight>
                <a:srgbClr val="FFFFFF"/>
              </a:highlight>
            </a:endParaRPr>
          </a:p>
        </p:txBody>
      </p:sp>
      <p:sp>
        <p:nvSpPr>
          <p:cNvPr id="101" name="Google Shape;101;p1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122"/>
              <a:t>Phoneme inventory size and population size</a:t>
            </a:r>
            <a:endParaRPr sz="2095">
              <a:solidFill>
                <a:srgbClr val="FF0000"/>
              </a:solidFill>
            </a:endParaRPr>
          </a:p>
        </p:txBody>
      </p:sp>
      <p:sp>
        <p:nvSpPr>
          <p:cNvPr id="107" name="Google Shape;107;p20"/>
          <p:cNvSpPr txBox="1">
            <a:spLocks noGrp="1"/>
          </p:cNvSpPr>
          <p:nvPr>
            <p:ph type="body" idx="1"/>
          </p:nvPr>
        </p:nvSpPr>
        <p:spPr>
          <a:xfrm>
            <a:off x="311700" y="976900"/>
            <a:ext cx="8606100" cy="3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00000"/>
                </a:solidFill>
                <a:highlight>
                  <a:srgbClr val="FFFFFF"/>
                </a:highlight>
              </a:rPr>
              <a:t>Hay and Bauer 2007:</a:t>
            </a:r>
            <a:r>
              <a:rPr lang="en" sz="1600">
                <a:solidFill>
                  <a:srgbClr val="000000"/>
                </a:solidFill>
                <a:highlight>
                  <a:srgbClr val="FFFFFF"/>
                </a:highlight>
              </a:rPr>
              <a:t> This short report investigates the relationship between population size and phoneme inventory size, and finds a surprisingly robust correlation between the two. The </a:t>
            </a:r>
            <a:r>
              <a:rPr lang="en" sz="1600" b="1">
                <a:solidFill>
                  <a:srgbClr val="000000"/>
                </a:solidFill>
                <a:highlight>
                  <a:srgbClr val="FFFFFF"/>
                </a:highlight>
              </a:rPr>
              <a:t>more speakers a language has, the bigger its phoneme inventory is likely to be</a:t>
            </a:r>
            <a:r>
              <a:rPr lang="en" sz="1600">
                <a:solidFill>
                  <a:srgbClr val="000000"/>
                </a:solidFill>
                <a:highlight>
                  <a:srgbClr val="FFFFFF"/>
                </a:highlight>
              </a:rPr>
              <a:t>. We show that this holds for both vowel inventories and consonant inventories. It is not an artifact of language family.</a:t>
            </a:r>
            <a:endParaRPr sz="1600">
              <a:solidFill>
                <a:srgbClr val="000000"/>
              </a:solidFill>
              <a:highlight>
                <a:srgbClr val="FFFFFF"/>
              </a:highlight>
            </a:endParaRPr>
          </a:p>
          <a:p>
            <a:pPr marL="0" lvl="0" indent="0" algn="l" rtl="0">
              <a:spcBef>
                <a:spcPts val="1200"/>
              </a:spcBef>
              <a:spcAft>
                <a:spcPts val="0"/>
              </a:spcAft>
              <a:buNone/>
            </a:pPr>
            <a:r>
              <a:rPr lang="en" sz="1600">
                <a:solidFill>
                  <a:srgbClr val="000000"/>
                </a:solidFill>
                <a:highlight>
                  <a:srgbClr val="FFFFFF"/>
                </a:highlight>
              </a:rPr>
              <a:t>Followed by: </a:t>
            </a:r>
            <a:r>
              <a:rPr lang="en" sz="1600" b="1">
                <a:solidFill>
                  <a:srgbClr val="000000"/>
                </a:solidFill>
                <a:highlight>
                  <a:srgbClr val="FFFFFF"/>
                </a:highlight>
              </a:rPr>
              <a:t>Moran, McCloy &amp; Wright 2012</a:t>
            </a:r>
            <a:r>
              <a:rPr lang="en" sz="1600">
                <a:solidFill>
                  <a:srgbClr val="000000"/>
                </a:solidFill>
                <a:highlight>
                  <a:srgbClr val="FFFFFF"/>
                </a:highlight>
              </a:rPr>
              <a:t>: In this discussion note we argue against the findings presented in Hay &amp; Bauer 2007, which show a positive correlation between population size and phoneme inventory size. We argue that the positive correlation is an artifact of the authors' statistical technique and biased data set. Using a hierarchical mixed model to account for genealogical relatedness of languages, and a much larger and more diverse sample of the world's languages, we find little support for population size as an explanatory predictor of phoneme inventory size once the genealogical relatedness of languages is accounted for.*</a:t>
            </a:r>
            <a:endParaRPr sz="1600">
              <a:solidFill>
                <a:srgbClr val="000000"/>
              </a:solidFill>
              <a:highlight>
                <a:srgbClr val="FFFFFF"/>
              </a:highlight>
            </a:endParaRPr>
          </a:p>
          <a:p>
            <a:pPr marL="0" lvl="0" indent="0" algn="l" rtl="0">
              <a:spcBef>
                <a:spcPts val="1200"/>
              </a:spcBef>
              <a:spcAft>
                <a:spcPts val="0"/>
              </a:spcAft>
              <a:buNone/>
            </a:pPr>
            <a:endParaRPr sz="1600">
              <a:solidFill>
                <a:srgbClr val="000000"/>
              </a:solidFill>
              <a:highlight>
                <a:srgbClr val="FFFFFF"/>
              </a:highlight>
            </a:endParaRPr>
          </a:p>
          <a:p>
            <a:pPr marL="0" lvl="0" indent="0" algn="l" rtl="0">
              <a:spcBef>
                <a:spcPts val="1200"/>
              </a:spcBef>
              <a:spcAft>
                <a:spcPts val="0"/>
              </a:spcAft>
              <a:buNone/>
            </a:pPr>
            <a:endParaRPr sz="1600">
              <a:solidFill>
                <a:srgbClr val="000000"/>
              </a:solidFill>
              <a:highlight>
                <a:srgbClr val="FFFFFF"/>
              </a:highlight>
            </a:endParaRPr>
          </a:p>
          <a:p>
            <a:pPr marL="0" lvl="0" indent="0" algn="l" rtl="0">
              <a:spcBef>
                <a:spcPts val="1200"/>
              </a:spcBef>
              <a:spcAft>
                <a:spcPts val="1200"/>
              </a:spcAft>
              <a:buNone/>
            </a:pPr>
            <a:endParaRPr sz="1600">
              <a:solidFill>
                <a:srgbClr val="000000"/>
              </a:solidFill>
              <a:highlight>
                <a:srgbClr val="FFFFFF"/>
              </a:highlight>
            </a:endParaRPr>
          </a:p>
        </p:txBody>
      </p:sp>
      <p:sp>
        <p:nvSpPr>
          <p:cNvPr id="108" name="Google Shape;108;p2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80"/>
              <a:t>Atkinson 2011 (and the following discussion in Science)</a:t>
            </a:r>
            <a:endParaRPr/>
          </a:p>
        </p:txBody>
      </p:sp>
      <p:sp>
        <p:nvSpPr>
          <p:cNvPr id="114" name="Google Shape;11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rgbClr val="000000"/>
                </a:solidFill>
                <a:highlight>
                  <a:srgbClr val="FFFFFF"/>
                </a:highlight>
                <a:latin typeface="Arial"/>
                <a:ea typeface="Arial"/>
                <a:cs typeface="Arial"/>
                <a:sym typeface="Arial"/>
              </a:rPr>
              <a:t>Phonemic Diversity Supports a Serial Founder Effect Model of Language Expansion from Africa</a:t>
            </a:r>
            <a:r>
              <a:rPr lang="en" sz="1400"/>
              <a:t> </a:t>
            </a:r>
            <a:endParaRPr sz="1400"/>
          </a:p>
          <a:p>
            <a:pPr marL="0" lvl="0" indent="0" algn="l" rtl="0">
              <a:spcBef>
                <a:spcPts val="1200"/>
              </a:spcBef>
              <a:spcAft>
                <a:spcPts val="0"/>
              </a:spcAft>
              <a:buNone/>
            </a:pPr>
            <a:r>
              <a:rPr lang="en" sz="1400" b="1">
                <a:solidFill>
                  <a:srgbClr val="000000"/>
                </a:solidFill>
                <a:highlight>
                  <a:srgbClr val="FFFFFF"/>
                </a:highlight>
              </a:rPr>
              <a:t>Abstract:</a:t>
            </a:r>
            <a:r>
              <a:rPr lang="en" sz="1400">
                <a:solidFill>
                  <a:srgbClr val="000000"/>
                </a:solidFill>
                <a:highlight>
                  <a:srgbClr val="FFFFFF"/>
                </a:highlight>
              </a:rPr>
              <a:t> Human genetic and phenotypic diversity declines with distance from Africa, as predicted by a serial founder effect in which successive population bottlenecks during range expansion progressively reduce diversity, underpinning support for an African origin of modern humans. Recent work suggests that a similar founder effect may operate on human culture and language. Here I show that the number of phonemes used in a global sample of 504 languages is also clinal and fits a serial founder-effect model of expansion from an inferred origin in Africa. This result, which is not explained by more recent demographic history, local language diversity, or statistical non-independence within language families, points to parallel mechanisms shaping genetic and linguistic diversity and supports an African origin of modern human languages.</a:t>
            </a:r>
            <a:endParaRPr sz="1400">
              <a:solidFill>
                <a:srgbClr val="000000"/>
              </a:solidFill>
              <a:highlight>
                <a:srgbClr val="FFFFFF"/>
              </a:highlight>
            </a:endParaRPr>
          </a:p>
          <a:p>
            <a:pPr marL="0" lvl="0" indent="0" algn="l" rtl="0">
              <a:spcBef>
                <a:spcPts val="1200"/>
              </a:spcBef>
              <a:spcAft>
                <a:spcPts val="1200"/>
              </a:spcAft>
              <a:buNone/>
            </a:pPr>
            <a:r>
              <a:rPr lang="en" sz="1400">
                <a:solidFill>
                  <a:srgbClr val="000000"/>
                </a:solidFill>
                <a:highlight>
                  <a:srgbClr val="FFFFFF"/>
                </a:highlight>
              </a:rPr>
              <a:t>(Followed by a hot methodological discussion)</a:t>
            </a:r>
            <a:endParaRPr sz="1400"/>
          </a:p>
        </p:txBody>
      </p:sp>
      <p:sp>
        <p:nvSpPr>
          <p:cNvPr id="115" name="Google Shape;115;p2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4714</Words>
  <Application>Microsoft Macintosh PowerPoint</Application>
  <PresentationFormat>Экран (16:9)</PresentationFormat>
  <Paragraphs>551</Paragraphs>
  <Slides>46</Slides>
  <Notes>46</Notes>
  <HiddenSlides>1</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46</vt:i4>
      </vt:variant>
    </vt:vector>
  </HeadingPairs>
  <TitlesOfParts>
    <vt:vector size="50" baseType="lpstr">
      <vt:lpstr>Playfair Display</vt:lpstr>
      <vt:lpstr>Arial</vt:lpstr>
      <vt:lpstr>Lato</vt:lpstr>
      <vt:lpstr>Coral</vt:lpstr>
      <vt:lpstr>Linguistic complexity: from the eye of the beholder to corpus based measures in East Caucasian</vt:lpstr>
      <vt:lpstr>Preamble</vt:lpstr>
      <vt:lpstr>What is all the fuss about?</vt:lpstr>
      <vt:lpstr>Haudricourt 1961: Richesse en phonème et richesse en locuteurs</vt:lpstr>
      <vt:lpstr>Nichols 1992: Linguistic Diversity in Space and Time</vt:lpstr>
      <vt:lpstr>Trudgill 2004: The Austronesian migrations and phoneme inventories</vt:lpstr>
      <vt:lpstr>Trudgill 2004: The Austronesian migrations and phoneme inventories</vt:lpstr>
      <vt:lpstr>Phoneme inventory size and population size</vt:lpstr>
      <vt:lpstr>Atkinson 2011 (and the following discussion in Science)</vt:lpstr>
      <vt:lpstr>Baechler 2017: Complexity, isolation and language change </vt:lpstr>
      <vt:lpstr>Meausures</vt:lpstr>
      <vt:lpstr>Problematizing complexity</vt:lpstr>
      <vt:lpstr>Problematizing complexity</vt:lpstr>
      <vt:lpstr>Problematizing complexity</vt:lpstr>
      <vt:lpstr>Classical approaches to measuring complexity</vt:lpstr>
      <vt:lpstr>Classical approaches to measuring complexity</vt:lpstr>
      <vt:lpstr>Classical approaches to measuring complexity</vt:lpstr>
      <vt:lpstr>Corpus-based measures of complexity</vt:lpstr>
      <vt:lpstr>Corpus-based measures of complexity</vt:lpstr>
      <vt:lpstr>Corpus-based measures of complexity</vt:lpstr>
      <vt:lpstr>Corpus-based measures of complexity</vt:lpstr>
      <vt:lpstr>Corpus-based measures of complexity</vt:lpstr>
      <vt:lpstr>Phonetic complexity in Daghestan</vt:lpstr>
      <vt:lpstr>Descriptive data:</vt:lpstr>
      <vt:lpstr>Descriptive data:</vt:lpstr>
      <vt:lpstr>Descriptive data:</vt:lpstr>
      <vt:lpstr>Corpus data:</vt:lpstr>
      <vt:lpstr>Corpus data</vt:lpstr>
      <vt:lpstr>Corpus data: usage frequency</vt:lpstr>
      <vt:lpstr>Comparison: inventory size vs. usage frequency</vt:lpstr>
      <vt:lpstr>Comparison: inventory size vs. usage frequency</vt:lpstr>
      <vt:lpstr>Morphological complexity in Daghestan</vt:lpstr>
      <vt:lpstr>Descriptive data</vt:lpstr>
      <vt:lpstr>Corpus data</vt:lpstr>
      <vt:lpstr>Experiment 1: Heap’s law</vt:lpstr>
      <vt:lpstr>Experiment 1: Heap’s law</vt:lpstr>
      <vt:lpstr>Experiment 2: sampling</vt:lpstr>
      <vt:lpstr>Experiment 2: sampling</vt:lpstr>
      <vt:lpstr>Experiment 2: sampling</vt:lpstr>
      <vt:lpstr>CC+EC &amp; TTR</vt:lpstr>
      <vt:lpstr>Phonetics &amp; Morphology</vt:lpstr>
      <vt:lpstr>Prospects</vt:lpstr>
      <vt:lpstr>Prospects</vt:lpstr>
      <vt:lpstr>Thank you!</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Linguistic complexity: from the eye of the beholder to corpus based measures in East Caucasian</dc:title>
  <cp:lastModifiedBy>Anastasia Panova</cp:lastModifiedBy>
  <cp:revision>1</cp:revision>
  <dcterms:modified xsi:type="dcterms:W3CDTF">2021-03-23T10:13:28Z</dcterms:modified>
</cp:coreProperties>
</file>