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58" r:id="rId4"/>
    <p:sldId id="310" r:id="rId5"/>
    <p:sldId id="336" r:id="rId6"/>
    <p:sldId id="340" r:id="rId7"/>
    <p:sldId id="337" r:id="rId8"/>
    <p:sldId id="287" r:id="rId9"/>
    <p:sldId id="272" r:id="rId10"/>
    <p:sldId id="322" r:id="rId11"/>
    <p:sldId id="318" r:id="rId12"/>
    <p:sldId id="320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273" r:id="rId27"/>
    <p:sldId id="338" r:id="rId28"/>
    <p:sldId id="339" r:id="rId29"/>
  </p:sldIdLst>
  <p:sldSz cx="9144000" cy="5143500" type="screen16x9"/>
  <p:notesSz cx="6858000" cy="9144000"/>
  <p:embeddedFontLst>
    <p:embeddedFont>
      <p:font typeface="Barlow" panose="020B0604020202020204" charset="0"/>
      <p:regular r:id="rId31"/>
      <p:bold r:id="rId32"/>
      <p:italic r:id="rId33"/>
      <p:boldItalic r:id="rId34"/>
    </p:embeddedFont>
    <p:embeddedFont>
      <p:font typeface="Nunito SemiBol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A9C055-F6AD-4F4C-BD70-986B2D2E672B}">
  <a:tblStyle styleId="{B4A9C055-F6AD-4F4C-BD70-986B2D2E6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330"/>
      </p:cViewPr>
      <p:guideLst>
        <p:guide orient="horz"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36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715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270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723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ed47cdcae_1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ed47cdcae_1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401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26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62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05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367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9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ed47cdcae_1_2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ed47cdcae_1_2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ed47cdcae_1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ed47cdcae_1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09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347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684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ed47cdcae_1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ed47cdcae_1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77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486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125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9ed47cdcae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9ed47cdcae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ed47cdcae_1_2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ed47cdcae_1_2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753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ed47cdcae_1_2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ed47cdcae_1_2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7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ed47cdc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ed47cdc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ed47cdcae_1_2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ed47cdcae_1_2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3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ed47cdcae_1_2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ed47cdcae_1_2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ed47cdcae_1_2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ed47cdcae_1_2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53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ed47cdcae_1_2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ed47cdcae_1_2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25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9ed47cdcae_1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9ed47cdcae_1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e322475c_4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ee322475c_4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7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45275" y="334300"/>
            <a:ext cx="8458500" cy="44742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rgbClr val="1EE3CF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algn="bl" rotWithShape="0">
              <a:srgbClr val="6BFFF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E3CF"/>
              </a:solidFill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1466750" y="1402875"/>
            <a:ext cx="4874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2" name="Google Shape;12;p2"/>
          <p:cNvCxnSpPr/>
          <p:nvPr/>
        </p:nvCxnSpPr>
        <p:spPr>
          <a:xfrm>
            <a:off x="6285325" y="1274100"/>
            <a:ext cx="1322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3" name="Google Shape;13;p2"/>
          <p:cNvCxnSpPr/>
          <p:nvPr/>
        </p:nvCxnSpPr>
        <p:spPr>
          <a:xfrm>
            <a:off x="6480475" y="1402875"/>
            <a:ext cx="1240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4" name="Google Shape;14;p2"/>
          <p:cNvCxnSpPr/>
          <p:nvPr/>
        </p:nvCxnSpPr>
        <p:spPr>
          <a:xfrm>
            <a:off x="1417950" y="1274100"/>
            <a:ext cx="1322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5" name="Google Shape;15;p2"/>
          <p:cNvCxnSpPr/>
          <p:nvPr/>
        </p:nvCxnSpPr>
        <p:spPr>
          <a:xfrm>
            <a:off x="2944275" y="1274100"/>
            <a:ext cx="406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6" name="Google Shape;16;p2"/>
          <p:cNvCxnSpPr/>
          <p:nvPr/>
        </p:nvCxnSpPr>
        <p:spPr>
          <a:xfrm rot="10800000">
            <a:off x="2798075" y="3469025"/>
            <a:ext cx="4874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" name="Google Shape;17;p2"/>
          <p:cNvCxnSpPr/>
          <p:nvPr/>
        </p:nvCxnSpPr>
        <p:spPr>
          <a:xfrm rot="10800000">
            <a:off x="1531500" y="3597800"/>
            <a:ext cx="1322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" name="Google Shape;18;p2"/>
          <p:cNvCxnSpPr/>
          <p:nvPr/>
        </p:nvCxnSpPr>
        <p:spPr>
          <a:xfrm rot="10800000">
            <a:off x="1417950" y="3469025"/>
            <a:ext cx="1240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9" name="Google Shape;19;p2"/>
          <p:cNvCxnSpPr/>
          <p:nvPr/>
        </p:nvCxnSpPr>
        <p:spPr>
          <a:xfrm rot="10800000">
            <a:off x="6398875" y="3597800"/>
            <a:ext cx="1322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20" name="Google Shape;20;p2"/>
          <p:cNvCxnSpPr/>
          <p:nvPr/>
        </p:nvCxnSpPr>
        <p:spPr>
          <a:xfrm rot="10800000">
            <a:off x="5788150" y="3597800"/>
            <a:ext cx="406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20000" y="1424975"/>
            <a:ext cx="7704000" cy="1004700"/>
          </a:xfrm>
          <a:prstGeom prst="rect">
            <a:avLst/>
          </a:prstGeom>
          <a:effectLst>
            <a:outerShdw blurRad="71438" algn="bl" rotWithShape="0">
              <a:srgbClr val="3FC5F0">
                <a:alpha val="75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20000" y="3820450"/>
            <a:ext cx="7704000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2997850" y="2395200"/>
            <a:ext cx="3148200" cy="1004700"/>
          </a:xfrm>
          <a:prstGeom prst="rect">
            <a:avLst/>
          </a:prstGeom>
          <a:effectLst>
            <a:outerShdw blurRad="71438" algn="bl" rotWithShape="0">
              <a:srgbClr val="8AE3FF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345275" y="334300"/>
            <a:ext cx="8458500" cy="44742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rgbClr val="1EE3CF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algn="bl" rotWithShape="0">
              <a:srgbClr val="6BFFF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E3CF"/>
              </a:solidFill>
            </a:endParaRPr>
          </a:p>
        </p:txBody>
      </p:sp>
      <p:cxnSp>
        <p:nvCxnSpPr>
          <p:cNvPr id="379" name="Google Shape;379;p29"/>
          <p:cNvCxnSpPr/>
          <p:nvPr/>
        </p:nvCxnSpPr>
        <p:spPr>
          <a:xfrm rot="5400000">
            <a:off x="-1081900" y="2142711"/>
            <a:ext cx="31425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380" name="Google Shape;380;p29"/>
          <p:cNvCxnSpPr/>
          <p:nvPr/>
        </p:nvCxnSpPr>
        <p:spPr>
          <a:xfrm rot="5400000">
            <a:off x="191975" y="4104034"/>
            <a:ext cx="8523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381" name="Google Shape;381;p29"/>
          <p:cNvCxnSpPr/>
          <p:nvPr/>
        </p:nvCxnSpPr>
        <p:spPr>
          <a:xfrm rot="5400000">
            <a:off x="89450" y="4203593"/>
            <a:ext cx="7998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382" name="Google Shape;382;p29"/>
          <p:cNvCxnSpPr/>
          <p:nvPr/>
        </p:nvCxnSpPr>
        <p:spPr>
          <a:xfrm rot="5400000">
            <a:off x="191975" y="966151"/>
            <a:ext cx="8523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383" name="Google Shape;383;p29"/>
          <p:cNvCxnSpPr/>
          <p:nvPr/>
        </p:nvCxnSpPr>
        <p:spPr>
          <a:xfrm rot="5400000">
            <a:off x="487025" y="1655087"/>
            <a:ext cx="2622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384" name="Google Shape;384;p29"/>
          <p:cNvCxnSpPr/>
          <p:nvPr/>
        </p:nvCxnSpPr>
        <p:spPr>
          <a:xfrm rot="5400000">
            <a:off x="7083675" y="2142711"/>
            <a:ext cx="31425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385" name="Google Shape;385;p29"/>
          <p:cNvCxnSpPr/>
          <p:nvPr/>
        </p:nvCxnSpPr>
        <p:spPr>
          <a:xfrm rot="5400000">
            <a:off x="8100000" y="4104034"/>
            <a:ext cx="8523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386" name="Google Shape;386;p29"/>
          <p:cNvCxnSpPr/>
          <p:nvPr/>
        </p:nvCxnSpPr>
        <p:spPr>
          <a:xfrm rot="5400000">
            <a:off x="8255025" y="4203593"/>
            <a:ext cx="7998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387" name="Google Shape;387;p29"/>
          <p:cNvCxnSpPr/>
          <p:nvPr/>
        </p:nvCxnSpPr>
        <p:spPr>
          <a:xfrm rot="5400000">
            <a:off x="8100000" y="966151"/>
            <a:ext cx="8523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388" name="Google Shape;388;p29"/>
          <p:cNvCxnSpPr/>
          <p:nvPr/>
        </p:nvCxnSpPr>
        <p:spPr>
          <a:xfrm rot="5400000">
            <a:off x="8395050" y="1655087"/>
            <a:ext cx="2622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EE3C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077311" y="77294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7935607" y="77294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391325"/>
            <a:ext cx="7704000" cy="32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AutoNum type="arabicPeriod"/>
              <a:defRPr sz="1200">
                <a:solidFill>
                  <a:srgbClr val="EEF5B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>
                <a:solidFill>
                  <a:srgbClr val="EEF5B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>
                <a:solidFill>
                  <a:srgbClr val="EEF5B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>
                <a:solidFill>
                  <a:srgbClr val="EEF5B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>
                <a:solidFill>
                  <a:srgbClr val="EEF5B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>
                <a:solidFill>
                  <a:srgbClr val="EEF5B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>
                <a:solidFill>
                  <a:srgbClr val="EEF5B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>
                <a:solidFill>
                  <a:srgbClr val="EEF5B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>
                <a:solidFill>
                  <a:srgbClr val="EEF5B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1077311" y="77294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7935607" y="77294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EE3C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1731675"/>
            <a:ext cx="3840300" cy="28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○"/>
              <a:defRPr sz="16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■"/>
              <a:defRPr sz="16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  <a:defRPr sz="16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○"/>
              <a:defRPr sz="16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■"/>
              <a:defRPr sz="16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  <a:defRPr sz="16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○"/>
              <a:defRPr sz="16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■"/>
              <a:defRPr sz="16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1077311" y="77294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7935607" y="77294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2039700" y="1480375"/>
            <a:ext cx="50646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2039725" y="3093050"/>
            <a:ext cx="5064600" cy="8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4" name="Google Shape;94;p9"/>
          <p:cNvGrpSpPr/>
          <p:nvPr/>
        </p:nvGrpSpPr>
        <p:grpSpPr>
          <a:xfrm>
            <a:off x="7918804" y="2027723"/>
            <a:ext cx="140402" cy="140402"/>
            <a:chOff x="1608425" y="817975"/>
            <a:chExt cx="146100" cy="146100"/>
          </a:xfrm>
        </p:grpSpPr>
        <p:cxnSp>
          <p:nvCxnSpPr>
            <p:cNvPr id="95" name="Google Shape;95;p9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96" name="Google Shape;96;p9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grpSp>
        <p:nvGrpSpPr>
          <p:cNvPr id="97" name="Google Shape;97;p9"/>
          <p:cNvGrpSpPr/>
          <p:nvPr/>
        </p:nvGrpSpPr>
        <p:grpSpPr>
          <a:xfrm>
            <a:off x="1060499" y="2027733"/>
            <a:ext cx="140402" cy="140402"/>
            <a:chOff x="1608425" y="817975"/>
            <a:chExt cx="146100" cy="146100"/>
          </a:xfrm>
        </p:grpSpPr>
        <p:cxnSp>
          <p:nvCxnSpPr>
            <p:cNvPr id="98" name="Google Shape;98;p9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99" name="Google Shape;99;p9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cxnSp>
        <p:nvCxnSpPr>
          <p:cNvPr id="100" name="Google Shape;100;p9"/>
          <p:cNvCxnSpPr/>
          <p:nvPr/>
        </p:nvCxnSpPr>
        <p:spPr>
          <a:xfrm rot="10800000">
            <a:off x="3237120" y="2835500"/>
            <a:ext cx="36663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101" name="Google Shape;101;p9"/>
          <p:cNvCxnSpPr/>
          <p:nvPr/>
        </p:nvCxnSpPr>
        <p:spPr>
          <a:xfrm rot="10800000">
            <a:off x="2284645" y="2964275"/>
            <a:ext cx="9945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102" name="Google Shape;102;p9"/>
          <p:cNvCxnSpPr/>
          <p:nvPr/>
        </p:nvCxnSpPr>
        <p:spPr>
          <a:xfrm rot="10800000">
            <a:off x="2199064" y="2835500"/>
            <a:ext cx="9333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103" name="Google Shape;103;p9"/>
          <p:cNvCxnSpPr/>
          <p:nvPr/>
        </p:nvCxnSpPr>
        <p:spPr>
          <a:xfrm rot="10800000">
            <a:off x="5945625" y="2964275"/>
            <a:ext cx="9945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104" name="Google Shape;104;p9"/>
          <p:cNvCxnSpPr/>
          <p:nvPr/>
        </p:nvCxnSpPr>
        <p:spPr>
          <a:xfrm rot="10800000">
            <a:off x="5486105" y="2964275"/>
            <a:ext cx="3060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2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EE3C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subTitle" idx="1"/>
          </p:nvPr>
        </p:nvSpPr>
        <p:spPr>
          <a:xfrm>
            <a:off x="4963338" y="2142075"/>
            <a:ext cx="3081000" cy="19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6" name="Google Shape;346;p25"/>
          <p:cNvGrpSpPr/>
          <p:nvPr/>
        </p:nvGrpSpPr>
        <p:grpSpPr>
          <a:xfrm>
            <a:off x="7918804" y="756148"/>
            <a:ext cx="140402" cy="140402"/>
            <a:chOff x="1608425" y="817975"/>
            <a:chExt cx="146100" cy="146100"/>
          </a:xfrm>
        </p:grpSpPr>
        <p:cxnSp>
          <p:nvCxnSpPr>
            <p:cNvPr id="347" name="Google Shape;347;p25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348" name="Google Shape;348;p25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grpSp>
        <p:nvGrpSpPr>
          <p:cNvPr id="349" name="Google Shape;349;p25"/>
          <p:cNvGrpSpPr/>
          <p:nvPr/>
        </p:nvGrpSpPr>
        <p:grpSpPr>
          <a:xfrm>
            <a:off x="1060499" y="756158"/>
            <a:ext cx="140402" cy="140402"/>
            <a:chOff x="1608425" y="817975"/>
            <a:chExt cx="146100" cy="146100"/>
          </a:xfrm>
        </p:grpSpPr>
        <p:cxnSp>
          <p:nvCxnSpPr>
            <p:cNvPr id="350" name="Google Shape;350;p25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351" name="Google Shape;351;p25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7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345275" y="334300"/>
            <a:ext cx="8458500" cy="44742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rgbClr val="1EE3CF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algn="bl" rotWithShape="0">
              <a:srgbClr val="6BFFF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E3C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D102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EE3CF"/>
              </a:buClr>
              <a:buSzPts val="2800"/>
              <a:buFont typeface="Nunito SemiBold"/>
              <a:buNone/>
              <a:defRPr sz="2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Nunito SemiBold"/>
              <a:buNone/>
              <a:defRPr sz="2800">
                <a:solidFill>
                  <a:srgbClr val="EEF5B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Nunito SemiBold"/>
              <a:buNone/>
              <a:defRPr sz="2800">
                <a:solidFill>
                  <a:srgbClr val="EEF5B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Nunito SemiBold"/>
              <a:buNone/>
              <a:defRPr sz="2800">
                <a:solidFill>
                  <a:srgbClr val="EEF5B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Nunito SemiBold"/>
              <a:buNone/>
              <a:defRPr sz="2800">
                <a:solidFill>
                  <a:srgbClr val="EEF5B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Nunito SemiBold"/>
              <a:buNone/>
              <a:defRPr sz="2800">
                <a:solidFill>
                  <a:srgbClr val="EEF5B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Nunito SemiBold"/>
              <a:buNone/>
              <a:defRPr sz="2800">
                <a:solidFill>
                  <a:srgbClr val="EEF5B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Nunito SemiBold"/>
              <a:buNone/>
              <a:defRPr sz="2800">
                <a:solidFill>
                  <a:srgbClr val="EEF5B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Nunito SemiBold"/>
              <a:buNone/>
              <a:defRPr sz="2800">
                <a:solidFill>
                  <a:srgbClr val="EEF5B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01725"/>
            <a:ext cx="7704000" cy="31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400"/>
              <a:buFont typeface="Barlow"/>
              <a:buChar char="●"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400"/>
              <a:buFont typeface="Barlow"/>
              <a:buChar char="○"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400"/>
              <a:buFont typeface="Barlow"/>
              <a:buChar char="■"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400"/>
              <a:buFont typeface="Barlow"/>
              <a:buChar char="●"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400"/>
              <a:buFont typeface="Barlow"/>
              <a:buChar char="○"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400"/>
              <a:buFont typeface="Barlow"/>
              <a:buChar char="■"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400"/>
              <a:buFont typeface="Barlow"/>
              <a:buChar char="●"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400"/>
              <a:buFont typeface="Barlow"/>
              <a:buChar char="○"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400"/>
              <a:buFont typeface="Barlow"/>
              <a:buChar char="■"/>
              <a:defRPr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71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>
            <a:spLocks noGrp="1"/>
          </p:cNvSpPr>
          <p:nvPr>
            <p:ph type="ctrTitle"/>
          </p:nvPr>
        </p:nvSpPr>
        <p:spPr>
          <a:xfrm>
            <a:off x="720000" y="1424975"/>
            <a:ext cx="7704000" cy="10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HANDS ON WORK</a:t>
            </a:r>
            <a:endParaRPr sz="5400" dirty="0"/>
          </a:p>
        </p:txBody>
      </p:sp>
      <p:sp>
        <p:nvSpPr>
          <p:cNvPr id="398" name="Google Shape;398;p32"/>
          <p:cNvSpPr txBox="1">
            <a:spLocks noGrp="1"/>
          </p:cNvSpPr>
          <p:nvPr>
            <p:ph type="subTitle" idx="1"/>
          </p:nvPr>
        </p:nvSpPr>
        <p:spPr>
          <a:xfrm>
            <a:off x="1894022" y="3942370"/>
            <a:ext cx="5355855" cy="4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Aplicação console em C que realize conversões de base numéricas</a:t>
            </a:r>
            <a:endParaRPr dirty="0"/>
          </a:p>
        </p:txBody>
      </p:sp>
      <p:sp>
        <p:nvSpPr>
          <p:cNvPr id="399" name="Google Shape;399;p32"/>
          <p:cNvSpPr txBox="1">
            <a:spLocks noGrp="1"/>
          </p:cNvSpPr>
          <p:nvPr>
            <p:ph type="ctrTitle" idx="2"/>
          </p:nvPr>
        </p:nvSpPr>
        <p:spPr>
          <a:xfrm>
            <a:off x="2997850" y="2395200"/>
            <a:ext cx="31482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UNIVALI</a:t>
            </a:r>
            <a:endParaRPr sz="5400" b="1" dirty="0"/>
          </a:p>
        </p:txBody>
      </p:sp>
      <p:sp>
        <p:nvSpPr>
          <p:cNvPr id="400" name="Google Shape;400;p32"/>
          <p:cNvSpPr/>
          <p:nvPr/>
        </p:nvSpPr>
        <p:spPr>
          <a:xfrm>
            <a:off x="1077311" y="1873922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2"/>
          <p:cNvSpPr/>
          <p:nvPr/>
        </p:nvSpPr>
        <p:spPr>
          <a:xfrm>
            <a:off x="7935607" y="1873922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6005654" y="2827348"/>
            <a:ext cx="140402" cy="140402"/>
            <a:chOff x="1608425" y="817975"/>
            <a:chExt cx="146100" cy="146100"/>
          </a:xfrm>
        </p:grpSpPr>
        <p:cxnSp>
          <p:nvCxnSpPr>
            <p:cNvPr id="403" name="Google Shape;403;p32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1EE3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6BFFF0">
                  <a:alpha val="81000"/>
                </a:srgbClr>
              </a:outerShdw>
            </a:effectLst>
          </p:spPr>
        </p:cxnSp>
        <p:cxnSp>
          <p:nvCxnSpPr>
            <p:cNvPr id="404" name="Google Shape;404;p32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1EE3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6BFFF0">
                  <a:alpha val="81000"/>
                </a:srgbClr>
              </a:outerShdw>
            </a:effectLst>
          </p:spPr>
        </p:cxnSp>
      </p:grpSp>
      <p:grpSp>
        <p:nvGrpSpPr>
          <p:cNvPr id="405" name="Google Shape;405;p32"/>
          <p:cNvGrpSpPr/>
          <p:nvPr/>
        </p:nvGrpSpPr>
        <p:grpSpPr>
          <a:xfrm>
            <a:off x="3077474" y="2827358"/>
            <a:ext cx="140402" cy="140402"/>
            <a:chOff x="1608425" y="817975"/>
            <a:chExt cx="146100" cy="146100"/>
          </a:xfrm>
        </p:grpSpPr>
        <p:cxnSp>
          <p:nvCxnSpPr>
            <p:cNvPr id="406" name="Google Shape;406;p32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1EE3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6BFFF0">
                  <a:alpha val="81000"/>
                </a:srgbClr>
              </a:outerShdw>
            </a:effectLst>
          </p:spPr>
        </p:cxnSp>
        <p:cxnSp>
          <p:nvCxnSpPr>
            <p:cNvPr id="407" name="Google Shape;407;p32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1EE3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6BFFF0">
                  <a:alpha val="81000"/>
                </a:srgbClr>
              </a:outerShdw>
            </a:effectLst>
          </p:spPr>
        </p:cxnSp>
      </p:grpSp>
      <p:sp>
        <p:nvSpPr>
          <p:cNvPr id="408" name="Google Shape;408;p32"/>
          <p:cNvSpPr/>
          <p:nvPr/>
        </p:nvSpPr>
        <p:spPr>
          <a:xfrm>
            <a:off x="6893132" y="401229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2"/>
          <p:cNvSpPr/>
          <p:nvPr/>
        </p:nvSpPr>
        <p:spPr>
          <a:xfrm>
            <a:off x="2139307" y="401229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98;p32">
            <a:extLst>
              <a:ext uri="{FF2B5EF4-FFF2-40B4-BE49-F238E27FC236}">
                <a16:creationId xmlns:a16="http://schemas.microsoft.com/office/drawing/2014/main" id="{48566531-08F6-459F-A321-25D0E06D1FDB}"/>
              </a:ext>
            </a:extLst>
          </p:cNvPr>
          <p:cNvSpPr txBox="1">
            <a:spLocks/>
          </p:cNvSpPr>
          <p:nvPr/>
        </p:nvSpPr>
        <p:spPr>
          <a:xfrm>
            <a:off x="1894022" y="533903"/>
            <a:ext cx="5355855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Barlow"/>
              <a:buNone/>
              <a:defRPr sz="14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2800"/>
              <a:buFont typeface="Barlow"/>
              <a:buNone/>
              <a:defRPr sz="28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pt-BR" dirty="0"/>
              <a:t>Acadêmica: Ana Paula Antunes Araujo</a:t>
            </a:r>
          </a:p>
          <a:p>
            <a:pPr marL="0" indent="0"/>
            <a:r>
              <a:rPr lang="pt-BR" dirty="0"/>
              <a:t>Turma: Hands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I</a:t>
            </a:r>
          </a:p>
          <a:p>
            <a:pPr marL="0" indent="0"/>
            <a:r>
              <a:rPr lang="pt-BR" dirty="0"/>
              <a:t>1º semestre de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binário 00010001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349073" y="1384825"/>
            <a:ext cx="4439673" cy="349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 decimal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1000,1%10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-&gt; 1000/10 = 100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(0 * (2) ¹)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(0* 2)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0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Por fim é incrementado 1 no valor da variável sequencial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425540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binário 00010001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349073" y="1384825"/>
            <a:ext cx="4439673" cy="349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2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 decimal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100%10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-&gt; 100/10 = 10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(0 * (2) ²)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(0* 4)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0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Por fim é incrementado 1 no valor da variável sequencial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3805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binário 00010001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349073" y="1384825"/>
            <a:ext cx="4439673" cy="349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3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 decimal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10%10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-&gt; 10/10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(0 * (2) ᶟ)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(0* 8)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0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Por fim é incrementado 1 no valor da variável sequencial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290525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binário 00010001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17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349073" y="1384825"/>
            <a:ext cx="4439673" cy="3491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4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 decimal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1%10 =1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-&gt; 1/10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(1 * (2) ⁴)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(1* 16)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16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17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Por fim é incrementado 1 no valor da variável sequencial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219993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DECIMAL PARA BINÁRIO</a:t>
            </a:r>
            <a:endParaRPr dirty="0"/>
          </a:p>
        </p:txBody>
      </p:sp>
      <p:sp>
        <p:nvSpPr>
          <p:cNvPr id="1482" name="Google Shape;1482;p63"/>
          <p:cNvSpPr txBox="1">
            <a:spLocks noGrp="1"/>
          </p:cNvSpPr>
          <p:nvPr>
            <p:ph type="subTitle" idx="1"/>
          </p:nvPr>
        </p:nvSpPr>
        <p:spPr>
          <a:xfrm>
            <a:off x="4699178" y="1293706"/>
            <a:ext cx="4042222" cy="3389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 converter de decimal para binário a função que realiza essa conversão executa os seguintes cálculos: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Consegue o resto da divisão do valor decimal por 2 e salva na variável resto;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Divide o valor decimal por 2 e salva o resultado na variável valor_ decimal;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Pega o valor sequencial e multiplica pelo resto e soma com o valor binário anterior;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Incrementa a variável sequencial multiplicando por 10.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/>
              <a:t>Esses cálculos serão realizados repetidas vezes até que a variável valor_ decimal seja igual a zero.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6CC964-4A3E-4998-8101-2ABA4AF55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1" y="1293706"/>
            <a:ext cx="4279729" cy="33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decimal 17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8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17%2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-&gt; 17/2 = 8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(1 * 1) + 0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 + 0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Após este calculo o valor da variável sequencial é incrementado e passa a ser 10.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229451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decimal 17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10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8%2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-&gt; 8/2 = 4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(0 * 10)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0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Após este calculo o valor da variável sequencial é incrementado e passa a ser 100.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47574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decimal 17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100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4%2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-&gt; 4/2 = 2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(0 * 100)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0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Após este calculo o valor da variável sequencial é incrementado e passa a ser 1000.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3085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decimal 17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1000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2%2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-&gt; 2/2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(0 * 1000)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0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Após este calculo o valor da variável sequencial é incrementado e passa a ser 100000.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10000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34568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decimal 17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10000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1%2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-&gt; 1/2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(1 * 10000)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10000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10001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Após este calculo o valor da variável sequencial é incrementado e passa a ser 100000.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10001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100000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7284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body" idx="1"/>
          </p:nvPr>
        </p:nvSpPr>
        <p:spPr>
          <a:xfrm>
            <a:off x="720000" y="1391325"/>
            <a:ext cx="7704000" cy="23611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5B57DE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EEF5B2"/>
                </a:solidFill>
              </a:rPr>
              <a:t>Lógica de programação: Capacidade de resolver problemas, dividindo em partes menores;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5B57DE"/>
              </a:buClr>
              <a:buSzPts val="1100"/>
              <a:buFont typeface="Arial" panose="020B0604020202020204" pitchFamily="34" charset="0"/>
              <a:buChar char="•"/>
            </a:pPr>
            <a:endParaRPr lang="pt-BR" dirty="0">
              <a:solidFill>
                <a:srgbClr val="EEF5B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5B57DE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Sistemas de numeração: Conjuntos de símbolos e regras para representar o número de elementos de conjuntos quaisquer;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7DE"/>
              </a:buClr>
              <a:buSzPts val="1100"/>
              <a:buNone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5B57DE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EEF5B2"/>
                </a:solidFill>
              </a:rPr>
              <a:t>Conversão de ba</a:t>
            </a:r>
            <a:r>
              <a:rPr lang="pt-BR" dirty="0"/>
              <a:t>se numérica: Cálculos necessário para realizar a conversão entre as bases numéricas;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5B57DE"/>
              </a:buClr>
              <a:buSzPts val="1100"/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5B57DE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EEF5B2"/>
                </a:solidFill>
              </a:rPr>
              <a:t>Linguagem C</a:t>
            </a:r>
            <a:r>
              <a:rPr lang="pt-BR" dirty="0"/>
              <a:t>: Linguagem criada por volta de 1970 que se caracteriza pela sua portabilidade, poder e variedade dos operadores, sintaxe elegante, estruturada e flexível, acesso facilitado a memória e a todo hardware, uso de procedimentos e funções para desenvolver sistemas desacoplados.</a:t>
            </a:r>
            <a:endParaRPr dirty="0">
              <a:solidFill>
                <a:srgbClr val="EEF5B2"/>
              </a:solidFill>
            </a:endParaRPr>
          </a:p>
        </p:txBody>
      </p:sp>
      <p:sp>
        <p:nvSpPr>
          <p:cNvPr id="415" name="Google Shape;415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CONCEITOS APRENDIDOS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OCTAL PARA DECIMAL</a:t>
            </a:r>
            <a:endParaRPr dirty="0"/>
          </a:p>
        </p:txBody>
      </p:sp>
      <p:sp>
        <p:nvSpPr>
          <p:cNvPr id="1482" name="Google Shape;1482;p63"/>
          <p:cNvSpPr txBox="1">
            <a:spLocks noGrp="1"/>
          </p:cNvSpPr>
          <p:nvPr>
            <p:ph type="subTitle" idx="1"/>
          </p:nvPr>
        </p:nvSpPr>
        <p:spPr>
          <a:xfrm>
            <a:off x="4699178" y="1112700"/>
            <a:ext cx="4042222" cy="35708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 converter de octal para decimal a função que realiza essa conversão executa os seguintes cálculos: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Consegue o resto da divisão do valor octal por 10 e multiplica por 8 elevado ao numero sequencial, o resultado soma com o valor decimal anterior;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Incrementa 1 na variável sequencia.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Divide o valor octal por 10 para conseguir o novo valor da variável </a:t>
            </a:r>
            <a:r>
              <a:rPr lang="pt-BR" dirty="0" err="1"/>
              <a:t>valor_octal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/>
              <a:t>Esses cálculos serão realizados repetidas vezes até que a variável valor_ octal seja igual a zero.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67D31-F10D-4E66-96E3-C7955058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01" y="1394509"/>
            <a:ext cx="4169400" cy="32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octal 21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-&gt;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((21 </a:t>
            </a:r>
            <a:r>
              <a:rPr lang="pt-BR" sz="1100" dirty="0" err="1">
                <a:solidFill>
                  <a:srgbClr val="EEF5B2"/>
                </a:solidFill>
                <a:latin typeface="Barlow"/>
              </a:rPr>
              <a:t>mod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10) * (8)⁰) + 0</a:t>
            </a: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(1 * 1) + 0</a:t>
            </a: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1 + 0</a:t>
            </a: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 variável sequencia é incrementada, somando 1 ao seu valor.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21/10 = 2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Valor_octal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217448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octal 21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17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-&gt;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((2 </a:t>
            </a:r>
            <a:r>
              <a:rPr lang="pt-BR" sz="1100" dirty="0" err="1">
                <a:solidFill>
                  <a:srgbClr val="EEF5B2"/>
                </a:solidFill>
                <a:latin typeface="Barlow"/>
              </a:rPr>
              <a:t>mod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10) * (8)¹) + 1</a:t>
            </a: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(2 * 8) + 1</a:t>
            </a: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16 + 1</a:t>
            </a: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17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 variável sequencia é incrementada, somando 1 ao seu valor.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2/10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Valor_octal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155279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DECIMAL PARA OCTAL</a:t>
            </a:r>
            <a:endParaRPr dirty="0"/>
          </a:p>
        </p:txBody>
      </p:sp>
      <p:sp>
        <p:nvSpPr>
          <p:cNvPr id="1482" name="Google Shape;1482;p63"/>
          <p:cNvSpPr txBox="1">
            <a:spLocks noGrp="1"/>
          </p:cNvSpPr>
          <p:nvPr>
            <p:ph type="subTitle" idx="1"/>
          </p:nvPr>
        </p:nvSpPr>
        <p:spPr>
          <a:xfrm>
            <a:off x="4699178" y="1112700"/>
            <a:ext cx="4042222" cy="35708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 converter de decimal para octal a função que realiza essa conversão executa os seguintes cálculos: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Consegue o resto da divisão do valor decimal por 8 e multiplica pala varável sequencia, o resultado soma com o valor octal anterior;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Incrementa a variável sequencia multiplicando por 10.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Divide o valor decimal por 8 para conseguir o novo valor da variável </a:t>
            </a:r>
            <a:r>
              <a:rPr lang="pt-BR" dirty="0" err="1"/>
              <a:t>valor_decimal</a:t>
            </a:r>
            <a:r>
              <a:rPr lang="pt-BR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/>
              <a:t>Esses cálculos serão realizados repetidas vezes até que a variável </a:t>
            </a:r>
            <a:r>
              <a:rPr lang="pt-BR" dirty="0" err="1"/>
              <a:t>valor_decimal</a:t>
            </a:r>
            <a:r>
              <a:rPr lang="pt-BR" dirty="0"/>
              <a:t> seja igual a zero.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C1FF15-AC2D-43C1-8792-B1DF4800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1" y="1405099"/>
            <a:ext cx="4086809" cy="29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03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decimal 17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octal -&gt;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((17 </a:t>
            </a:r>
            <a:r>
              <a:rPr lang="pt-BR" sz="1100" dirty="0" err="1">
                <a:solidFill>
                  <a:srgbClr val="EEF5B2"/>
                </a:solidFill>
                <a:latin typeface="Barlow"/>
              </a:rPr>
              <a:t>mod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8) * 1) + 0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(1 * 1) + 0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 + 0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 variável sequencia é incrementada, multiplicando por 10 ao seu valor.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17/8 = 2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Valor_octal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65365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decimal 17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 = 10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octal -&gt;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((2 </a:t>
            </a:r>
            <a:r>
              <a:rPr lang="pt-BR" sz="1100" dirty="0" err="1">
                <a:solidFill>
                  <a:srgbClr val="EEF5B2"/>
                </a:solidFill>
                <a:latin typeface="Barlow"/>
              </a:rPr>
              <a:t>mod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8) * 10)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(2 * 10)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20 + 1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Valor_octal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21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 variável sequencia é incrementada, multiplicando por 10 ao seu valor.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Valor_ decimal = 2/8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Valor_octal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237797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9"/>
          <p:cNvSpPr/>
          <p:nvPr/>
        </p:nvSpPr>
        <p:spPr>
          <a:xfrm>
            <a:off x="2646000" y="1287470"/>
            <a:ext cx="3852000" cy="1295162"/>
          </a:xfrm>
          <a:prstGeom prst="roundRect">
            <a:avLst>
              <a:gd name="adj" fmla="val 4298"/>
            </a:avLst>
          </a:prstGeom>
          <a:noFill/>
          <a:ln w="38100" cap="flat" cmpd="sng">
            <a:solidFill>
              <a:srgbClr val="3FC5F0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8AE3FF">
                <a:alpha val="8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VALIDANDO RESULTADOS</a:t>
            </a:r>
            <a:endParaRPr dirty="0"/>
          </a:p>
        </p:txBody>
      </p:sp>
      <p:graphicFrame>
        <p:nvGraphicFramePr>
          <p:cNvPr id="816" name="Google Shape;816;p49"/>
          <p:cNvGraphicFramePr/>
          <p:nvPr>
            <p:extLst>
              <p:ext uri="{D42A27DB-BD31-4B8C-83A1-F6EECF244321}">
                <p14:modId xmlns:p14="http://schemas.microsoft.com/office/powerpoint/2010/main" val="1215433141"/>
              </p:ext>
            </p:extLst>
          </p:nvPr>
        </p:nvGraphicFramePr>
        <p:xfrm>
          <a:off x="2646000" y="1287470"/>
          <a:ext cx="3852000" cy="1278875"/>
        </p:xfrm>
        <a:graphic>
          <a:graphicData uri="http://schemas.openxmlformats.org/drawingml/2006/table">
            <a:tbl>
              <a:tblPr>
                <a:noFill/>
                <a:tableStyleId>{B4A9C055-F6AD-4F4C-BD70-986B2D2E672B}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1EE3CF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DECIMAL</a:t>
                      </a:r>
                      <a:endParaRPr dirty="0">
                        <a:solidFill>
                          <a:srgbClr val="1EE3CF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FC5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C5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1EE3CF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BINARIO</a:t>
                      </a:r>
                      <a:endParaRPr dirty="0">
                        <a:solidFill>
                          <a:srgbClr val="1EE3CF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C5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1EE3CF"/>
                          </a:solidFill>
                          <a:latin typeface="Nunito SemiBold"/>
                          <a:ea typeface="Nunito SemiBold"/>
                          <a:cs typeface="Nunito SemiBold"/>
                          <a:sym typeface="Nunito SemiBold"/>
                        </a:rPr>
                        <a:t>OCTAL</a:t>
                      </a:r>
                      <a:endParaRPr dirty="0">
                        <a:solidFill>
                          <a:srgbClr val="1EE3CF"/>
                        </a:solidFill>
                        <a:latin typeface="Nunito SemiBold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C5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EEF5B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17</a:t>
                      </a:r>
                      <a:endParaRPr dirty="0">
                        <a:solidFill>
                          <a:srgbClr val="EEF5B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3FC5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EEF5B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00010001</a:t>
                      </a:r>
                      <a:endParaRPr dirty="0">
                        <a:solidFill>
                          <a:srgbClr val="EEF5B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rgbClr val="EEF5B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21</a:t>
                      </a:r>
                      <a:endParaRPr dirty="0">
                        <a:solidFill>
                          <a:srgbClr val="EEF5B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FC5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AD033A71-7059-47B4-ADAE-CD761A5D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32" y="2741115"/>
            <a:ext cx="2890935" cy="131111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body" idx="1"/>
          </p:nvPr>
        </p:nvSpPr>
        <p:spPr>
          <a:xfrm>
            <a:off x="4991947" y="1835574"/>
            <a:ext cx="3772745" cy="2116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Foi criado um Menu qu</a:t>
            </a:r>
            <a:r>
              <a:rPr lang="pt-BR" dirty="0"/>
              <a:t>e será exibido para que o usuário selecione uma opção de conversão.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Após esse menu temos uma estrutura </a:t>
            </a:r>
            <a:r>
              <a:rPr lang="pt-BR" dirty="0" err="1"/>
              <a:t>if</a:t>
            </a:r>
            <a:r>
              <a:rPr lang="pt-BR" dirty="0"/>
              <a:t> com condicionais que direcionam qual função será utilizada para realizar o cálculo.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Uma das opções é destinada a finalizar a aplicação, a opção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conseguir voltar ao menu principal ao finalizar uma conversão adicionamos um laço de repetição (</a:t>
            </a:r>
            <a:r>
              <a:rPr lang="pt-BR" dirty="0" err="1"/>
              <a:t>while</a:t>
            </a:r>
            <a:r>
              <a:rPr lang="pt-BR" dirty="0"/>
              <a:t>) que será repetido sempre que o valor da variável opcao2 for igual a 1.</a:t>
            </a:r>
            <a:endParaRPr lang="pt-BR" sz="1200" dirty="0"/>
          </a:p>
        </p:txBody>
      </p:sp>
      <p:sp>
        <p:nvSpPr>
          <p:cNvPr id="415" name="Google Shape;415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CODIGO FONTE</a:t>
            </a:r>
            <a:endParaRPr dirty="0"/>
          </a:p>
        </p:txBody>
      </p:sp>
      <p:sp>
        <p:nvSpPr>
          <p:cNvPr id="4" name="Google Shape;454;p37">
            <a:extLst>
              <a:ext uri="{FF2B5EF4-FFF2-40B4-BE49-F238E27FC236}">
                <a16:creationId xmlns:a16="http://schemas.microsoft.com/office/drawing/2014/main" id="{55EAA27C-193E-42E1-88BB-D20DD34CAB64}"/>
              </a:ext>
            </a:extLst>
          </p:cNvPr>
          <p:cNvSpPr txBox="1">
            <a:spLocks/>
          </p:cNvSpPr>
          <p:nvPr/>
        </p:nvSpPr>
        <p:spPr>
          <a:xfrm>
            <a:off x="4991947" y="1191675"/>
            <a:ext cx="3772744" cy="69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Barlow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Font typeface="Barlow"/>
              <a:buNone/>
            </a:pPr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LAÇO DE REPETICAO E CONDICIONAIS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4E7D49-20D0-4975-89B8-EA781BBA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8" y="1191347"/>
            <a:ext cx="4488089" cy="35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51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body" idx="1"/>
          </p:nvPr>
        </p:nvSpPr>
        <p:spPr>
          <a:xfrm>
            <a:off x="4991947" y="1835574"/>
            <a:ext cx="3772745" cy="1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Cada condicional (</a:t>
            </a:r>
            <a:r>
              <a:rPr lang="pt-BR" sz="1200" dirty="0" err="1"/>
              <a:t>if</a:t>
            </a:r>
            <a:r>
              <a:rPr lang="pt-BR" sz="1200" dirty="0"/>
              <a:t>, </a:t>
            </a:r>
            <a:r>
              <a:rPr lang="pt-BR" sz="1200" dirty="0" err="1"/>
              <a:t>else</a:t>
            </a:r>
            <a:r>
              <a:rPr lang="pt-BR" sz="1200" dirty="0"/>
              <a:t> </a:t>
            </a:r>
            <a:r>
              <a:rPr lang="pt-BR" sz="1200" dirty="0" err="1"/>
              <a:t>if</a:t>
            </a:r>
            <a:r>
              <a:rPr lang="pt-BR" sz="1200" dirty="0"/>
              <a:t>) possui uma mensagem que será impressa na tela perguntando qual o valor que deseja converter.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Em seguida a aplicação salva o valor di</a:t>
            </a:r>
            <a:r>
              <a:rPr lang="pt-BR" dirty="0"/>
              <a:t>gitado em uma variável (</a:t>
            </a:r>
            <a:r>
              <a:rPr lang="pt-BR" dirty="0" err="1"/>
              <a:t>scanf</a:t>
            </a:r>
            <a:r>
              <a:rPr lang="pt-BR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 por fim exi</a:t>
            </a:r>
            <a:r>
              <a:rPr lang="pt-BR" dirty="0"/>
              <a:t>be na tela uma mensagem o resultado.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A opção 0 apenas exibe a mensagem "Clique em ENTER e o sistema será finalizado”, pois essa opção é apenas para isso, fechar a aplicação.</a:t>
            </a:r>
          </a:p>
        </p:txBody>
      </p:sp>
      <p:sp>
        <p:nvSpPr>
          <p:cNvPr id="415" name="Google Shape;415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CODIGO FONTE</a:t>
            </a:r>
            <a:endParaRPr dirty="0"/>
          </a:p>
        </p:txBody>
      </p:sp>
      <p:sp>
        <p:nvSpPr>
          <p:cNvPr id="4" name="Google Shape;454;p37">
            <a:extLst>
              <a:ext uri="{FF2B5EF4-FFF2-40B4-BE49-F238E27FC236}">
                <a16:creationId xmlns:a16="http://schemas.microsoft.com/office/drawing/2014/main" id="{55EAA27C-193E-42E1-88BB-D20DD34CAB64}"/>
              </a:ext>
            </a:extLst>
          </p:cNvPr>
          <p:cNvSpPr txBox="1">
            <a:spLocks/>
          </p:cNvSpPr>
          <p:nvPr/>
        </p:nvSpPr>
        <p:spPr>
          <a:xfrm>
            <a:off x="4991947" y="1191675"/>
            <a:ext cx="3772744" cy="69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Barlow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>
              <a:buFont typeface="Barlow"/>
              <a:buNone/>
            </a:pPr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LAÇO DE REPETICAO E CONDICIONAIS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170F0D-4369-491B-8137-E5E1F5BB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8" y="1112701"/>
            <a:ext cx="4497841" cy="36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>
            <a:spLocks noGrp="1"/>
          </p:cNvSpPr>
          <p:nvPr>
            <p:ph type="title"/>
          </p:nvPr>
        </p:nvSpPr>
        <p:spPr>
          <a:xfrm>
            <a:off x="1131147" y="1480375"/>
            <a:ext cx="686816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/>
              <a:t>PROJETO</a:t>
            </a:r>
            <a:endParaRPr sz="9600" dirty="0"/>
          </a:p>
        </p:txBody>
      </p:sp>
      <p:sp>
        <p:nvSpPr>
          <p:cNvPr id="421" name="Google Shape;421;p34"/>
          <p:cNvSpPr txBox="1">
            <a:spLocks noGrp="1"/>
          </p:cNvSpPr>
          <p:nvPr>
            <p:ph type="subTitle" idx="1"/>
          </p:nvPr>
        </p:nvSpPr>
        <p:spPr>
          <a:xfrm>
            <a:off x="2039725" y="3093050"/>
            <a:ext cx="5064600" cy="8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agora ao projeto elaborado utilizando esses conceitos.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10276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B57DE"/>
              </a:buClr>
              <a:buSzPts val="1100"/>
              <a:buNone/>
            </a:pPr>
            <a:r>
              <a:rPr lang="pt-BR" dirty="0">
                <a:solidFill>
                  <a:srgbClr val="EEF5B2"/>
                </a:solidFill>
              </a:rPr>
              <a:t>O código fonte foi escrito utilizando o </a:t>
            </a:r>
            <a:r>
              <a:rPr lang="pt-BR" dirty="0" err="1">
                <a:solidFill>
                  <a:srgbClr val="EEF5B2"/>
                </a:solidFill>
              </a:rPr>
              <a:t>CodeBlocks</a:t>
            </a:r>
            <a:r>
              <a:rPr lang="pt-BR" dirty="0">
                <a:solidFill>
                  <a:srgbClr val="EEF5B2"/>
                </a:solidFill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B57DE"/>
              </a:buClr>
              <a:buSzPts val="1100"/>
              <a:buNone/>
            </a:pPr>
            <a:r>
              <a:rPr lang="pt-BR" dirty="0">
                <a:solidFill>
                  <a:srgbClr val="EEF5B2"/>
                </a:solidFill>
              </a:rPr>
              <a:t>Todo o projeto foi elaborado apenas com esta ferramenta.</a:t>
            </a:r>
          </a:p>
        </p:txBody>
      </p:sp>
      <p:sp>
        <p:nvSpPr>
          <p:cNvPr id="415" name="Google Shape;415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CODEBLOCKS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9D11D6-2B0A-435D-9F56-7FD04ECD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48" y="1917075"/>
            <a:ext cx="629690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body" idx="1"/>
          </p:nvPr>
        </p:nvSpPr>
        <p:spPr>
          <a:xfrm>
            <a:off x="419946" y="1866922"/>
            <a:ext cx="4639733" cy="2165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stdio.h</a:t>
            </a:r>
            <a:r>
              <a:rPr lang="pt-BR" sz="1200" dirty="0"/>
              <a:t>&gt; = Cabeçalho da biblioteca padrão do C. Seu nome vem da expressão inglesa standard input-output header, que significa "cabeçalho padrão de entrada/saída". Permite a utilização das funções </a:t>
            </a:r>
            <a:r>
              <a:rPr lang="pt-BR" sz="1200" dirty="0" err="1"/>
              <a:t>printf</a:t>
            </a:r>
            <a:r>
              <a:rPr lang="pt-BR" sz="1200" dirty="0"/>
              <a:t>, </a:t>
            </a:r>
            <a:r>
              <a:rPr lang="pt-BR" sz="1200" dirty="0" err="1"/>
              <a:t>scanf</a:t>
            </a:r>
            <a:r>
              <a:rPr lang="pt-BR" sz="1200" dirty="0"/>
              <a:t>, </a:t>
            </a:r>
            <a:r>
              <a:rPr lang="pt-BR" sz="1200" dirty="0" err="1"/>
              <a:t>fprintf</a:t>
            </a:r>
            <a:r>
              <a:rPr lang="pt-BR" sz="1200" dirty="0"/>
              <a:t>, </a:t>
            </a:r>
            <a:r>
              <a:rPr lang="pt-BR" sz="1200" dirty="0" err="1"/>
              <a:t>fscanf</a:t>
            </a:r>
            <a:r>
              <a:rPr lang="pt-BR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math.h</a:t>
            </a:r>
            <a:r>
              <a:rPr lang="pt-BR" sz="1200" dirty="0"/>
              <a:t>&gt; = Conjunto de funções para operações matemáticas, tais como funções trigonométricas, hiperbólicas, logaritmos, potência e arredondamentos.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#include &lt;</a:t>
            </a:r>
            <a:r>
              <a:rPr lang="pt-BR" sz="1200" dirty="0" err="1"/>
              <a:t>string.h</a:t>
            </a:r>
            <a:r>
              <a:rPr lang="pt-BR" sz="1200" dirty="0"/>
              <a:t>&gt; = Funções para manipular </a:t>
            </a:r>
            <a:r>
              <a:rPr lang="pt-BR" sz="1200" dirty="0" err="1"/>
              <a:t>strings</a:t>
            </a:r>
            <a:r>
              <a:rPr lang="pt-BR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</p:txBody>
      </p:sp>
      <p:sp>
        <p:nvSpPr>
          <p:cNvPr id="415" name="Google Shape;415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CODIGO FONTE</a:t>
            </a:r>
            <a:endParaRPr dirty="0"/>
          </a:p>
        </p:txBody>
      </p:sp>
      <p:sp>
        <p:nvSpPr>
          <p:cNvPr id="4" name="Google Shape;454;p37">
            <a:extLst>
              <a:ext uri="{FF2B5EF4-FFF2-40B4-BE49-F238E27FC236}">
                <a16:creationId xmlns:a16="http://schemas.microsoft.com/office/drawing/2014/main" id="{55EAA27C-193E-42E1-88BB-D20DD34CAB64}"/>
              </a:ext>
            </a:extLst>
          </p:cNvPr>
          <p:cNvSpPr txBox="1">
            <a:spLocks/>
          </p:cNvSpPr>
          <p:nvPr/>
        </p:nvSpPr>
        <p:spPr>
          <a:xfrm>
            <a:off x="789676" y="1391325"/>
            <a:ext cx="22356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Barlow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BIBLIOTECAS</a:t>
            </a:r>
          </a:p>
        </p:txBody>
      </p:sp>
      <p:sp>
        <p:nvSpPr>
          <p:cNvPr id="6" name="Google Shape;451;p37">
            <a:extLst>
              <a:ext uri="{FF2B5EF4-FFF2-40B4-BE49-F238E27FC236}">
                <a16:creationId xmlns:a16="http://schemas.microsoft.com/office/drawing/2014/main" id="{01EE80B0-9BCE-4C90-AE7F-8792B19614E2}"/>
              </a:ext>
            </a:extLst>
          </p:cNvPr>
          <p:cNvSpPr/>
          <p:nvPr/>
        </p:nvSpPr>
        <p:spPr>
          <a:xfrm>
            <a:off x="5285694" y="1520511"/>
            <a:ext cx="2953800" cy="295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algn="bl" rotWithShape="0">
              <a:srgbClr val="FBFFD5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253B01-78EA-4459-83CC-1D07805A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409" y="1719798"/>
            <a:ext cx="2705364" cy="25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2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body" idx="1"/>
          </p:nvPr>
        </p:nvSpPr>
        <p:spPr>
          <a:xfrm>
            <a:off x="426719" y="1391324"/>
            <a:ext cx="4639733" cy="3212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As</a:t>
            </a:r>
            <a:r>
              <a:rPr lang="en" sz="1200" dirty="0"/>
              <a:t> variáveis declaradas foram as seguintes: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Opcao = guarda a opção selecionada pelo usuário;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 err="1"/>
              <a:t>Valor_octal</a:t>
            </a:r>
            <a:r>
              <a:rPr lang="pt-BR" sz="1200" dirty="0"/>
              <a:t> = guarda o valor octal da conversão que estiver sendo realizada;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Opcao 2 = Utilizada no laço de repetição que permite realizar nova conversão ou fechar a aplicação;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 err="1"/>
              <a:t>Valor_binário</a:t>
            </a:r>
            <a:r>
              <a:rPr lang="pt-BR" sz="1200" dirty="0"/>
              <a:t> = guarda o valor binário da conversão que estiver sendo realizada;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Valor decimal = guarda o valor decimal da conversão que estiver sendo realizada;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Sequencial = recebe o valor de sequencial que será utilizado nos cálculos para conversão.</a:t>
            </a:r>
          </a:p>
        </p:txBody>
      </p:sp>
      <p:sp>
        <p:nvSpPr>
          <p:cNvPr id="415" name="Google Shape;415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CODIGO FONTE</a:t>
            </a:r>
            <a:endParaRPr dirty="0"/>
          </a:p>
        </p:txBody>
      </p:sp>
      <p:sp>
        <p:nvSpPr>
          <p:cNvPr id="4" name="Google Shape;454;p37">
            <a:extLst>
              <a:ext uri="{FF2B5EF4-FFF2-40B4-BE49-F238E27FC236}">
                <a16:creationId xmlns:a16="http://schemas.microsoft.com/office/drawing/2014/main" id="{55EAA27C-193E-42E1-88BB-D20DD34CAB64}"/>
              </a:ext>
            </a:extLst>
          </p:cNvPr>
          <p:cNvSpPr txBox="1">
            <a:spLocks/>
          </p:cNvSpPr>
          <p:nvPr/>
        </p:nvSpPr>
        <p:spPr>
          <a:xfrm>
            <a:off x="789676" y="1391325"/>
            <a:ext cx="22356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Barlow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417E4E-5434-4C99-A658-DBC7B6E2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68" y="1732666"/>
            <a:ext cx="2652652" cy="2529489"/>
          </a:xfrm>
          <a:prstGeom prst="rect">
            <a:avLst/>
          </a:prstGeom>
        </p:spPr>
      </p:pic>
      <p:sp>
        <p:nvSpPr>
          <p:cNvPr id="6" name="Google Shape;451;p37">
            <a:extLst>
              <a:ext uri="{FF2B5EF4-FFF2-40B4-BE49-F238E27FC236}">
                <a16:creationId xmlns:a16="http://schemas.microsoft.com/office/drawing/2014/main" id="{01EE80B0-9BCE-4C90-AE7F-8792B19614E2}"/>
              </a:ext>
            </a:extLst>
          </p:cNvPr>
          <p:cNvSpPr/>
          <p:nvPr/>
        </p:nvSpPr>
        <p:spPr>
          <a:xfrm>
            <a:off x="5285694" y="1520511"/>
            <a:ext cx="2953800" cy="295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algn="bl" rotWithShape="0">
              <a:srgbClr val="FBFFD5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>
            <a:spLocks noGrp="1"/>
          </p:cNvSpPr>
          <p:nvPr>
            <p:ph type="body" idx="1"/>
          </p:nvPr>
        </p:nvSpPr>
        <p:spPr>
          <a:xfrm>
            <a:off x="438088" y="1842347"/>
            <a:ext cx="4639733" cy="912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Foram criadas funções para realizar os cálculos.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A chamada dessas funções foi realizada fora da função </a:t>
            </a:r>
            <a:r>
              <a:rPr lang="pt-BR" sz="1200" dirty="0" err="1"/>
              <a:t>main</a:t>
            </a:r>
            <a:r>
              <a:rPr lang="pt-BR" sz="1200" dirty="0"/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A seguir mostrarei cada uma delas realizará os cálculos de conversão.</a:t>
            </a:r>
          </a:p>
        </p:txBody>
      </p:sp>
      <p:sp>
        <p:nvSpPr>
          <p:cNvPr id="415" name="Google Shape;415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CODIGO FONTE</a:t>
            </a:r>
            <a:endParaRPr dirty="0"/>
          </a:p>
        </p:txBody>
      </p:sp>
      <p:sp>
        <p:nvSpPr>
          <p:cNvPr id="4" name="Google Shape;454;p37">
            <a:extLst>
              <a:ext uri="{FF2B5EF4-FFF2-40B4-BE49-F238E27FC236}">
                <a16:creationId xmlns:a16="http://schemas.microsoft.com/office/drawing/2014/main" id="{55EAA27C-193E-42E1-88BB-D20DD34CAB64}"/>
              </a:ext>
            </a:extLst>
          </p:cNvPr>
          <p:cNvSpPr txBox="1">
            <a:spLocks/>
          </p:cNvSpPr>
          <p:nvPr/>
        </p:nvSpPr>
        <p:spPr>
          <a:xfrm>
            <a:off x="789676" y="1391325"/>
            <a:ext cx="22356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Barlow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F5B2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rgbClr val="EEF5B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FUNÇÕES</a:t>
            </a:r>
          </a:p>
        </p:txBody>
      </p:sp>
      <p:sp>
        <p:nvSpPr>
          <p:cNvPr id="6" name="Google Shape;451;p37">
            <a:extLst>
              <a:ext uri="{FF2B5EF4-FFF2-40B4-BE49-F238E27FC236}">
                <a16:creationId xmlns:a16="http://schemas.microsoft.com/office/drawing/2014/main" id="{01EE80B0-9BCE-4C90-AE7F-8792B19614E2}"/>
              </a:ext>
            </a:extLst>
          </p:cNvPr>
          <p:cNvSpPr/>
          <p:nvPr/>
        </p:nvSpPr>
        <p:spPr>
          <a:xfrm>
            <a:off x="5285694" y="1520511"/>
            <a:ext cx="2953800" cy="295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57175" algn="bl" rotWithShape="0">
              <a:srgbClr val="FBFFD5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F493DE-4D8B-4D56-8A1E-14829A494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4" r="4657"/>
          <a:stretch/>
        </p:blipFill>
        <p:spPr>
          <a:xfrm>
            <a:off x="5439379" y="1721316"/>
            <a:ext cx="2646429" cy="25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9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BINÁRIO PARA DECIMAL</a:t>
            </a:r>
            <a:endParaRPr dirty="0"/>
          </a:p>
        </p:txBody>
      </p:sp>
      <p:sp>
        <p:nvSpPr>
          <p:cNvPr id="1482" name="Google Shape;1482;p63"/>
          <p:cNvSpPr txBox="1">
            <a:spLocks noGrp="1"/>
          </p:cNvSpPr>
          <p:nvPr>
            <p:ph type="subTitle" idx="1"/>
          </p:nvPr>
        </p:nvSpPr>
        <p:spPr>
          <a:xfrm>
            <a:off x="4699178" y="1293706"/>
            <a:ext cx="4042222" cy="3389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 converter de binário para decimal a função que realiza essa conversão executa os seguintes cálculos: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Consegue o resto da divisão do valor binário por 10 e salva na variável resto;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Divide o valor binário e salva o resultado na variável </a:t>
            </a:r>
            <a:r>
              <a:rPr lang="pt-BR" dirty="0" err="1"/>
              <a:t>valor_binario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Pega 2 elevado pelo valor sequencial, o resultado multiplica pelo valor da variável resto, o resultado dessa multiplicação soma com o valor da variável </a:t>
            </a:r>
            <a:r>
              <a:rPr lang="pt-BR" dirty="0" err="1"/>
              <a:t>valor_decimal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pt-BR" dirty="0"/>
              <a:t>Incrementa 1 na variável sequencial.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pt-BR" dirty="0"/>
              <a:t>Esses cálculos serão realizados repetidas vezes até que a variável </a:t>
            </a:r>
            <a:r>
              <a:rPr lang="pt-BR" dirty="0" err="1"/>
              <a:t>valor_binário</a:t>
            </a:r>
            <a:r>
              <a:rPr lang="pt-BR" dirty="0"/>
              <a:t> seja igual a zero.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097540-5059-4F1E-A7C7-0F2AA726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00" y="1293706"/>
            <a:ext cx="4216813" cy="33898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392853"/>
            <a:ext cx="7704000" cy="719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Vamos ver na prática como essa função converteria o valor binário 00010001</a:t>
            </a:r>
            <a:endParaRPr dirty="0"/>
          </a:p>
        </p:txBody>
      </p:sp>
      <p:sp>
        <p:nvSpPr>
          <p:cNvPr id="773" name="Google Shape;773;p48"/>
          <p:cNvSpPr/>
          <p:nvPr/>
        </p:nvSpPr>
        <p:spPr>
          <a:xfrm>
            <a:off x="7584569" y="2439667"/>
            <a:ext cx="787271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8"/>
          <p:cNvSpPr/>
          <p:nvPr/>
        </p:nvSpPr>
        <p:spPr>
          <a:xfrm>
            <a:off x="4920013" y="2426516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7585074" y="3002912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4920013" y="2999671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8"/>
          <p:cNvSpPr/>
          <p:nvPr/>
        </p:nvSpPr>
        <p:spPr>
          <a:xfrm>
            <a:off x="7585074" y="3588439"/>
            <a:ext cx="786765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8"/>
          <p:cNvSpPr/>
          <p:nvPr/>
        </p:nvSpPr>
        <p:spPr>
          <a:xfrm>
            <a:off x="4920013" y="3588439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8"/>
          <p:cNvSpPr/>
          <p:nvPr/>
        </p:nvSpPr>
        <p:spPr>
          <a:xfrm>
            <a:off x="7585075" y="4163087"/>
            <a:ext cx="786764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8"/>
          <p:cNvSpPr/>
          <p:nvPr/>
        </p:nvSpPr>
        <p:spPr>
          <a:xfrm>
            <a:off x="4920013" y="4163087"/>
            <a:ext cx="2592600" cy="46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3">
                <a:alpha val="8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7542268" y="2450808"/>
            <a:ext cx="829066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4" name="Google Shape;794;p48"/>
          <p:cNvSpPr txBox="1"/>
          <p:nvPr/>
        </p:nvSpPr>
        <p:spPr>
          <a:xfrm>
            <a:off x="4890358" y="2439667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Valor_decimal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" name="Google Shape;467;p38">
            <a:extLst>
              <a:ext uri="{FF2B5EF4-FFF2-40B4-BE49-F238E27FC236}">
                <a16:creationId xmlns:a16="http://schemas.microsoft.com/office/drawing/2014/main" id="{E93C134E-4030-45FC-BB94-41A04260478C}"/>
              </a:ext>
            </a:extLst>
          </p:cNvPr>
          <p:cNvSpPr txBox="1">
            <a:spLocks/>
          </p:cNvSpPr>
          <p:nvPr/>
        </p:nvSpPr>
        <p:spPr>
          <a:xfrm>
            <a:off x="284481" y="1384825"/>
            <a:ext cx="4504266" cy="3607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Sequencial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Valor decimal = 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Resto -&gt; 10001%10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Valor_binario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-&gt; 10001/10 = 1000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Com esses podemos calcular o decimal da seguinte forma: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(1 * (2) ⁰) + 0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(1* 1) + 0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 + 0</a:t>
            </a:r>
          </a:p>
          <a:p>
            <a:r>
              <a:rPr lang="pt-BR" sz="1100" dirty="0" err="1">
                <a:solidFill>
                  <a:srgbClr val="EEF5B2"/>
                </a:solidFill>
                <a:latin typeface="Barlow"/>
              </a:rPr>
              <a:t>Valor_decimal</a:t>
            </a:r>
            <a:r>
              <a:rPr lang="pt-BR" sz="1100" dirty="0">
                <a:solidFill>
                  <a:srgbClr val="EEF5B2"/>
                </a:solidFill>
                <a:latin typeface="Barlow"/>
              </a:rPr>
              <a:t> = 1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Após este calculo o valor da variável sequencial é incrementado e passa a ser 1.</a:t>
            </a:r>
          </a:p>
          <a:p>
            <a:endParaRPr lang="pt-BR" sz="1100" dirty="0">
              <a:solidFill>
                <a:srgbClr val="EEF5B2"/>
              </a:solidFill>
              <a:latin typeface="Barlow"/>
            </a:endParaRPr>
          </a:p>
          <a:p>
            <a:r>
              <a:rPr lang="pt-BR" sz="1100" dirty="0">
                <a:solidFill>
                  <a:srgbClr val="EEF5B2"/>
                </a:solidFill>
                <a:latin typeface="Barlow"/>
              </a:rPr>
              <a:t>E com isso temos as varáveis conforme quadro ao lado</a:t>
            </a:r>
          </a:p>
          <a:p>
            <a:pPr algn="ctr"/>
            <a:endParaRPr lang="pt-BR" sz="1000" dirty="0"/>
          </a:p>
        </p:txBody>
      </p:sp>
      <p:sp>
        <p:nvSpPr>
          <p:cNvPr id="43" name="Google Shape;794;p48">
            <a:extLst>
              <a:ext uri="{FF2B5EF4-FFF2-40B4-BE49-F238E27FC236}">
                <a16:creationId xmlns:a16="http://schemas.microsoft.com/office/drawing/2014/main" id="{B5273688-3A4C-4CA5-9630-B7B990EBFB1F}"/>
              </a:ext>
            </a:extLst>
          </p:cNvPr>
          <p:cNvSpPr txBox="1"/>
          <p:nvPr/>
        </p:nvSpPr>
        <p:spPr>
          <a:xfrm>
            <a:off x="4920013" y="2999670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Valor_binario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4" name="Google Shape;793;p48">
            <a:extLst>
              <a:ext uri="{FF2B5EF4-FFF2-40B4-BE49-F238E27FC236}">
                <a16:creationId xmlns:a16="http://schemas.microsoft.com/office/drawing/2014/main" id="{CA05F19E-1A4F-4091-88C7-DE89C99972E0}"/>
              </a:ext>
            </a:extLst>
          </p:cNvPr>
          <p:cNvSpPr txBox="1"/>
          <p:nvPr/>
        </p:nvSpPr>
        <p:spPr>
          <a:xfrm>
            <a:off x="7584570" y="3017079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1000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5" name="Google Shape;794;p48">
            <a:extLst>
              <a:ext uri="{FF2B5EF4-FFF2-40B4-BE49-F238E27FC236}">
                <a16:creationId xmlns:a16="http://schemas.microsoft.com/office/drawing/2014/main" id="{A876CA18-AD6E-4F65-8643-922575E5542B}"/>
              </a:ext>
            </a:extLst>
          </p:cNvPr>
          <p:cNvSpPr txBox="1"/>
          <p:nvPr/>
        </p:nvSpPr>
        <p:spPr>
          <a:xfrm>
            <a:off x="4920013" y="358843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Sequencial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793;p48">
            <a:extLst>
              <a:ext uri="{FF2B5EF4-FFF2-40B4-BE49-F238E27FC236}">
                <a16:creationId xmlns:a16="http://schemas.microsoft.com/office/drawing/2014/main" id="{927F2EAC-23E7-422C-BE6D-FA409EFC1248}"/>
              </a:ext>
            </a:extLst>
          </p:cNvPr>
          <p:cNvSpPr txBox="1"/>
          <p:nvPr/>
        </p:nvSpPr>
        <p:spPr>
          <a:xfrm>
            <a:off x="7584569" y="3598198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7" name="Google Shape;794;p48">
            <a:extLst>
              <a:ext uri="{FF2B5EF4-FFF2-40B4-BE49-F238E27FC236}">
                <a16:creationId xmlns:a16="http://schemas.microsoft.com/office/drawing/2014/main" id="{35132F05-8B85-457E-820F-9DAF2D9CA0B4}"/>
              </a:ext>
            </a:extLst>
          </p:cNvPr>
          <p:cNvSpPr txBox="1"/>
          <p:nvPr/>
        </p:nvSpPr>
        <p:spPr>
          <a:xfrm>
            <a:off x="4920013" y="4177469"/>
            <a:ext cx="2592600" cy="4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Resto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" name="Google Shape;793;p48">
            <a:extLst>
              <a:ext uri="{FF2B5EF4-FFF2-40B4-BE49-F238E27FC236}">
                <a16:creationId xmlns:a16="http://schemas.microsoft.com/office/drawing/2014/main" id="{1645687C-4DAD-4A0C-9E48-E7B7FD77A304}"/>
              </a:ext>
            </a:extLst>
          </p:cNvPr>
          <p:cNvSpPr txBox="1"/>
          <p:nvPr/>
        </p:nvSpPr>
        <p:spPr>
          <a:xfrm>
            <a:off x="7584569" y="4142937"/>
            <a:ext cx="786764" cy="44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" name="Google Shape;434;p36">
            <a:extLst>
              <a:ext uri="{FF2B5EF4-FFF2-40B4-BE49-F238E27FC236}">
                <a16:creationId xmlns:a16="http://schemas.microsoft.com/office/drawing/2014/main" id="{A986E9D7-C63C-4AE2-BA19-C8745E8916E1}"/>
              </a:ext>
            </a:extLst>
          </p:cNvPr>
          <p:cNvSpPr txBox="1">
            <a:spLocks/>
          </p:cNvSpPr>
          <p:nvPr/>
        </p:nvSpPr>
        <p:spPr>
          <a:xfrm>
            <a:off x="4890358" y="1635866"/>
            <a:ext cx="3480975" cy="64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800" dirty="0">
                <a:solidFill>
                  <a:srgbClr val="3FC5F0"/>
                </a:solidFill>
                <a:latin typeface="Nunito SemiBold"/>
                <a:sym typeface="Nunito SemiBold"/>
              </a:rPr>
              <a:t>Valor das variáveis no final do ciclo do laço de repetição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Company OKR by Slidesgo">
  <a:themeElements>
    <a:clrScheme name="Simple Light">
      <a:dk1>
        <a:srgbClr val="EEF5B2"/>
      </a:dk1>
      <a:lt1>
        <a:srgbClr val="1EE3CF"/>
      </a:lt1>
      <a:dk2>
        <a:srgbClr val="3FC5F0"/>
      </a:dk2>
      <a:lt2>
        <a:srgbClr val="0D1027"/>
      </a:lt2>
      <a:accent1>
        <a:srgbClr val="FBFFD5"/>
      </a:accent1>
      <a:accent2>
        <a:srgbClr val="6BFFF0"/>
      </a:accent2>
      <a:accent3>
        <a:srgbClr val="8AE3FF"/>
      </a:accent3>
      <a:accent4>
        <a:srgbClr val="EEF5B2"/>
      </a:accent4>
      <a:accent5>
        <a:srgbClr val="1EE3CF"/>
      </a:accent5>
      <a:accent6>
        <a:srgbClr val="3FC5F0"/>
      </a:accent6>
      <a:hlink>
        <a:srgbClr val="EEF5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2490</Words>
  <Application>Microsoft Office PowerPoint</Application>
  <PresentationFormat>Apresentação na tela (16:9)</PresentationFormat>
  <Paragraphs>438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Barlow</vt:lpstr>
      <vt:lpstr>Roboto Condensed Light</vt:lpstr>
      <vt:lpstr>Nunito SemiBold</vt:lpstr>
      <vt:lpstr>Arial</vt:lpstr>
      <vt:lpstr>Modern Company OKR by Slidesgo</vt:lpstr>
      <vt:lpstr>HANDS ON WORK</vt:lpstr>
      <vt:lpstr>CONCEITOS APRENDIDOS</vt:lpstr>
      <vt:lpstr>PROJETO</vt:lpstr>
      <vt:lpstr>CODEBLOCKS</vt:lpstr>
      <vt:lpstr>CODIGO FONTE</vt:lpstr>
      <vt:lpstr>CODIGO FONTE</vt:lpstr>
      <vt:lpstr>CODIGO FONTE</vt:lpstr>
      <vt:lpstr>BINÁRIO PARA DECIMAL</vt:lpstr>
      <vt:lpstr>Vamos ver na prática como essa função converteria o valor binário 00010001</vt:lpstr>
      <vt:lpstr>Vamos ver na prática como essa função converteria o valor binário 00010001</vt:lpstr>
      <vt:lpstr>Vamos ver na prática como essa função converteria o valor binário 00010001</vt:lpstr>
      <vt:lpstr>Vamos ver na prática como essa função converteria o valor binário 00010001</vt:lpstr>
      <vt:lpstr>Vamos ver na prática como essa função converteria o valor binário 00010001</vt:lpstr>
      <vt:lpstr>DECIMAL PARA BINÁRIO</vt:lpstr>
      <vt:lpstr>Vamos ver na prática como essa função converteria o valor decimal 17</vt:lpstr>
      <vt:lpstr>Vamos ver na prática como essa função converteria o valor decimal 17</vt:lpstr>
      <vt:lpstr>Vamos ver na prática como essa função converteria o valor decimal 17</vt:lpstr>
      <vt:lpstr>Vamos ver na prática como essa função converteria o valor decimal 17</vt:lpstr>
      <vt:lpstr>Vamos ver na prática como essa função converteria o valor decimal 17</vt:lpstr>
      <vt:lpstr>OCTAL PARA DECIMAL</vt:lpstr>
      <vt:lpstr>Vamos ver na prática como essa função converteria o valor octal 21</vt:lpstr>
      <vt:lpstr>Vamos ver na prática como essa função converteria o valor octal 21</vt:lpstr>
      <vt:lpstr>DECIMAL PARA OCTAL</vt:lpstr>
      <vt:lpstr>Vamos ver na prática como essa função converteria o valor decimal 17</vt:lpstr>
      <vt:lpstr>Vamos ver na prática como essa função converteria o valor decimal 17</vt:lpstr>
      <vt:lpstr>VALIDANDO RESULTADOS</vt:lpstr>
      <vt:lpstr>CODIGO FONTE</vt:lpstr>
      <vt:lpstr>CODIGO FONTE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WORK</dc:title>
  <dc:creator>Ana</dc:creator>
  <cp:lastModifiedBy>Ana Paula Antunes Araujo</cp:lastModifiedBy>
  <cp:revision>34</cp:revision>
  <cp:lastPrinted>2021-04-18T23:38:34Z</cp:lastPrinted>
  <dcterms:modified xsi:type="dcterms:W3CDTF">2021-04-19T23:10:25Z</dcterms:modified>
</cp:coreProperties>
</file>