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7" r:id="rId4"/>
    <p:sldId id="264" r:id="rId5"/>
    <p:sldId id="276" r:id="rId6"/>
    <p:sldId id="278" r:id="rId7"/>
    <p:sldId id="279" r:id="rId8"/>
    <p:sldId id="258" r:id="rId9"/>
    <p:sldId id="259" r:id="rId10"/>
    <p:sldId id="268" r:id="rId11"/>
    <p:sldId id="260" r:id="rId12"/>
    <p:sldId id="261" r:id="rId13"/>
    <p:sldId id="262" r:id="rId14"/>
    <p:sldId id="263" r:id="rId15"/>
    <p:sldId id="265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8" d="100"/>
          <a:sy n="88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705D-9232-49A4-93B6-5026188F1FF0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475D-948F-47F4-9F63-636CC14C4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6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705D-9232-49A4-93B6-5026188F1FF0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475D-948F-47F4-9F63-636CC14C4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63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705D-9232-49A4-93B6-5026188F1FF0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475D-948F-47F4-9F63-636CC14C4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56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705D-9232-49A4-93B6-5026188F1FF0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475D-948F-47F4-9F63-636CC14C4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24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705D-9232-49A4-93B6-5026188F1FF0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475D-948F-47F4-9F63-636CC14C4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05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705D-9232-49A4-93B6-5026188F1FF0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475D-948F-47F4-9F63-636CC14C4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32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705D-9232-49A4-93B6-5026188F1FF0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475D-948F-47F4-9F63-636CC14C4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60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705D-9232-49A4-93B6-5026188F1FF0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475D-948F-47F4-9F63-636CC14C4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8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705D-9232-49A4-93B6-5026188F1FF0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475D-948F-47F4-9F63-636CC14C4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05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705D-9232-49A4-93B6-5026188F1FF0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475D-948F-47F4-9F63-636CC14C4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03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705D-9232-49A4-93B6-5026188F1FF0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475D-948F-47F4-9F63-636CC14C4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72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0705D-9232-49A4-93B6-5026188F1FF0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9475D-948F-47F4-9F63-636CC14C4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0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3.png"/><Relationship Id="rId11" Type="http://schemas.openxmlformats.org/officeDocument/2006/relationships/image" Target="../media/image19.jpe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727322" y="6011092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www.cialebrasil.com.br</a:t>
            </a:r>
            <a:endParaRPr lang="pt-BR" sz="1050" dirty="0">
              <a:solidFill>
                <a:schemeClr val="bg1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647" y="405335"/>
            <a:ext cx="3038856" cy="110986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647" y="4961143"/>
            <a:ext cx="1543240" cy="154324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647" y="1614106"/>
            <a:ext cx="3133988" cy="3133988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709" y="4961143"/>
            <a:ext cx="1562561" cy="1543240"/>
          </a:xfrm>
          <a:prstGeom prst="rect">
            <a:avLst/>
          </a:prstGeom>
        </p:spPr>
      </p:pic>
      <p:cxnSp>
        <p:nvCxnSpPr>
          <p:cNvPr id="25" name="Conector reto 24"/>
          <p:cNvCxnSpPr/>
          <p:nvPr/>
        </p:nvCxnSpPr>
        <p:spPr>
          <a:xfrm>
            <a:off x="529581" y="629482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heck mark and x set icon. Simple web buttons. Checkmarks and x 3211336  Vector Art at Vecteez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375" y="5304611"/>
            <a:ext cx="2753181" cy="86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1531133" y="782306"/>
            <a:ext cx="53660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LOGOS E ICONES</a:t>
            </a:r>
          </a:p>
          <a:p>
            <a:pPr algn="ctr"/>
            <a:endParaRPr lang="pt-BR" sz="2400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endParaRPr lang="pt-BR" sz="2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CASO SEJA OBSERVADA E DESEJADA, QUALQUER MELHORIA DE LAYOUT SERÁ BEM VINDA.</a:t>
            </a:r>
          </a:p>
          <a:p>
            <a:pPr algn="ctr"/>
            <a:endParaRPr lang="pt-BR" sz="2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DESDE QUE RESPEITE A IDENTIDADE VISUAL DO LOGO DA CIALE.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9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0"/>
    </mc:Choice>
    <mc:Fallback xmlns="">
      <p:transition spd="slow" advTm="148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56616" y="329184"/>
            <a:ext cx="3401568" cy="6099048"/>
          </a:xfrm>
          <a:prstGeom prst="roundRect">
            <a:avLst>
              <a:gd name="adj" fmla="val 72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923539" y="1274841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718560" y="892205"/>
            <a:ext cx="267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BankGothic Md BT" panose="020B0807020203060204" pitchFamily="34" charset="0"/>
              </a:rPr>
              <a:t>ESPECIFICAÇÕES</a:t>
            </a:r>
            <a:endParaRPr lang="pt-BR" sz="1200" dirty="0">
              <a:solidFill>
                <a:schemeClr val="accent3">
                  <a:lumMod val="20000"/>
                  <a:lumOff val="80000"/>
                </a:schemeClr>
              </a:solidFill>
              <a:latin typeface="BankGothic Md BT" panose="020B0807020203060204" pitchFamily="34" charset="0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923539" y="1886727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214244" y="1326692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TIPO</a:t>
            </a:r>
            <a:endParaRPr lang="pt-BR" sz="105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214244" y="1937126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FABRICANTE</a:t>
            </a:r>
            <a:endParaRPr lang="pt-BR" sz="1050" b="1" dirty="0"/>
          </a:p>
        </p:txBody>
      </p:sp>
      <p:sp>
        <p:nvSpPr>
          <p:cNvPr id="30" name="Retângulo Arredondado 29"/>
          <p:cNvSpPr/>
          <p:nvPr/>
        </p:nvSpPr>
        <p:spPr>
          <a:xfrm>
            <a:off x="896110" y="2514636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186815" y="2565035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CAPACIDADE</a:t>
            </a:r>
            <a:endParaRPr lang="pt-BR" sz="1050" b="1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896105" y="3139725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1214244" y="3180970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BITOLA</a:t>
            </a:r>
            <a:endParaRPr lang="pt-BR" sz="1050" b="1" dirty="0"/>
          </a:p>
        </p:txBody>
      </p:sp>
      <p:cxnSp>
        <p:nvCxnSpPr>
          <p:cNvPr id="48" name="Conector de Seta Reta 47"/>
          <p:cNvCxnSpPr/>
          <p:nvPr/>
        </p:nvCxnSpPr>
        <p:spPr>
          <a:xfrm flipV="1">
            <a:off x="2906840" y="1487992"/>
            <a:ext cx="1872418" cy="48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4779259" y="823052"/>
            <a:ext cx="5410200" cy="3143250"/>
            <a:chOff x="4779259" y="649316"/>
            <a:chExt cx="5410200" cy="3143250"/>
          </a:xfrm>
        </p:grpSpPr>
        <p:sp>
          <p:nvSpPr>
            <p:cNvPr id="36" name="Retângulo Arredondado 35"/>
            <p:cNvSpPr/>
            <p:nvPr/>
          </p:nvSpPr>
          <p:spPr>
            <a:xfrm>
              <a:off x="4779259" y="1102650"/>
              <a:ext cx="2267712" cy="4114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5069964" y="1152956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CURVA</a:t>
              </a:r>
              <a:endParaRPr lang="pt-BR" sz="1050" b="1" dirty="0"/>
            </a:p>
          </p:txBody>
        </p:sp>
        <p:sp>
          <p:nvSpPr>
            <p:cNvPr id="38" name="Retângulo Arredondado 37"/>
            <p:cNvSpPr/>
            <p:nvPr/>
          </p:nvSpPr>
          <p:spPr>
            <a:xfrm>
              <a:off x="4779259" y="1659687"/>
              <a:ext cx="2267712" cy="4114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069964" y="1709993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RETA</a:t>
              </a:r>
              <a:endParaRPr lang="pt-BR" sz="1050" b="1" dirty="0"/>
            </a:p>
          </p:txBody>
        </p:sp>
        <p:sp>
          <p:nvSpPr>
            <p:cNvPr id="40" name="Retângulo Arredondado 39"/>
            <p:cNvSpPr/>
            <p:nvPr/>
          </p:nvSpPr>
          <p:spPr>
            <a:xfrm>
              <a:off x="4779259" y="2227400"/>
              <a:ext cx="2267712" cy="4114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069964" y="2277706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CORPO LARGO - WB</a:t>
              </a:r>
              <a:endParaRPr lang="pt-BR" sz="1050" b="1" dirty="0"/>
            </a:p>
          </p:txBody>
        </p:sp>
        <p:sp>
          <p:nvSpPr>
            <p:cNvPr id="42" name="Retângulo Arredondado 41"/>
            <p:cNvSpPr/>
            <p:nvPr/>
          </p:nvSpPr>
          <p:spPr>
            <a:xfrm>
              <a:off x="4779259" y="2795113"/>
              <a:ext cx="2267712" cy="4114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069964" y="2845419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ESPECIAL</a:t>
              </a:r>
              <a:endParaRPr lang="pt-BR" sz="1050" b="1" dirty="0"/>
            </a:p>
          </p:txBody>
        </p:sp>
        <p:sp>
          <p:nvSpPr>
            <p:cNvPr id="44" name="Retângulo Arredondado 43"/>
            <p:cNvSpPr/>
            <p:nvPr/>
          </p:nvSpPr>
          <p:spPr>
            <a:xfrm>
              <a:off x="4779259" y="3378517"/>
              <a:ext cx="2267712" cy="4114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069964" y="3428823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OUTRO</a:t>
              </a:r>
              <a:endParaRPr lang="pt-BR" sz="1050" b="1" dirty="0"/>
            </a:p>
          </p:txBody>
        </p:sp>
        <p:sp>
          <p:nvSpPr>
            <p:cNvPr id="46" name="Retângulo Arredondado 45"/>
            <p:cNvSpPr/>
            <p:nvPr/>
          </p:nvSpPr>
          <p:spPr>
            <a:xfrm>
              <a:off x="7921747" y="3381086"/>
              <a:ext cx="2267712" cy="4114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7921747" y="3467295"/>
              <a:ext cx="2267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CAMPO DE PREENCHIMENTO</a:t>
              </a:r>
              <a:endParaRPr lang="pt-BR" sz="1000" b="1" dirty="0"/>
            </a:p>
          </p:txBody>
        </p:sp>
        <p:cxnSp>
          <p:nvCxnSpPr>
            <p:cNvPr id="49" name="Conector de Seta Reta 48"/>
            <p:cNvCxnSpPr/>
            <p:nvPr/>
          </p:nvCxnSpPr>
          <p:spPr>
            <a:xfrm>
              <a:off x="7123176" y="3633111"/>
              <a:ext cx="744373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/>
            <p:cNvSpPr txBox="1"/>
            <p:nvPr/>
          </p:nvSpPr>
          <p:spPr>
            <a:xfrm>
              <a:off x="5069964" y="649316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OPÇÕES TIPOS</a:t>
              </a:r>
              <a:endParaRPr lang="pt-BR" sz="1050" b="1" dirty="0"/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727322" y="6011092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www.cialebrasil.com.br</a:t>
            </a:r>
            <a:endParaRPr lang="pt-BR" sz="1050" dirty="0">
              <a:solidFill>
                <a:schemeClr val="bg1"/>
              </a:solidFill>
            </a:endParaRPr>
          </a:p>
        </p:txBody>
      </p:sp>
      <p:cxnSp>
        <p:nvCxnSpPr>
          <p:cNvPr id="63" name="Conector reto 62"/>
          <p:cNvCxnSpPr/>
          <p:nvPr/>
        </p:nvCxnSpPr>
        <p:spPr>
          <a:xfrm>
            <a:off x="529581" y="629482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538725" y="6038524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agem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73" y="355528"/>
            <a:ext cx="583961" cy="517602"/>
          </a:xfrm>
          <a:prstGeom prst="rect">
            <a:avLst/>
          </a:prstGeom>
        </p:spPr>
      </p:pic>
      <p:cxnSp>
        <p:nvCxnSpPr>
          <p:cNvPr id="67" name="Conector reto 66"/>
          <p:cNvCxnSpPr/>
          <p:nvPr/>
        </p:nvCxnSpPr>
        <p:spPr>
          <a:xfrm>
            <a:off x="520820" y="86388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m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008367" y="325372"/>
            <a:ext cx="583961" cy="517602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6" y="403871"/>
            <a:ext cx="428789" cy="383653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391" y="415051"/>
            <a:ext cx="451675" cy="379914"/>
          </a:xfrm>
          <a:prstGeom prst="rect">
            <a:avLst/>
          </a:prstGeom>
        </p:spPr>
      </p:pic>
      <p:sp>
        <p:nvSpPr>
          <p:cNvPr id="71" name="CaixaDeTexto 70"/>
          <p:cNvSpPr txBox="1"/>
          <p:nvPr/>
        </p:nvSpPr>
        <p:spPr>
          <a:xfrm>
            <a:off x="4082407" y="348857"/>
            <a:ext cx="782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ACESSÓRIO SELECIONADO - MANILHA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82" name="Agrupar 81"/>
          <p:cNvGrpSpPr/>
          <p:nvPr/>
        </p:nvGrpSpPr>
        <p:grpSpPr>
          <a:xfrm>
            <a:off x="576073" y="5516816"/>
            <a:ext cx="2962653" cy="411480"/>
            <a:chOff x="576073" y="5213652"/>
            <a:chExt cx="2962653" cy="411480"/>
          </a:xfrm>
        </p:grpSpPr>
        <p:sp>
          <p:nvSpPr>
            <p:cNvPr id="83" name="Retângulo Arredondado 82"/>
            <p:cNvSpPr/>
            <p:nvPr/>
          </p:nvSpPr>
          <p:spPr>
            <a:xfrm>
              <a:off x="2194567" y="5213652"/>
              <a:ext cx="996691" cy="41148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1852425" y="5264051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00B050"/>
                  </a:solidFill>
                </a:rPr>
                <a:t>SALVAR</a:t>
              </a:r>
              <a:endParaRPr lang="pt-BR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85" name="Retângulo Arredondado 84"/>
            <p:cNvSpPr/>
            <p:nvPr/>
          </p:nvSpPr>
          <p:spPr>
            <a:xfrm>
              <a:off x="918215" y="5213652"/>
              <a:ext cx="996691" cy="41148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576073" y="5264051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FFFF00"/>
                  </a:solidFill>
                </a:rPr>
                <a:t>LIMPAR</a:t>
              </a:r>
              <a:endParaRPr lang="pt-BR" sz="105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87" name="CaixaDeTexto 86"/>
          <p:cNvSpPr txBox="1"/>
          <p:nvPr/>
        </p:nvSpPr>
        <p:spPr>
          <a:xfrm>
            <a:off x="1186810" y="3815991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FABRICANTE</a:t>
            </a:r>
            <a:endParaRPr lang="pt-BR" sz="1050" b="1" dirty="0"/>
          </a:p>
        </p:txBody>
      </p:sp>
      <p:sp>
        <p:nvSpPr>
          <p:cNvPr id="88" name="Retângulo Arredondado 87"/>
          <p:cNvSpPr/>
          <p:nvPr/>
        </p:nvSpPr>
        <p:spPr>
          <a:xfrm>
            <a:off x="903729" y="3746114"/>
            <a:ext cx="2267712" cy="1554627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/>
          <p:cNvSpPr txBox="1"/>
          <p:nvPr/>
        </p:nvSpPr>
        <p:spPr>
          <a:xfrm>
            <a:off x="1194434" y="3793343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OBSERVAÇÕES</a:t>
            </a:r>
            <a:endParaRPr lang="pt-BR" sz="1050" b="1" dirty="0"/>
          </a:p>
        </p:txBody>
      </p:sp>
    </p:spTree>
    <p:extLst>
      <p:ext uri="{BB962C8B-B14F-4D97-AF65-F5344CB8AC3E}">
        <p14:creationId xmlns:p14="http://schemas.microsoft.com/office/powerpoint/2010/main" val="6791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3"/>
    </mc:Choice>
    <mc:Fallback xmlns="">
      <p:transition spd="slow" advTm="197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56616" y="329184"/>
            <a:ext cx="3401568" cy="6099048"/>
          </a:xfrm>
          <a:prstGeom prst="roundRect">
            <a:avLst>
              <a:gd name="adj" fmla="val 72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923539" y="1283985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923539" y="1895871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214244" y="1335836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TIPO</a:t>
            </a:r>
            <a:endParaRPr lang="pt-BR" sz="105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214244" y="1946270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FABRICANTE</a:t>
            </a:r>
            <a:endParaRPr lang="pt-BR" sz="1050" b="1" dirty="0"/>
          </a:p>
        </p:txBody>
      </p:sp>
      <p:sp>
        <p:nvSpPr>
          <p:cNvPr id="30" name="Retângulo Arredondado 29"/>
          <p:cNvSpPr/>
          <p:nvPr/>
        </p:nvSpPr>
        <p:spPr>
          <a:xfrm>
            <a:off x="896110" y="2523780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186815" y="2574179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CAPACIDADE</a:t>
            </a:r>
            <a:endParaRPr lang="pt-BR" sz="1050" b="1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896105" y="3148869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1214244" y="3190114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BITOLA</a:t>
            </a:r>
            <a:endParaRPr lang="pt-BR" sz="1050" b="1" dirty="0"/>
          </a:p>
        </p:txBody>
      </p:sp>
      <p:cxnSp>
        <p:nvCxnSpPr>
          <p:cNvPr id="48" name="Conector de Seta Reta 47"/>
          <p:cNvCxnSpPr/>
          <p:nvPr/>
        </p:nvCxnSpPr>
        <p:spPr>
          <a:xfrm flipV="1">
            <a:off x="2873111" y="2107789"/>
            <a:ext cx="1872418" cy="48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Arredondado 35"/>
          <p:cNvSpPr/>
          <p:nvPr/>
        </p:nvSpPr>
        <p:spPr>
          <a:xfrm>
            <a:off x="4745530" y="1896183"/>
            <a:ext cx="2267712" cy="411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5036235" y="1946489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B.LOTTI</a:t>
            </a:r>
            <a:endParaRPr lang="pt-BR" sz="1050" b="1" dirty="0"/>
          </a:p>
        </p:txBody>
      </p:sp>
      <p:sp>
        <p:nvSpPr>
          <p:cNvPr id="38" name="Retângulo Arredondado 37"/>
          <p:cNvSpPr/>
          <p:nvPr/>
        </p:nvSpPr>
        <p:spPr>
          <a:xfrm>
            <a:off x="4745530" y="2453220"/>
            <a:ext cx="2267712" cy="411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5036235" y="2503526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Q.FIX</a:t>
            </a:r>
            <a:endParaRPr lang="pt-BR" sz="1050" b="1" dirty="0"/>
          </a:p>
        </p:txBody>
      </p:sp>
      <p:sp>
        <p:nvSpPr>
          <p:cNvPr id="40" name="Retângulo Arredondado 39"/>
          <p:cNvSpPr/>
          <p:nvPr/>
        </p:nvSpPr>
        <p:spPr>
          <a:xfrm>
            <a:off x="4745530" y="3020933"/>
            <a:ext cx="2267712" cy="411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5036235" y="3071239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SIVA</a:t>
            </a:r>
            <a:endParaRPr lang="pt-BR" sz="1050" b="1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4745530" y="3588646"/>
            <a:ext cx="2267712" cy="411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5036235" y="3638952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CROSBY</a:t>
            </a:r>
            <a:endParaRPr lang="pt-BR" sz="1050" b="1" dirty="0"/>
          </a:p>
        </p:txBody>
      </p:sp>
      <p:sp>
        <p:nvSpPr>
          <p:cNvPr id="44" name="Retângulo Arredondado 43"/>
          <p:cNvSpPr/>
          <p:nvPr/>
        </p:nvSpPr>
        <p:spPr>
          <a:xfrm>
            <a:off x="4745530" y="4172050"/>
            <a:ext cx="2267712" cy="411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5036235" y="4222356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J&amp;L</a:t>
            </a:r>
            <a:endParaRPr lang="pt-BR" sz="1050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745528" y="1442849"/>
            <a:ext cx="2267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OPÇÕES FABRICANTES</a:t>
            </a:r>
            <a:endParaRPr lang="pt-BR" sz="105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727322" y="6011092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www.cialebrasil.com.br</a:t>
            </a:r>
            <a:endParaRPr lang="pt-BR" sz="1050" dirty="0">
              <a:solidFill>
                <a:schemeClr val="bg1"/>
              </a:solidFill>
            </a:endParaRPr>
          </a:p>
        </p:txBody>
      </p:sp>
      <p:cxnSp>
        <p:nvCxnSpPr>
          <p:cNvPr id="63" name="Conector reto 62"/>
          <p:cNvCxnSpPr/>
          <p:nvPr/>
        </p:nvCxnSpPr>
        <p:spPr>
          <a:xfrm>
            <a:off x="529581" y="629482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538725" y="6038524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Arredondado 49"/>
          <p:cNvSpPr/>
          <p:nvPr/>
        </p:nvSpPr>
        <p:spPr>
          <a:xfrm>
            <a:off x="4745529" y="4771794"/>
            <a:ext cx="2267712" cy="411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5036234" y="4822100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GP</a:t>
            </a:r>
            <a:endParaRPr lang="pt-BR" sz="1050" b="1" dirty="0"/>
          </a:p>
        </p:txBody>
      </p:sp>
      <p:sp>
        <p:nvSpPr>
          <p:cNvPr id="70" name="Retângulo Arredondado 69"/>
          <p:cNvSpPr/>
          <p:nvPr/>
        </p:nvSpPr>
        <p:spPr>
          <a:xfrm>
            <a:off x="4745528" y="5368969"/>
            <a:ext cx="2267712" cy="411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/>
          <p:cNvSpPr txBox="1"/>
          <p:nvPr/>
        </p:nvSpPr>
        <p:spPr>
          <a:xfrm>
            <a:off x="5036233" y="5419275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OUTRO</a:t>
            </a:r>
            <a:endParaRPr lang="pt-BR" sz="1050" b="1" dirty="0"/>
          </a:p>
        </p:txBody>
      </p:sp>
      <p:sp>
        <p:nvSpPr>
          <p:cNvPr id="72" name="Retângulo Arredondado 71"/>
          <p:cNvSpPr/>
          <p:nvPr/>
        </p:nvSpPr>
        <p:spPr>
          <a:xfrm>
            <a:off x="7888016" y="5397665"/>
            <a:ext cx="2267712" cy="411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/>
          <p:cNvSpPr txBox="1"/>
          <p:nvPr/>
        </p:nvSpPr>
        <p:spPr>
          <a:xfrm>
            <a:off x="7888016" y="5457747"/>
            <a:ext cx="2267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CAMPO DE PREENCHIMENTO</a:t>
            </a:r>
            <a:endParaRPr lang="pt-BR" sz="1000" b="1" dirty="0"/>
          </a:p>
        </p:txBody>
      </p:sp>
      <p:cxnSp>
        <p:nvCxnSpPr>
          <p:cNvPr id="74" name="Conector de Seta Reta 73"/>
          <p:cNvCxnSpPr/>
          <p:nvPr/>
        </p:nvCxnSpPr>
        <p:spPr>
          <a:xfrm>
            <a:off x="7089445" y="5623563"/>
            <a:ext cx="74437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m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73" y="355528"/>
            <a:ext cx="583961" cy="517602"/>
          </a:xfrm>
          <a:prstGeom prst="rect">
            <a:avLst/>
          </a:prstGeom>
        </p:spPr>
      </p:pic>
      <p:cxnSp>
        <p:nvCxnSpPr>
          <p:cNvPr id="76" name="Conector reto 75"/>
          <p:cNvCxnSpPr/>
          <p:nvPr/>
        </p:nvCxnSpPr>
        <p:spPr>
          <a:xfrm>
            <a:off x="520820" y="86388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Imagem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008367" y="325372"/>
            <a:ext cx="583961" cy="517602"/>
          </a:xfrm>
          <a:prstGeom prst="rect">
            <a:avLst/>
          </a:prstGeom>
        </p:spPr>
      </p:pic>
      <p:pic>
        <p:nvPicPr>
          <p:cNvPr id="78" name="Imagem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6" y="403871"/>
            <a:ext cx="428789" cy="383653"/>
          </a:xfrm>
          <a:prstGeom prst="rect">
            <a:avLst/>
          </a:prstGeom>
        </p:spPr>
      </p:pic>
      <p:pic>
        <p:nvPicPr>
          <p:cNvPr id="79" name="Imagem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391" y="415051"/>
            <a:ext cx="451675" cy="379914"/>
          </a:xfrm>
          <a:prstGeom prst="rect">
            <a:avLst/>
          </a:prstGeom>
        </p:spPr>
      </p:pic>
      <p:grpSp>
        <p:nvGrpSpPr>
          <p:cNvPr id="80" name="Agrupar 79"/>
          <p:cNvGrpSpPr/>
          <p:nvPr/>
        </p:nvGrpSpPr>
        <p:grpSpPr>
          <a:xfrm>
            <a:off x="576073" y="5516816"/>
            <a:ext cx="2962653" cy="411480"/>
            <a:chOff x="576073" y="5213652"/>
            <a:chExt cx="2962653" cy="411480"/>
          </a:xfrm>
        </p:grpSpPr>
        <p:sp>
          <p:nvSpPr>
            <p:cNvPr id="81" name="Retângulo Arredondado 80"/>
            <p:cNvSpPr/>
            <p:nvPr/>
          </p:nvSpPr>
          <p:spPr>
            <a:xfrm>
              <a:off x="2194567" y="5213652"/>
              <a:ext cx="996691" cy="41148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1852425" y="5264051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00B050"/>
                  </a:solidFill>
                </a:rPr>
                <a:t>SALVAR</a:t>
              </a:r>
              <a:endParaRPr lang="pt-BR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83" name="Retângulo Arredondado 82"/>
            <p:cNvSpPr/>
            <p:nvPr/>
          </p:nvSpPr>
          <p:spPr>
            <a:xfrm>
              <a:off x="918215" y="5213652"/>
              <a:ext cx="996691" cy="41148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76073" y="5264051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FFFF00"/>
                  </a:solidFill>
                </a:rPr>
                <a:t>LIMPAR</a:t>
              </a:r>
              <a:endParaRPr lang="pt-BR" sz="105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85" name="CaixaDeTexto 84"/>
          <p:cNvSpPr txBox="1"/>
          <p:nvPr/>
        </p:nvSpPr>
        <p:spPr>
          <a:xfrm>
            <a:off x="1186810" y="3815991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FABRICANTE</a:t>
            </a:r>
            <a:endParaRPr lang="pt-BR" sz="1050" b="1" dirty="0"/>
          </a:p>
        </p:txBody>
      </p:sp>
      <p:sp>
        <p:nvSpPr>
          <p:cNvPr id="86" name="Retângulo Arredondado 85"/>
          <p:cNvSpPr/>
          <p:nvPr/>
        </p:nvSpPr>
        <p:spPr>
          <a:xfrm>
            <a:off x="903729" y="3746114"/>
            <a:ext cx="2267712" cy="1554627"/>
          </a:xfrm>
          <a:prstGeom prst="roundRect">
            <a:avLst>
              <a:gd name="adj" fmla="val 60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1194434" y="3793343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OBSERVAÇÕES</a:t>
            </a:r>
            <a:endParaRPr lang="pt-BR" sz="1050" b="1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4082407" y="348857"/>
            <a:ext cx="782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ACESSÓRIO SELECIONADO - MANILHA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718560" y="892205"/>
            <a:ext cx="267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BankGothic Md BT" panose="020B0807020203060204" pitchFamily="34" charset="0"/>
              </a:rPr>
              <a:t>ESPECIFICAÇÕES</a:t>
            </a:r>
            <a:endParaRPr lang="pt-BR" sz="1200" dirty="0">
              <a:solidFill>
                <a:schemeClr val="accent3">
                  <a:lumMod val="20000"/>
                  <a:lumOff val="80000"/>
                </a:schemeClr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27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3"/>
    </mc:Choice>
    <mc:Fallback xmlns="">
      <p:transition spd="slow" advTm="194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56616" y="329184"/>
            <a:ext cx="3401568" cy="6099048"/>
          </a:xfrm>
          <a:prstGeom prst="roundRect">
            <a:avLst>
              <a:gd name="adj" fmla="val 72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923539" y="1283985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923539" y="1895871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214244" y="1335836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TIPO</a:t>
            </a:r>
            <a:endParaRPr lang="pt-BR" sz="105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214244" y="1946270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FABRICANTE</a:t>
            </a:r>
            <a:endParaRPr lang="pt-BR" sz="1050" b="1" dirty="0"/>
          </a:p>
        </p:txBody>
      </p:sp>
      <p:sp>
        <p:nvSpPr>
          <p:cNvPr id="30" name="Retângulo Arredondado 29"/>
          <p:cNvSpPr/>
          <p:nvPr/>
        </p:nvSpPr>
        <p:spPr>
          <a:xfrm>
            <a:off x="896110" y="2523780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186815" y="2574179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CAPACIDADE</a:t>
            </a:r>
            <a:endParaRPr lang="pt-BR" sz="1050" b="1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896105" y="3148869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1214244" y="3190114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BITOLA</a:t>
            </a:r>
            <a:endParaRPr lang="pt-BR" sz="1050" b="1" dirty="0"/>
          </a:p>
        </p:txBody>
      </p:sp>
      <p:cxnSp>
        <p:nvCxnSpPr>
          <p:cNvPr id="48" name="Conector de Seta Reta 47"/>
          <p:cNvCxnSpPr/>
          <p:nvPr/>
        </p:nvCxnSpPr>
        <p:spPr>
          <a:xfrm>
            <a:off x="4016998" y="1261979"/>
            <a:ext cx="386607" cy="247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Arredondado 35"/>
          <p:cNvSpPr/>
          <p:nvPr/>
        </p:nvSpPr>
        <p:spPr>
          <a:xfrm>
            <a:off x="4400214" y="1039483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4571725" y="989204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0,5 T</a:t>
            </a:r>
            <a:endParaRPr lang="pt-BR" sz="1050" b="1" dirty="0"/>
          </a:p>
        </p:txBody>
      </p:sp>
      <p:sp>
        <p:nvSpPr>
          <p:cNvPr id="38" name="Retângulo Arredondado 37"/>
          <p:cNvSpPr/>
          <p:nvPr/>
        </p:nvSpPr>
        <p:spPr>
          <a:xfrm>
            <a:off x="4410423" y="1402508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/>
          <p:cNvSpPr/>
          <p:nvPr/>
        </p:nvSpPr>
        <p:spPr>
          <a:xfrm>
            <a:off x="4406805" y="1770553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4560333" y="1716511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1,0 T</a:t>
            </a:r>
            <a:endParaRPr lang="pt-BR" sz="1050" b="1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4400212" y="2129575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4572028" y="2075533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2,0 T</a:t>
            </a:r>
            <a:endParaRPr lang="pt-BR" sz="1050" b="1" dirty="0"/>
          </a:p>
        </p:txBody>
      </p:sp>
      <p:sp>
        <p:nvSpPr>
          <p:cNvPr id="44" name="Retângulo Arredondado 43"/>
          <p:cNvSpPr/>
          <p:nvPr/>
        </p:nvSpPr>
        <p:spPr>
          <a:xfrm>
            <a:off x="4399909" y="2484541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4571725" y="2430499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3,25 T</a:t>
            </a:r>
            <a:endParaRPr lang="pt-BR" sz="1050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330439" y="277886"/>
            <a:ext cx="135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OPÇÕES DE CAPACIDADES</a:t>
            </a:r>
            <a:endParaRPr lang="pt-BR" sz="105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727322" y="6011092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www.cialebrasil.com.br</a:t>
            </a:r>
            <a:endParaRPr lang="pt-BR" sz="1050" dirty="0">
              <a:solidFill>
                <a:schemeClr val="bg1"/>
              </a:solidFill>
            </a:endParaRPr>
          </a:p>
        </p:txBody>
      </p:sp>
      <p:cxnSp>
        <p:nvCxnSpPr>
          <p:cNvPr id="63" name="Conector reto 62"/>
          <p:cNvCxnSpPr/>
          <p:nvPr/>
        </p:nvCxnSpPr>
        <p:spPr>
          <a:xfrm>
            <a:off x="529581" y="629482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538725" y="6038524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Arredondado 49"/>
          <p:cNvSpPr/>
          <p:nvPr/>
        </p:nvSpPr>
        <p:spPr>
          <a:xfrm>
            <a:off x="4399909" y="2844172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4571725" y="2790130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4,75 T</a:t>
            </a:r>
            <a:endParaRPr lang="pt-BR" sz="1050" b="1" dirty="0"/>
          </a:p>
        </p:txBody>
      </p:sp>
      <p:sp>
        <p:nvSpPr>
          <p:cNvPr id="70" name="Retângulo Arredondado 69"/>
          <p:cNvSpPr/>
          <p:nvPr/>
        </p:nvSpPr>
        <p:spPr>
          <a:xfrm>
            <a:off x="4388517" y="3198723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/>
          <p:cNvSpPr txBox="1"/>
          <p:nvPr/>
        </p:nvSpPr>
        <p:spPr>
          <a:xfrm>
            <a:off x="4560333" y="3144681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6,5 T</a:t>
            </a:r>
            <a:endParaRPr lang="pt-BR" sz="1050" b="1" dirty="0"/>
          </a:p>
        </p:txBody>
      </p:sp>
      <p:pic>
        <p:nvPicPr>
          <p:cNvPr id="1026" name="Picture 2" descr="https://qualityfix.com.br/wp-content/uploads/2020/01/quality-fix-manilha-curva-de-pino-roscado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2"/>
          <a:stretch/>
        </p:blipFill>
        <p:spPr bwMode="auto">
          <a:xfrm>
            <a:off x="6162226" y="364799"/>
            <a:ext cx="5654195" cy="499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to 7"/>
          <p:cNvCxnSpPr/>
          <p:nvPr/>
        </p:nvCxnSpPr>
        <p:spPr>
          <a:xfrm>
            <a:off x="4026142" y="1243677"/>
            <a:ext cx="0" cy="148439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2900548" y="2728067"/>
            <a:ext cx="1143882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Arredondado 64"/>
          <p:cNvSpPr/>
          <p:nvPr/>
        </p:nvSpPr>
        <p:spPr>
          <a:xfrm>
            <a:off x="4396601" y="3547295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4568417" y="3493253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8,5 T</a:t>
            </a:r>
            <a:endParaRPr lang="pt-BR" sz="1050" b="1" dirty="0"/>
          </a:p>
        </p:txBody>
      </p:sp>
      <p:sp>
        <p:nvSpPr>
          <p:cNvPr id="68" name="Retângulo Arredondado 67"/>
          <p:cNvSpPr/>
          <p:nvPr/>
        </p:nvSpPr>
        <p:spPr>
          <a:xfrm>
            <a:off x="4406805" y="3886723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/>
          <p:cNvSpPr txBox="1"/>
          <p:nvPr/>
        </p:nvSpPr>
        <p:spPr>
          <a:xfrm>
            <a:off x="4578621" y="3832681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9,5 T</a:t>
            </a:r>
            <a:endParaRPr lang="pt-BR" sz="1050" b="1" dirty="0"/>
          </a:p>
        </p:txBody>
      </p:sp>
      <p:sp>
        <p:nvSpPr>
          <p:cNvPr id="75" name="Retângulo Arredondado 74"/>
          <p:cNvSpPr/>
          <p:nvPr/>
        </p:nvSpPr>
        <p:spPr>
          <a:xfrm>
            <a:off x="4410423" y="4213951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4582239" y="4159909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12 T</a:t>
            </a:r>
            <a:endParaRPr lang="pt-BR" sz="105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4560338" y="1355966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0,75 T</a:t>
            </a:r>
            <a:endParaRPr lang="pt-BR" sz="1050" b="1" dirty="0"/>
          </a:p>
        </p:txBody>
      </p:sp>
      <p:sp>
        <p:nvSpPr>
          <p:cNvPr id="78" name="Retângulo Arredondado 77"/>
          <p:cNvSpPr/>
          <p:nvPr/>
        </p:nvSpPr>
        <p:spPr>
          <a:xfrm>
            <a:off x="4406805" y="4531869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Arredondado 78"/>
          <p:cNvSpPr/>
          <p:nvPr/>
        </p:nvSpPr>
        <p:spPr>
          <a:xfrm>
            <a:off x="4407609" y="4844769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Arredondado 79"/>
          <p:cNvSpPr/>
          <p:nvPr/>
        </p:nvSpPr>
        <p:spPr>
          <a:xfrm>
            <a:off x="4396601" y="5188677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Arredondado 80"/>
          <p:cNvSpPr/>
          <p:nvPr/>
        </p:nvSpPr>
        <p:spPr>
          <a:xfrm>
            <a:off x="4388517" y="5513295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4578621" y="4477658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13,5 T</a:t>
            </a:r>
            <a:endParaRPr lang="pt-BR" sz="1050" b="1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4589584" y="4787129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17 T</a:t>
            </a:r>
            <a:endParaRPr lang="pt-BR" sz="1050" b="1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4568417" y="5133681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25 T</a:t>
            </a:r>
            <a:endParaRPr lang="pt-BR" sz="105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4568417" y="5474382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3</a:t>
            </a:r>
            <a:r>
              <a:rPr lang="pt-BR" sz="1400" b="1" dirty="0" smtClean="0"/>
              <a:t>5 T</a:t>
            </a:r>
            <a:endParaRPr lang="pt-BR" sz="1050" b="1" dirty="0"/>
          </a:p>
        </p:txBody>
      </p:sp>
      <p:sp>
        <p:nvSpPr>
          <p:cNvPr id="86" name="Retângulo Arredondado 85"/>
          <p:cNvSpPr/>
          <p:nvPr/>
        </p:nvSpPr>
        <p:spPr>
          <a:xfrm>
            <a:off x="4398721" y="5845622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4578621" y="5806709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55 T</a:t>
            </a:r>
            <a:endParaRPr lang="pt-BR" sz="1050" b="1" dirty="0"/>
          </a:p>
        </p:txBody>
      </p:sp>
      <p:sp>
        <p:nvSpPr>
          <p:cNvPr id="88" name="Retângulo Arredondado 87"/>
          <p:cNvSpPr/>
          <p:nvPr/>
        </p:nvSpPr>
        <p:spPr>
          <a:xfrm>
            <a:off x="4388517" y="6170332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/>
          <p:cNvSpPr txBox="1"/>
          <p:nvPr/>
        </p:nvSpPr>
        <p:spPr>
          <a:xfrm>
            <a:off x="4550129" y="6149707"/>
            <a:ext cx="9027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OUTRO</a:t>
            </a:r>
            <a:endParaRPr lang="pt-BR" sz="1050" b="1" dirty="0"/>
          </a:p>
        </p:txBody>
      </p:sp>
      <p:sp>
        <p:nvSpPr>
          <p:cNvPr id="90" name="Retângulo Arredondado 89"/>
          <p:cNvSpPr/>
          <p:nvPr/>
        </p:nvSpPr>
        <p:spPr>
          <a:xfrm>
            <a:off x="5805736" y="6193972"/>
            <a:ext cx="1939232" cy="184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5805736" y="6159098"/>
            <a:ext cx="1939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CAMPO DE PREENCHIMENTO</a:t>
            </a:r>
            <a:endParaRPr lang="pt-BR" sz="1050" b="1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10597896" y="966331"/>
            <a:ext cx="646904" cy="356156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onector de Seta Reta 91"/>
          <p:cNvCxnSpPr/>
          <p:nvPr/>
        </p:nvCxnSpPr>
        <p:spPr>
          <a:xfrm>
            <a:off x="5442795" y="6283583"/>
            <a:ext cx="386607" cy="247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Imagem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73" y="355528"/>
            <a:ext cx="583961" cy="517602"/>
          </a:xfrm>
          <a:prstGeom prst="rect">
            <a:avLst/>
          </a:prstGeom>
        </p:spPr>
      </p:pic>
      <p:cxnSp>
        <p:nvCxnSpPr>
          <p:cNvPr id="94" name="Conector reto 93"/>
          <p:cNvCxnSpPr/>
          <p:nvPr/>
        </p:nvCxnSpPr>
        <p:spPr>
          <a:xfrm>
            <a:off x="520820" y="86388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Imagem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008367" y="325372"/>
            <a:ext cx="583961" cy="517602"/>
          </a:xfrm>
          <a:prstGeom prst="rect">
            <a:avLst/>
          </a:prstGeom>
        </p:spPr>
      </p:pic>
      <p:pic>
        <p:nvPicPr>
          <p:cNvPr id="96" name="Imagem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26" y="403871"/>
            <a:ext cx="428789" cy="383653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391" y="415051"/>
            <a:ext cx="451675" cy="379914"/>
          </a:xfrm>
          <a:prstGeom prst="rect">
            <a:avLst/>
          </a:prstGeom>
        </p:spPr>
      </p:pic>
      <p:grpSp>
        <p:nvGrpSpPr>
          <p:cNvPr id="98" name="Agrupar 97"/>
          <p:cNvGrpSpPr/>
          <p:nvPr/>
        </p:nvGrpSpPr>
        <p:grpSpPr>
          <a:xfrm>
            <a:off x="576073" y="5516816"/>
            <a:ext cx="2962653" cy="411480"/>
            <a:chOff x="576073" y="5213652"/>
            <a:chExt cx="2962653" cy="411480"/>
          </a:xfrm>
        </p:grpSpPr>
        <p:sp>
          <p:nvSpPr>
            <p:cNvPr id="99" name="Retângulo Arredondado 98"/>
            <p:cNvSpPr/>
            <p:nvPr/>
          </p:nvSpPr>
          <p:spPr>
            <a:xfrm>
              <a:off x="2194567" y="5213652"/>
              <a:ext cx="996691" cy="41148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00" name="CaixaDeTexto 99"/>
            <p:cNvSpPr txBox="1"/>
            <p:nvPr/>
          </p:nvSpPr>
          <p:spPr>
            <a:xfrm>
              <a:off x="1852425" y="5264051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00B050"/>
                  </a:solidFill>
                </a:rPr>
                <a:t>SALVAR</a:t>
              </a:r>
              <a:endParaRPr lang="pt-BR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101" name="Retângulo Arredondado 100"/>
            <p:cNvSpPr/>
            <p:nvPr/>
          </p:nvSpPr>
          <p:spPr>
            <a:xfrm>
              <a:off x="918215" y="5213652"/>
              <a:ext cx="996691" cy="41148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576073" y="5264051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FFFF00"/>
                  </a:solidFill>
                </a:rPr>
                <a:t>LIMPAR</a:t>
              </a:r>
              <a:endParaRPr lang="pt-BR" sz="105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03" name="CaixaDeTexto 102"/>
          <p:cNvSpPr txBox="1"/>
          <p:nvPr/>
        </p:nvSpPr>
        <p:spPr>
          <a:xfrm>
            <a:off x="1186810" y="3815991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FABRICANTE</a:t>
            </a:r>
            <a:endParaRPr lang="pt-BR" sz="1050" b="1" dirty="0"/>
          </a:p>
        </p:txBody>
      </p:sp>
      <p:sp>
        <p:nvSpPr>
          <p:cNvPr id="104" name="Retângulo Arredondado 103"/>
          <p:cNvSpPr/>
          <p:nvPr/>
        </p:nvSpPr>
        <p:spPr>
          <a:xfrm>
            <a:off x="903729" y="3746114"/>
            <a:ext cx="2267712" cy="1554627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CaixaDeTexto 104"/>
          <p:cNvSpPr txBox="1"/>
          <p:nvPr/>
        </p:nvSpPr>
        <p:spPr>
          <a:xfrm>
            <a:off x="1194434" y="3793343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OBSERVAÇÕES</a:t>
            </a:r>
            <a:endParaRPr lang="pt-BR" sz="1050" b="1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4153579" y="-16298"/>
            <a:ext cx="782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ACESSÓRIO SELECIONADO - MANILHA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718560" y="892205"/>
            <a:ext cx="267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BankGothic Md BT" panose="020B0807020203060204" pitchFamily="34" charset="0"/>
              </a:rPr>
              <a:t>ESPECIFICAÇÕES</a:t>
            </a:r>
            <a:endParaRPr lang="pt-BR" sz="1200" dirty="0">
              <a:solidFill>
                <a:schemeClr val="accent3">
                  <a:lumMod val="20000"/>
                  <a:lumOff val="80000"/>
                </a:schemeClr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05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1"/>
    </mc:Choice>
    <mc:Fallback xmlns="">
      <p:transition spd="slow" advTm="212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56616" y="329184"/>
            <a:ext cx="3401568" cy="6099048"/>
          </a:xfrm>
          <a:prstGeom prst="roundRect">
            <a:avLst>
              <a:gd name="adj" fmla="val 72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s://qualityfix.com.br/wp-content/uploads/2020/01/quality-fix-manilha-curva-de-pino-roscado-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2"/>
          <a:stretch/>
        </p:blipFill>
        <p:spPr bwMode="auto">
          <a:xfrm>
            <a:off x="6162226" y="364799"/>
            <a:ext cx="5654195" cy="499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Arredondado 11"/>
          <p:cNvSpPr/>
          <p:nvPr/>
        </p:nvSpPr>
        <p:spPr>
          <a:xfrm>
            <a:off x="923539" y="1283985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923539" y="1895871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214244" y="1335836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TIPO</a:t>
            </a:r>
            <a:endParaRPr lang="pt-BR" sz="105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214244" y="1946270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FABRICANTE</a:t>
            </a:r>
            <a:endParaRPr lang="pt-BR" sz="1050" b="1" dirty="0"/>
          </a:p>
        </p:txBody>
      </p:sp>
      <p:sp>
        <p:nvSpPr>
          <p:cNvPr id="30" name="Retângulo Arredondado 29"/>
          <p:cNvSpPr/>
          <p:nvPr/>
        </p:nvSpPr>
        <p:spPr>
          <a:xfrm>
            <a:off x="896110" y="2523780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186815" y="2574179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CAPACIDADE</a:t>
            </a:r>
            <a:endParaRPr lang="pt-BR" sz="1050" b="1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896105" y="3148869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1214244" y="3190114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BITOLA</a:t>
            </a:r>
            <a:endParaRPr lang="pt-BR" sz="1050" b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186810" y="3815991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FABRICANTE</a:t>
            </a:r>
            <a:endParaRPr lang="pt-BR" sz="1050" b="1" dirty="0"/>
          </a:p>
        </p:txBody>
      </p:sp>
      <p:cxnSp>
        <p:nvCxnSpPr>
          <p:cNvPr id="48" name="Conector de Seta Reta 47"/>
          <p:cNvCxnSpPr/>
          <p:nvPr/>
        </p:nvCxnSpPr>
        <p:spPr>
          <a:xfrm>
            <a:off x="4016998" y="1261979"/>
            <a:ext cx="386607" cy="247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Arredondado 35"/>
          <p:cNvSpPr/>
          <p:nvPr/>
        </p:nvSpPr>
        <p:spPr>
          <a:xfrm>
            <a:off x="4400214" y="1039483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4571725" y="989204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1/4 ”</a:t>
            </a:r>
            <a:endParaRPr lang="pt-BR" sz="1050" b="1" dirty="0"/>
          </a:p>
        </p:txBody>
      </p:sp>
      <p:sp>
        <p:nvSpPr>
          <p:cNvPr id="38" name="Retângulo Arredondado 37"/>
          <p:cNvSpPr/>
          <p:nvPr/>
        </p:nvSpPr>
        <p:spPr>
          <a:xfrm>
            <a:off x="4410423" y="1402508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/>
          <p:cNvSpPr/>
          <p:nvPr/>
        </p:nvSpPr>
        <p:spPr>
          <a:xfrm>
            <a:off x="4406805" y="1770553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4560333" y="1716511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3/8”</a:t>
            </a:r>
            <a:endParaRPr lang="pt-BR" sz="1050" b="1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4400212" y="2129575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4572028" y="2075533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1/2”</a:t>
            </a:r>
            <a:endParaRPr lang="pt-BR" sz="1050" b="1" dirty="0"/>
          </a:p>
        </p:txBody>
      </p:sp>
      <p:sp>
        <p:nvSpPr>
          <p:cNvPr id="44" name="Retângulo Arredondado 43"/>
          <p:cNvSpPr/>
          <p:nvPr/>
        </p:nvSpPr>
        <p:spPr>
          <a:xfrm>
            <a:off x="4399909" y="2484541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4330439" y="277886"/>
            <a:ext cx="135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OPÇÕES DE CAPACIDADES</a:t>
            </a:r>
            <a:endParaRPr lang="pt-BR" sz="1050" b="1" dirty="0"/>
          </a:p>
        </p:txBody>
      </p:sp>
      <p:sp>
        <p:nvSpPr>
          <p:cNvPr id="60" name="Retângulo Arredondado 59"/>
          <p:cNvSpPr/>
          <p:nvPr/>
        </p:nvSpPr>
        <p:spPr>
          <a:xfrm>
            <a:off x="903729" y="3746114"/>
            <a:ext cx="2267712" cy="1554627"/>
          </a:xfrm>
          <a:prstGeom prst="roundRect">
            <a:avLst>
              <a:gd name="adj" fmla="val 66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1194434" y="3793343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OBSERVAÇÕES</a:t>
            </a:r>
            <a:endParaRPr lang="pt-BR" sz="105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727322" y="6011092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www.cialebrasil.com.br</a:t>
            </a:r>
            <a:endParaRPr lang="pt-BR" sz="1050" dirty="0">
              <a:solidFill>
                <a:schemeClr val="bg1"/>
              </a:solidFill>
            </a:endParaRPr>
          </a:p>
        </p:txBody>
      </p:sp>
      <p:cxnSp>
        <p:nvCxnSpPr>
          <p:cNvPr id="63" name="Conector reto 62"/>
          <p:cNvCxnSpPr/>
          <p:nvPr/>
        </p:nvCxnSpPr>
        <p:spPr>
          <a:xfrm>
            <a:off x="529581" y="629482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538725" y="6038524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Arredondado 49"/>
          <p:cNvSpPr/>
          <p:nvPr/>
        </p:nvSpPr>
        <p:spPr>
          <a:xfrm>
            <a:off x="4399909" y="2844172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4571725" y="2790130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3/4”</a:t>
            </a:r>
            <a:endParaRPr lang="pt-BR" sz="1200" b="1" dirty="0"/>
          </a:p>
        </p:txBody>
      </p:sp>
      <p:sp>
        <p:nvSpPr>
          <p:cNvPr id="70" name="Retângulo Arredondado 69"/>
          <p:cNvSpPr/>
          <p:nvPr/>
        </p:nvSpPr>
        <p:spPr>
          <a:xfrm>
            <a:off x="4388517" y="3198723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4016998" y="1236540"/>
            <a:ext cx="9141" cy="214848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900545" y="3375879"/>
            <a:ext cx="114388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Arredondado 64"/>
          <p:cNvSpPr/>
          <p:nvPr/>
        </p:nvSpPr>
        <p:spPr>
          <a:xfrm>
            <a:off x="4396601" y="3547295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Arredondado 67"/>
          <p:cNvSpPr/>
          <p:nvPr/>
        </p:nvSpPr>
        <p:spPr>
          <a:xfrm>
            <a:off x="4406805" y="3886723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Arredondado 74"/>
          <p:cNvSpPr/>
          <p:nvPr/>
        </p:nvSpPr>
        <p:spPr>
          <a:xfrm>
            <a:off x="4410423" y="4213951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4560338" y="1355966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5/16”</a:t>
            </a:r>
            <a:endParaRPr lang="pt-BR" sz="1050" b="1" dirty="0"/>
          </a:p>
        </p:txBody>
      </p:sp>
      <p:sp>
        <p:nvSpPr>
          <p:cNvPr id="78" name="Retângulo Arredondado 77"/>
          <p:cNvSpPr/>
          <p:nvPr/>
        </p:nvSpPr>
        <p:spPr>
          <a:xfrm>
            <a:off x="4406805" y="4531869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Arredondado 78"/>
          <p:cNvSpPr/>
          <p:nvPr/>
        </p:nvSpPr>
        <p:spPr>
          <a:xfrm>
            <a:off x="4407609" y="4844769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Arredondado 79"/>
          <p:cNvSpPr/>
          <p:nvPr/>
        </p:nvSpPr>
        <p:spPr>
          <a:xfrm>
            <a:off x="4396601" y="5188677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Arredondado 80"/>
          <p:cNvSpPr/>
          <p:nvPr/>
        </p:nvSpPr>
        <p:spPr>
          <a:xfrm>
            <a:off x="4388517" y="5513295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Arredondado 85"/>
          <p:cNvSpPr/>
          <p:nvPr/>
        </p:nvSpPr>
        <p:spPr>
          <a:xfrm>
            <a:off x="4398721" y="5845622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Arredondado 87"/>
          <p:cNvSpPr/>
          <p:nvPr/>
        </p:nvSpPr>
        <p:spPr>
          <a:xfrm>
            <a:off x="4388517" y="6170332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/>
          <p:cNvSpPr txBox="1"/>
          <p:nvPr/>
        </p:nvSpPr>
        <p:spPr>
          <a:xfrm>
            <a:off x="4550129" y="6149707"/>
            <a:ext cx="9027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OUTRO</a:t>
            </a:r>
            <a:endParaRPr lang="pt-BR" sz="1050" b="1" dirty="0"/>
          </a:p>
        </p:txBody>
      </p:sp>
      <p:sp>
        <p:nvSpPr>
          <p:cNvPr id="90" name="Retângulo Arredondado 89"/>
          <p:cNvSpPr/>
          <p:nvPr/>
        </p:nvSpPr>
        <p:spPr>
          <a:xfrm>
            <a:off x="5805736" y="6193972"/>
            <a:ext cx="1939232" cy="184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5805736" y="6159098"/>
            <a:ext cx="1939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CAMPO DE PREENCHIMENTO</a:t>
            </a:r>
            <a:endParaRPr lang="pt-BR" sz="1050" b="1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7160902" y="964630"/>
            <a:ext cx="646904" cy="356156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onector de Seta Reta 91"/>
          <p:cNvCxnSpPr/>
          <p:nvPr/>
        </p:nvCxnSpPr>
        <p:spPr>
          <a:xfrm>
            <a:off x="5442795" y="6283583"/>
            <a:ext cx="386607" cy="247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/>
          <p:cNvSpPr txBox="1"/>
          <p:nvPr/>
        </p:nvSpPr>
        <p:spPr>
          <a:xfrm>
            <a:off x="4568417" y="2429332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5/8”</a:t>
            </a:r>
            <a:endParaRPr lang="pt-BR" sz="1050" b="1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4560332" y="3153963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7/8”</a:t>
            </a:r>
            <a:endParaRPr lang="pt-BR" sz="1200" b="1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4569475" y="3501001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1”</a:t>
            </a:r>
            <a:endParaRPr lang="pt-BR" sz="1200" b="1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4562427" y="3846930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1 1/8”</a:t>
            </a:r>
            <a:endParaRPr lang="pt-BR" sz="1200" b="1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4568417" y="4168167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1 1/4”</a:t>
            </a:r>
            <a:endParaRPr lang="pt-BR" sz="1200" b="1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4571312" y="4485554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1 3/8”</a:t>
            </a:r>
            <a:endParaRPr lang="pt-BR" sz="1200" b="1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4568416" y="4802941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1 1/2”</a:t>
            </a:r>
            <a:endParaRPr lang="pt-BR" sz="1200" b="1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4570346" y="5141986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1 3/4”</a:t>
            </a:r>
            <a:endParaRPr lang="pt-BR" sz="1200" b="1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4568415" y="5472136"/>
            <a:ext cx="9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2</a:t>
            </a:r>
            <a:r>
              <a:rPr lang="pt-BR" sz="1400" b="1" dirty="0" smtClean="0"/>
              <a:t>”</a:t>
            </a:r>
            <a:endParaRPr lang="pt-BR" sz="1200" b="1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4494657" y="5810714"/>
            <a:ext cx="1034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2 1/2”</a:t>
            </a:r>
            <a:endParaRPr lang="pt-BR" sz="1200" b="1" dirty="0"/>
          </a:p>
        </p:txBody>
      </p:sp>
      <p:pic>
        <p:nvPicPr>
          <p:cNvPr id="103" name="Imagem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573" y="355528"/>
            <a:ext cx="583961" cy="517602"/>
          </a:xfrm>
          <a:prstGeom prst="rect">
            <a:avLst/>
          </a:prstGeom>
        </p:spPr>
      </p:pic>
      <p:cxnSp>
        <p:nvCxnSpPr>
          <p:cNvPr id="104" name="Conector reto 103"/>
          <p:cNvCxnSpPr/>
          <p:nvPr/>
        </p:nvCxnSpPr>
        <p:spPr>
          <a:xfrm>
            <a:off x="520820" y="86388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Imagem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008367" y="325372"/>
            <a:ext cx="583961" cy="517602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26" y="403871"/>
            <a:ext cx="428789" cy="383653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0391" y="415051"/>
            <a:ext cx="451675" cy="379914"/>
          </a:xfrm>
          <a:prstGeom prst="rect">
            <a:avLst/>
          </a:prstGeom>
        </p:spPr>
      </p:pic>
      <p:grpSp>
        <p:nvGrpSpPr>
          <p:cNvPr id="108" name="Agrupar 107"/>
          <p:cNvGrpSpPr/>
          <p:nvPr/>
        </p:nvGrpSpPr>
        <p:grpSpPr>
          <a:xfrm>
            <a:off x="576073" y="5516816"/>
            <a:ext cx="2962653" cy="411480"/>
            <a:chOff x="576073" y="5213652"/>
            <a:chExt cx="2962653" cy="411480"/>
          </a:xfrm>
        </p:grpSpPr>
        <p:sp>
          <p:nvSpPr>
            <p:cNvPr id="109" name="Retângulo Arredondado 108"/>
            <p:cNvSpPr/>
            <p:nvPr/>
          </p:nvSpPr>
          <p:spPr>
            <a:xfrm>
              <a:off x="2194567" y="5213652"/>
              <a:ext cx="996691" cy="41148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1852425" y="5264051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00B050"/>
                  </a:solidFill>
                </a:rPr>
                <a:t>SALVAR</a:t>
              </a:r>
              <a:endParaRPr lang="pt-BR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111" name="Retângulo Arredondado 110"/>
            <p:cNvSpPr/>
            <p:nvPr/>
          </p:nvSpPr>
          <p:spPr>
            <a:xfrm>
              <a:off x="918215" y="5213652"/>
              <a:ext cx="996691" cy="41148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576073" y="5264051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FFFF00"/>
                  </a:solidFill>
                </a:rPr>
                <a:t>LIMPAR</a:t>
              </a:r>
              <a:endParaRPr lang="pt-BR" sz="105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13" name="CaixaDeTexto 112"/>
          <p:cNvSpPr txBox="1"/>
          <p:nvPr/>
        </p:nvSpPr>
        <p:spPr>
          <a:xfrm>
            <a:off x="4044427" y="-7864"/>
            <a:ext cx="782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ACESSÓRIO SELECIONADO - MANILHA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718560" y="892205"/>
            <a:ext cx="267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BankGothic Md BT" panose="020B0807020203060204" pitchFamily="34" charset="0"/>
              </a:rPr>
              <a:t>ESPECIFICAÇÕES</a:t>
            </a:r>
            <a:endParaRPr lang="pt-BR" sz="1200" dirty="0">
              <a:solidFill>
                <a:schemeClr val="accent3">
                  <a:lumMod val="20000"/>
                  <a:lumOff val="80000"/>
                </a:schemeClr>
              </a:solidFill>
              <a:latin typeface="BankGothic Md BT" panose="020B0807020203060204" pitchFamily="34" charset="0"/>
            </a:endParaRPr>
          </a:p>
        </p:txBody>
      </p:sp>
      <p:pic>
        <p:nvPicPr>
          <p:cNvPr id="7" name="Á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6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9"/>
    </mc:Choice>
    <mc:Fallback xmlns="">
      <p:transition spd="slow" advTm="21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56616" y="329184"/>
            <a:ext cx="3401568" cy="6099048"/>
          </a:xfrm>
          <a:prstGeom prst="roundRect">
            <a:avLst>
              <a:gd name="adj" fmla="val 72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923539" y="1274841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923539" y="1886727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214244" y="1326692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TIPO</a:t>
            </a:r>
            <a:endParaRPr lang="pt-BR" sz="105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214244" y="1937126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FABRICANTE</a:t>
            </a:r>
            <a:endParaRPr lang="pt-BR" sz="1050" b="1" dirty="0"/>
          </a:p>
        </p:txBody>
      </p:sp>
      <p:sp>
        <p:nvSpPr>
          <p:cNvPr id="30" name="Retângulo Arredondado 29"/>
          <p:cNvSpPr/>
          <p:nvPr/>
        </p:nvSpPr>
        <p:spPr>
          <a:xfrm>
            <a:off x="896110" y="2514636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186815" y="2565035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CAPACIDADE</a:t>
            </a:r>
            <a:endParaRPr lang="pt-BR" sz="1050" b="1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896105" y="3139725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1214244" y="3180970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BITOLA</a:t>
            </a:r>
            <a:endParaRPr lang="pt-BR" sz="105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727322" y="6011092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www.cialebrasil.com.br</a:t>
            </a:r>
            <a:endParaRPr lang="pt-BR" sz="1050" dirty="0">
              <a:solidFill>
                <a:schemeClr val="bg1"/>
              </a:solidFill>
            </a:endParaRPr>
          </a:p>
        </p:txBody>
      </p:sp>
      <p:cxnSp>
        <p:nvCxnSpPr>
          <p:cNvPr id="63" name="Conector reto 62"/>
          <p:cNvCxnSpPr/>
          <p:nvPr/>
        </p:nvCxnSpPr>
        <p:spPr>
          <a:xfrm>
            <a:off x="529581" y="629482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538725" y="6038524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tângulo Arredondado 89"/>
          <p:cNvSpPr/>
          <p:nvPr/>
        </p:nvSpPr>
        <p:spPr>
          <a:xfrm>
            <a:off x="4341294" y="3900997"/>
            <a:ext cx="1939232" cy="184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4341294" y="3866123"/>
            <a:ext cx="1939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CAMPO DE PREENCHIMENTO</a:t>
            </a:r>
            <a:endParaRPr lang="pt-BR" sz="1050" b="1" dirty="0"/>
          </a:p>
        </p:txBody>
      </p:sp>
      <p:pic>
        <p:nvPicPr>
          <p:cNvPr id="82" name="Imagem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73" y="355528"/>
            <a:ext cx="583961" cy="517602"/>
          </a:xfrm>
          <a:prstGeom prst="rect">
            <a:avLst/>
          </a:prstGeom>
        </p:spPr>
      </p:pic>
      <p:cxnSp>
        <p:nvCxnSpPr>
          <p:cNvPr id="83" name="Conector reto 82"/>
          <p:cNvCxnSpPr/>
          <p:nvPr/>
        </p:nvCxnSpPr>
        <p:spPr>
          <a:xfrm>
            <a:off x="520820" y="86388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Imagem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008367" y="325372"/>
            <a:ext cx="583961" cy="517602"/>
          </a:xfrm>
          <a:prstGeom prst="rect">
            <a:avLst/>
          </a:prstGeom>
        </p:spPr>
      </p:pic>
      <p:pic>
        <p:nvPicPr>
          <p:cNvPr id="85" name="Imagem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6" y="403871"/>
            <a:ext cx="428789" cy="383653"/>
          </a:xfrm>
          <a:prstGeom prst="rect">
            <a:avLst/>
          </a:prstGeom>
        </p:spPr>
      </p:pic>
      <p:pic>
        <p:nvPicPr>
          <p:cNvPr id="87" name="Imagem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391" y="415051"/>
            <a:ext cx="451675" cy="379914"/>
          </a:xfrm>
          <a:prstGeom prst="rect">
            <a:avLst/>
          </a:prstGeom>
        </p:spPr>
      </p:pic>
      <p:grpSp>
        <p:nvGrpSpPr>
          <p:cNvPr id="103" name="Agrupar 102"/>
          <p:cNvGrpSpPr/>
          <p:nvPr/>
        </p:nvGrpSpPr>
        <p:grpSpPr>
          <a:xfrm>
            <a:off x="576073" y="5516816"/>
            <a:ext cx="2962653" cy="411480"/>
            <a:chOff x="576073" y="5213652"/>
            <a:chExt cx="2962653" cy="411480"/>
          </a:xfrm>
        </p:grpSpPr>
        <p:sp>
          <p:nvSpPr>
            <p:cNvPr id="104" name="Retângulo Arredondado 103"/>
            <p:cNvSpPr/>
            <p:nvPr/>
          </p:nvSpPr>
          <p:spPr>
            <a:xfrm>
              <a:off x="2194567" y="5213652"/>
              <a:ext cx="996691" cy="41148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1852425" y="5264051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00B050"/>
                  </a:solidFill>
                </a:rPr>
                <a:t>SALVAR</a:t>
              </a:r>
              <a:endParaRPr lang="pt-BR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106" name="Retângulo Arredondado 105"/>
            <p:cNvSpPr/>
            <p:nvPr/>
          </p:nvSpPr>
          <p:spPr>
            <a:xfrm>
              <a:off x="918215" y="5213652"/>
              <a:ext cx="996691" cy="41148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576073" y="5264051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FFFF00"/>
                  </a:solidFill>
                </a:rPr>
                <a:t>LIMPAR</a:t>
              </a:r>
              <a:endParaRPr lang="pt-BR" sz="105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08" name="CaixaDeTexto 107"/>
          <p:cNvSpPr txBox="1"/>
          <p:nvPr/>
        </p:nvSpPr>
        <p:spPr>
          <a:xfrm>
            <a:off x="1186810" y="3815991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FABRICANTE</a:t>
            </a:r>
            <a:endParaRPr lang="pt-BR" sz="1050" b="1" dirty="0"/>
          </a:p>
        </p:txBody>
      </p:sp>
      <p:sp>
        <p:nvSpPr>
          <p:cNvPr id="109" name="Retângulo Arredondado 108"/>
          <p:cNvSpPr/>
          <p:nvPr/>
        </p:nvSpPr>
        <p:spPr>
          <a:xfrm>
            <a:off x="903729" y="3746114"/>
            <a:ext cx="2267712" cy="1554627"/>
          </a:xfrm>
          <a:prstGeom prst="roundRect">
            <a:avLst>
              <a:gd name="adj" fmla="val 72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1194434" y="3793343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OBSERVAÇÕES</a:t>
            </a:r>
            <a:endParaRPr lang="pt-BR" sz="1050" b="1" dirty="0"/>
          </a:p>
        </p:txBody>
      </p:sp>
      <p:cxnSp>
        <p:nvCxnSpPr>
          <p:cNvPr id="48" name="Conector de Seta Reta 47"/>
          <p:cNvCxnSpPr/>
          <p:nvPr/>
        </p:nvCxnSpPr>
        <p:spPr>
          <a:xfrm flipV="1">
            <a:off x="2900545" y="3996247"/>
            <a:ext cx="1440749" cy="88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/>
          <p:cNvSpPr txBox="1"/>
          <p:nvPr/>
        </p:nvSpPr>
        <p:spPr>
          <a:xfrm>
            <a:off x="718560" y="892205"/>
            <a:ext cx="267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BankGothic Md BT" panose="020B0807020203060204" pitchFamily="34" charset="0"/>
              </a:rPr>
              <a:t>ESPECIFICAÇÕES</a:t>
            </a:r>
            <a:endParaRPr lang="pt-BR" sz="1200" dirty="0">
              <a:solidFill>
                <a:schemeClr val="accent3">
                  <a:lumMod val="20000"/>
                  <a:lumOff val="80000"/>
                </a:schemeClr>
              </a:solidFill>
              <a:latin typeface="BankGothic Md BT" panose="020B0807020203060204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4044427" y="-7864"/>
            <a:ext cx="782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ACESSÓRIO SELECIONADO - MANILHA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29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3"/>
    </mc:Choice>
    <mc:Fallback xmlns="">
      <p:transition spd="slow" advTm="173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40"/>
          <p:cNvSpPr txBox="1"/>
          <p:nvPr/>
        </p:nvSpPr>
        <p:spPr>
          <a:xfrm>
            <a:off x="4251978" y="405476"/>
            <a:ext cx="782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IDENTIFICAÇÃO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Retângulo Arredondado 41"/>
          <p:cNvSpPr/>
          <p:nvPr/>
        </p:nvSpPr>
        <p:spPr>
          <a:xfrm>
            <a:off x="356616" y="329184"/>
            <a:ext cx="3401568" cy="6099048"/>
          </a:xfrm>
          <a:prstGeom prst="roundRect">
            <a:avLst>
              <a:gd name="adj" fmla="val 72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/>
          <p:cNvSpPr/>
          <p:nvPr/>
        </p:nvSpPr>
        <p:spPr>
          <a:xfrm>
            <a:off x="923539" y="1274841"/>
            <a:ext cx="1084828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Arredondado 43"/>
          <p:cNvSpPr/>
          <p:nvPr/>
        </p:nvSpPr>
        <p:spPr>
          <a:xfrm>
            <a:off x="923539" y="1886727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918215" y="1335822"/>
            <a:ext cx="1090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TAG APLICADA</a:t>
            </a:r>
            <a:endParaRPr lang="pt-BR" sz="900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1214244" y="1937126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SÉRIE/RASTREIO</a:t>
            </a:r>
            <a:endParaRPr lang="pt-BR" sz="1050" b="1" dirty="0"/>
          </a:p>
        </p:txBody>
      </p:sp>
      <p:sp>
        <p:nvSpPr>
          <p:cNvPr id="47" name="Retângulo Arredondado 46"/>
          <p:cNvSpPr/>
          <p:nvPr/>
        </p:nvSpPr>
        <p:spPr>
          <a:xfrm>
            <a:off x="896110" y="2514636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1186815" y="2565035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DATA DA INSPEÇÃO</a:t>
            </a:r>
            <a:endParaRPr lang="pt-BR" sz="1050" b="1" dirty="0"/>
          </a:p>
        </p:txBody>
      </p:sp>
      <p:sp>
        <p:nvSpPr>
          <p:cNvPr id="50" name="Retângulo Arredondado 49"/>
          <p:cNvSpPr/>
          <p:nvPr/>
        </p:nvSpPr>
        <p:spPr>
          <a:xfrm>
            <a:off x="896105" y="3139725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918215" y="3180970"/>
            <a:ext cx="2245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VALIDADE DA INSPEÇÃO</a:t>
            </a:r>
            <a:endParaRPr lang="pt-BR" sz="1050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727322" y="6011092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www.cialebrasil.com.br</a:t>
            </a:r>
            <a:endParaRPr lang="pt-BR" sz="1050" dirty="0">
              <a:solidFill>
                <a:schemeClr val="bg1"/>
              </a:solidFill>
            </a:endParaRPr>
          </a:p>
        </p:txBody>
      </p:sp>
      <p:cxnSp>
        <p:nvCxnSpPr>
          <p:cNvPr id="53" name="Conector reto 52"/>
          <p:cNvCxnSpPr/>
          <p:nvPr/>
        </p:nvCxnSpPr>
        <p:spPr>
          <a:xfrm>
            <a:off x="529581" y="629482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538725" y="6038524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m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73" y="355528"/>
            <a:ext cx="583961" cy="517602"/>
          </a:xfrm>
          <a:prstGeom prst="rect">
            <a:avLst/>
          </a:prstGeom>
        </p:spPr>
      </p:pic>
      <p:cxnSp>
        <p:nvCxnSpPr>
          <p:cNvPr id="56" name="Conector reto 55"/>
          <p:cNvCxnSpPr/>
          <p:nvPr/>
        </p:nvCxnSpPr>
        <p:spPr>
          <a:xfrm>
            <a:off x="520820" y="86388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m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008367" y="325372"/>
            <a:ext cx="583961" cy="517602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6" y="403871"/>
            <a:ext cx="428789" cy="383653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391" y="415051"/>
            <a:ext cx="451675" cy="379914"/>
          </a:xfrm>
          <a:prstGeom prst="rect">
            <a:avLst/>
          </a:prstGeom>
        </p:spPr>
      </p:pic>
      <p:grpSp>
        <p:nvGrpSpPr>
          <p:cNvPr id="60" name="Agrupar 59"/>
          <p:cNvGrpSpPr/>
          <p:nvPr/>
        </p:nvGrpSpPr>
        <p:grpSpPr>
          <a:xfrm>
            <a:off x="576073" y="5516816"/>
            <a:ext cx="2962653" cy="411480"/>
            <a:chOff x="576073" y="5213652"/>
            <a:chExt cx="2962653" cy="411480"/>
          </a:xfrm>
        </p:grpSpPr>
        <p:sp>
          <p:nvSpPr>
            <p:cNvPr id="61" name="Retângulo Arredondado 60"/>
            <p:cNvSpPr/>
            <p:nvPr/>
          </p:nvSpPr>
          <p:spPr>
            <a:xfrm>
              <a:off x="2194567" y="5213652"/>
              <a:ext cx="996691" cy="41148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1852425" y="5264051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00B050"/>
                  </a:solidFill>
                </a:rPr>
                <a:t>SALVAR</a:t>
              </a:r>
              <a:endParaRPr lang="pt-BR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66" name="Retângulo Arredondado 65"/>
            <p:cNvSpPr/>
            <p:nvPr/>
          </p:nvSpPr>
          <p:spPr>
            <a:xfrm>
              <a:off x="918215" y="5213652"/>
              <a:ext cx="996691" cy="41148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576073" y="5264051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FFFF00"/>
                  </a:solidFill>
                </a:rPr>
                <a:t>LIMPAR</a:t>
              </a:r>
              <a:endParaRPr lang="pt-BR" sz="105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71" name="CaixaDeTexto 70"/>
          <p:cNvSpPr txBox="1"/>
          <p:nvPr/>
        </p:nvSpPr>
        <p:spPr>
          <a:xfrm>
            <a:off x="718560" y="892205"/>
            <a:ext cx="267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BankGothic Md BT" panose="020B0807020203060204" pitchFamily="34" charset="0"/>
              </a:rPr>
              <a:t>IDENTIFICAÇÃO</a:t>
            </a:r>
            <a:endParaRPr lang="pt-BR" sz="1200" dirty="0">
              <a:solidFill>
                <a:schemeClr val="accent3">
                  <a:lumMod val="20000"/>
                  <a:lumOff val="80000"/>
                </a:schemeClr>
              </a:solidFill>
              <a:latin typeface="BankGothic Md BT" panose="020B0807020203060204" pitchFamily="34" charset="0"/>
            </a:endParaRPr>
          </a:p>
        </p:txBody>
      </p:sp>
      <p:sp>
        <p:nvSpPr>
          <p:cNvPr id="72" name="Retângulo Arredondado 71"/>
          <p:cNvSpPr/>
          <p:nvPr/>
        </p:nvSpPr>
        <p:spPr>
          <a:xfrm>
            <a:off x="2101089" y="1280612"/>
            <a:ext cx="1084828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3" name="Imagem 7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72545" y="1246889"/>
            <a:ext cx="510730" cy="460288"/>
          </a:xfrm>
          <a:prstGeom prst="rect">
            <a:avLst/>
          </a:prstGeom>
        </p:spPr>
      </p:pic>
      <p:sp>
        <p:nvSpPr>
          <p:cNvPr id="74" name="CaixaDeTexto 73"/>
          <p:cNvSpPr txBox="1"/>
          <p:nvPr/>
        </p:nvSpPr>
        <p:spPr>
          <a:xfrm>
            <a:off x="4044427" y="-7864"/>
            <a:ext cx="782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ACESSÓRIO SELECIONADO - MANILHA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75" name="Imagem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2936" y="1335822"/>
            <a:ext cx="4021068" cy="5177813"/>
          </a:xfrm>
          <a:prstGeom prst="rect">
            <a:avLst/>
          </a:prstGeom>
        </p:spPr>
      </p:pic>
      <p:sp>
        <p:nvSpPr>
          <p:cNvPr id="77" name="Retângulo Arredondado 76"/>
          <p:cNvSpPr/>
          <p:nvPr/>
        </p:nvSpPr>
        <p:spPr>
          <a:xfrm>
            <a:off x="6438903" y="1745590"/>
            <a:ext cx="1938528" cy="60350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8" name="Conector de Seta Reta 77"/>
          <p:cNvCxnSpPr/>
          <p:nvPr/>
        </p:nvCxnSpPr>
        <p:spPr>
          <a:xfrm flipH="1">
            <a:off x="8359144" y="2091014"/>
            <a:ext cx="208253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1186810" y="3815991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FABRICANTE</a:t>
            </a:r>
            <a:endParaRPr lang="pt-BR" sz="1050" b="1" dirty="0"/>
          </a:p>
        </p:txBody>
      </p:sp>
      <p:sp>
        <p:nvSpPr>
          <p:cNvPr id="80" name="Retângulo Arredondado 79"/>
          <p:cNvSpPr/>
          <p:nvPr/>
        </p:nvSpPr>
        <p:spPr>
          <a:xfrm>
            <a:off x="903729" y="4380065"/>
            <a:ext cx="2267712" cy="920676"/>
          </a:xfrm>
          <a:prstGeom prst="roundRect">
            <a:avLst>
              <a:gd name="adj" fmla="val 60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1232149" y="4412662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OBSERVAÇÕES</a:t>
            </a:r>
            <a:endParaRPr lang="pt-BR" sz="1050" b="1" dirty="0"/>
          </a:p>
        </p:txBody>
      </p:sp>
      <p:sp>
        <p:nvSpPr>
          <p:cNvPr id="92" name="Retângulo Arredondado 91"/>
          <p:cNvSpPr/>
          <p:nvPr/>
        </p:nvSpPr>
        <p:spPr>
          <a:xfrm>
            <a:off x="907977" y="3769959"/>
            <a:ext cx="1084828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3" name="Imagem 9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9433" y="3736236"/>
            <a:ext cx="510730" cy="460288"/>
          </a:xfrm>
          <a:prstGeom prst="rect">
            <a:avLst/>
          </a:prstGeom>
        </p:spPr>
      </p:pic>
      <p:sp>
        <p:nvSpPr>
          <p:cNvPr id="94" name="Retângulo Arredondado 93"/>
          <p:cNvSpPr/>
          <p:nvPr/>
        </p:nvSpPr>
        <p:spPr>
          <a:xfrm>
            <a:off x="2071508" y="3774874"/>
            <a:ext cx="1084828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5" name="Imagem 9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42964" y="3741151"/>
            <a:ext cx="510730" cy="4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7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5"/>
    </mc:Choice>
    <mc:Fallback xmlns="">
      <p:transition spd="slow" advTm="203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40"/>
          <p:cNvSpPr txBox="1"/>
          <p:nvPr/>
        </p:nvSpPr>
        <p:spPr>
          <a:xfrm>
            <a:off x="4437873" y="378185"/>
            <a:ext cx="782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IDENTIFICAÇÃO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Retângulo Arredondado 41"/>
          <p:cNvSpPr/>
          <p:nvPr/>
        </p:nvSpPr>
        <p:spPr>
          <a:xfrm>
            <a:off x="356616" y="329184"/>
            <a:ext cx="3401568" cy="6099048"/>
          </a:xfrm>
          <a:prstGeom prst="roundRect">
            <a:avLst>
              <a:gd name="adj" fmla="val 72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/>
          <p:cNvSpPr/>
          <p:nvPr/>
        </p:nvSpPr>
        <p:spPr>
          <a:xfrm>
            <a:off x="923539" y="1274841"/>
            <a:ext cx="1084828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Arredondado 43"/>
          <p:cNvSpPr/>
          <p:nvPr/>
        </p:nvSpPr>
        <p:spPr>
          <a:xfrm>
            <a:off x="923539" y="1886727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918215" y="1335822"/>
            <a:ext cx="1090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TAG APLICADA</a:t>
            </a:r>
            <a:endParaRPr lang="pt-BR" sz="900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1214244" y="1937126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SÉRIE/RASTREIO</a:t>
            </a:r>
            <a:endParaRPr lang="pt-BR" sz="1050" b="1" dirty="0"/>
          </a:p>
        </p:txBody>
      </p:sp>
      <p:sp>
        <p:nvSpPr>
          <p:cNvPr id="47" name="Retângulo Arredondado 46"/>
          <p:cNvSpPr/>
          <p:nvPr/>
        </p:nvSpPr>
        <p:spPr>
          <a:xfrm>
            <a:off x="896110" y="2514636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1186815" y="2565035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DATA DA INSPEÇÃO</a:t>
            </a:r>
            <a:endParaRPr lang="pt-BR" sz="1050" b="1" dirty="0"/>
          </a:p>
        </p:txBody>
      </p:sp>
      <p:sp>
        <p:nvSpPr>
          <p:cNvPr id="50" name="Retângulo Arredondado 49"/>
          <p:cNvSpPr/>
          <p:nvPr/>
        </p:nvSpPr>
        <p:spPr>
          <a:xfrm>
            <a:off x="896105" y="3139725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918215" y="3180970"/>
            <a:ext cx="2245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VALIDADE DA INSPEÇÃO</a:t>
            </a:r>
            <a:endParaRPr lang="pt-BR" sz="1050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727322" y="6011092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www.cialebrasil.com.br</a:t>
            </a:r>
            <a:endParaRPr lang="pt-BR" sz="1050" dirty="0">
              <a:solidFill>
                <a:schemeClr val="bg1"/>
              </a:solidFill>
            </a:endParaRPr>
          </a:p>
        </p:txBody>
      </p:sp>
      <p:cxnSp>
        <p:nvCxnSpPr>
          <p:cNvPr id="53" name="Conector reto 52"/>
          <p:cNvCxnSpPr/>
          <p:nvPr/>
        </p:nvCxnSpPr>
        <p:spPr>
          <a:xfrm>
            <a:off x="529581" y="629482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538725" y="6038524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m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573" y="355528"/>
            <a:ext cx="583961" cy="517602"/>
          </a:xfrm>
          <a:prstGeom prst="rect">
            <a:avLst/>
          </a:prstGeom>
        </p:spPr>
      </p:pic>
      <p:cxnSp>
        <p:nvCxnSpPr>
          <p:cNvPr id="56" name="Conector reto 55"/>
          <p:cNvCxnSpPr/>
          <p:nvPr/>
        </p:nvCxnSpPr>
        <p:spPr>
          <a:xfrm>
            <a:off x="520820" y="86388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m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008367" y="325372"/>
            <a:ext cx="583961" cy="517602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26" y="403871"/>
            <a:ext cx="428789" cy="383653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0391" y="415051"/>
            <a:ext cx="451675" cy="379914"/>
          </a:xfrm>
          <a:prstGeom prst="rect">
            <a:avLst/>
          </a:prstGeom>
        </p:spPr>
      </p:pic>
      <p:grpSp>
        <p:nvGrpSpPr>
          <p:cNvPr id="60" name="Agrupar 59"/>
          <p:cNvGrpSpPr/>
          <p:nvPr/>
        </p:nvGrpSpPr>
        <p:grpSpPr>
          <a:xfrm>
            <a:off x="576073" y="5516816"/>
            <a:ext cx="2962653" cy="411480"/>
            <a:chOff x="576073" y="5213652"/>
            <a:chExt cx="2962653" cy="411480"/>
          </a:xfrm>
        </p:grpSpPr>
        <p:sp>
          <p:nvSpPr>
            <p:cNvPr id="61" name="Retângulo Arredondado 60"/>
            <p:cNvSpPr/>
            <p:nvPr/>
          </p:nvSpPr>
          <p:spPr>
            <a:xfrm>
              <a:off x="2194567" y="5213652"/>
              <a:ext cx="996691" cy="41148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1852425" y="5264051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00B050"/>
                  </a:solidFill>
                </a:rPr>
                <a:t>SALVAR</a:t>
              </a:r>
              <a:endParaRPr lang="pt-BR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66" name="Retângulo Arredondado 65"/>
            <p:cNvSpPr/>
            <p:nvPr/>
          </p:nvSpPr>
          <p:spPr>
            <a:xfrm>
              <a:off x="918215" y="5213652"/>
              <a:ext cx="996691" cy="41148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576073" y="5264051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FFFF00"/>
                  </a:solidFill>
                </a:rPr>
                <a:t>LIMPAR</a:t>
              </a:r>
              <a:endParaRPr lang="pt-BR" sz="105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68" name="CaixaDeTexto 67"/>
          <p:cNvSpPr txBox="1"/>
          <p:nvPr/>
        </p:nvSpPr>
        <p:spPr>
          <a:xfrm>
            <a:off x="1186810" y="3815991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FABRICANTE</a:t>
            </a:r>
            <a:endParaRPr lang="pt-BR" sz="1050" b="1" dirty="0"/>
          </a:p>
        </p:txBody>
      </p:sp>
      <p:sp>
        <p:nvSpPr>
          <p:cNvPr id="69" name="Retângulo Arredondado 68"/>
          <p:cNvSpPr/>
          <p:nvPr/>
        </p:nvSpPr>
        <p:spPr>
          <a:xfrm>
            <a:off x="903729" y="4380065"/>
            <a:ext cx="2267712" cy="920676"/>
          </a:xfrm>
          <a:prstGeom prst="roundRect">
            <a:avLst>
              <a:gd name="adj" fmla="val 60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/>
          <p:cNvSpPr txBox="1"/>
          <p:nvPr/>
        </p:nvSpPr>
        <p:spPr>
          <a:xfrm>
            <a:off x="1232149" y="4412662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OBSERVAÇÕES</a:t>
            </a:r>
            <a:endParaRPr lang="pt-BR" sz="1050" b="1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718560" y="892205"/>
            <a:ext cx="267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BankGothic Md BT" panose="020B0807020203060204" pitchFamily="34" charset="0"/>
              </a:rPr>
              <a:t>IDENTIFICAÇÃO</a:t>
            </a:r>
            <a:endParaRPr lang="pt-BR" sz="1200" dirty="0">
              <a:solidFill>
                <a:schemeClr val="accent3">
                  <a:lumMod val="20000"/>
                  <a:lumOff val="80000"/>
                </a:schemeClr>
              </a:solidFill>
              <a:latin typeface="BankGothic Md BT" panose="020B0807020203060204" pitchFamily="34" charset="0"/>
            </a:endParaRPr>
          </a:p>
        </p:txBody>
      </p:sp>
      <p:sp>
        <p:nvSpPr>
          <p:cNvPr id="72" name="Retângulo Arredondado 71"/>
          <p:cNvSpPr/>
          <p:nvPr/>
        </p:nvSpPr>
        <p:spPr>
          <a:xfrm>
            <a:off x="2101089" y="1280612"/>
            <a:ext cx="1084828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3" name="Imagem 7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72545" y="1246889"/>
            <a:ext cx="510730" cy="460288"/>
          </a:xfrm>
          <a:prstGeom prst="rect">
            <a:avLst/>
          </a:prstGeom>
        </p:spPr>
      </p:pic>
      <p:sp>
        <p:nvSpPr>
          <p:cNvPr id="74" name="CaixaDeTexto 73"/>
          <p:cNvSpPr txBox="1"/>
          <p:nvPr/>
        </p:nvSpPr>
        <p:spPr>
          <a:xfrm>
            <a:off x="4044427" y="-7864"/>
            <a:ext cx="782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ACESSÓRIO SELECIONADO - MANILHA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5" name="Conector de Seta Reta 34"/>
          <p:cNvCxnSpPr/>
          <p:nvPr/>
        </p:nvCxnSpPr>
        <p:spPr>
          <a:xfrm flipV="1">
            <a:off x="2990088" y="1627923"/>
            <a:ext cx="1329695" cy="250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tângulo Arredondado 92"/>
          <p:cNvSpPr/>
          <p:nvPr/>
        </p:nvSpPr>
        <p:spPr>
          <a:xfrm>
            <a:off x="4319783" y="1530943"/>
            <a:ext cx="1939232" cy="184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/>
          <p:cNvSpPr txBox="1"/>
          <p:nvPr/>
        </p:nvSpPr>
        <p:spPr>
          <a:xfrm>
            <a:off x="4319783" y="1496069"/>
            <a:ext cx="1939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ABRIR CAMERA / ARQUIVO</a:t>
            </a:r>
            <a:endParaRPr lang="pt-BR" sz="1050" b="1" dirty="0"/>
          </a:p>
        </p:txBody>
      </p:sp>
      <p:cxnSp>
        <p:nvCxnSpPr>
          <p:cNvPr id="37" name="Conector de Seta Reta 36"/>
          <p:cNvCxnSpPr/>
          <p:nvPr/>
        </p:nvCxnSpPr>
        <p:spPr>
          <a:xfrm>
            <a:off x="5045098" y="2112383"/>
            <a:ext cx="386607" cy="247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V="1">
            <a:off x="2947425" y="2116802"/>
            <a:ext cx="2102092" cy="174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Arredondado 38"/>
          <p:cNvSpPr/>
          <p:nvPr/>
        </p:nvSpPr>
        <p:spPr>
          <a:xfrm>
            <a:off x="5456358" y="2041389"/>
            <a:ext cx="1939232" cy="184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5409478" y="2006515"/>
            <a:ext cx="1939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CAMPO DE PREENCHIMENTO</a:t>
            </a:r>
            <a:endParaRPr lang="pt-BR" sz="1050" b="1" dirty="0"/>
          </a:p>
        </p:txBody>
      </p:sp>
      <p:cxnSp>
        <p:nvCxnSpPr>
          <p:cNvPr id="48" name="Conector de Seta Reta 47"/>
          <p:cNvCxnSpPr>
            <a:stCxn id="47" idx="3"/>
          </p:cNvCxnSpPr>
          <p:nvPr/>
        </p:nvCxnSpPr>
        <p:spPr>
          <a:xfrm>
            <a:off x="3163822" y="2720376"/>
            <a:ext cx="3271847" cy="3292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2990088" y="2738414"/>
            <a:ext cx="3106056" cy="1653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Arredondado 62"/>
          <p:cNvSpPr/>
          <p:nvPr/>
        </p:nvSpPr>
        <p:spPr>
          <a:xfrm>
            <a:off x="6460322" y="2679837"/>
            <a:ext cx="1939232" cy="184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6413442" y="2644963"/>
            <a:ext cx="1939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DATA AUTOMÁTICA</a:t>
            </a:r>
            <a:endParaRPr lang="pt-BR" sz="1050" b="1" dirty="0"/>
          </a:p>
        </p:txBody>
      </p:sp>
      <p:cxnSp>
        <p:nvCxnSpPr>
          <p:cNvPr id="75" name="Conector de Seta Reta 74"/>
          <p:cNvCxnSpPr/>
          <p:nvPr/>
        </p:nvCxnSpPr>
        <p:spPr>
          <a:xfrm>
            <a:off x="2990088" y="3404639"/>
            <a:ext cx="4753166" cy="4149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Arredondado 76"/>
          <p:cNvSpPr/>
          <p:nvPr/>
        </p:nvSpPr>
        <p:spPr>
          <a:xfrm>
            <a:off x="7767907" y="3372667"/>
            <a:ext cx="1939232" cy="184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CaixaDeTexto 77"/>
          <p:cNvSpPr txBox="1"/>
          <p:nvPr/>
        </p:nvSpPr>
        <p:spPr>
          <a:xfrm>
            <a:off x="7721027" y="3337793"/>
            <a:ext cx="1939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CAMPO DE SELEÇÃO</a:t>
            </a:r>
            <a:endParaRPr lang="pt-BR" sz="1050" b="1" dirty="0"/>
          </a:p>
        </p:txBody>
      </p:sp>
      <p:sp>
        <p:nvSpPr>
          <p:cNvPr id="79" name="Retângulo Arredondado 78"/>
          <p:cNvSpPr/>
          <p:nvPr/>
        </p:nvSpPr>
        <p:spPr>
          <a:xfrm>
            <a:off x="8185525" y="4089273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/>
          <p:cNvSpPr txBox="1"/>
          <p:nvPr/>
        </p:nvSpPr>
        <p:spPr>
          <a:xfrm>
            <a:off x="8357341" y="4035231"/>
            <a:ext cx="90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12 MESES</a:t>
            </a:r>
            <a:endParaRPr lang="pt-BR" sz="1200" b="1" dirty="0"/>
          </a:p>
        </p:txBody>
      </p:sp>
      <p:sp>
        <p:nvSpPr>
          <p:cNvPr id="82" name="Retângulo Arredondado 81"/>
          <p:cNvSpPr/>
          <p:nvPr/>
        </p:nvSpPr>
        <p:spPr>
          <a:xfrm>
            <a:off x="8174133" y="4443824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Arredondado 82"/>
          <p:cNvSpPr/>
          <p:nvPr/>
        </p:nvSpPr>
        <p:spPr>
          <a:xfrm>
            <a:off x="8182217" y="4792396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Arredondado 83"/>
          <p:cNvSpPr/>
          <p:nvPr/>
        </p:nvSpPr>
        <p:spPr>
          <a:xfrm>
            <a:off x="8192421" y="5131824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aixaDeTexto 84"/>
          <p:cNvSpPr txBox="1"/>
          <p:nvPr/>
        </p:nvSpPr>
        <p:spPr>
          <a:xfrm>
            <a:off x="8345948" y="4399064"/>
            <a:ext cx="90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06 MESES</a:t>
            </a:r>
            <a:endParaRPr lang="pt-BR" sz="1200" b="1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8355091" y="4746102"/>
            <a:ext cx="90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03 MESES</a:t>
            </a:r>
            <a:endParaRPr lang="pt-BR" sz="12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8355091" y="5097228"/>
            <a:ext cx="90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01 MÊS</a:t>
            </a:r>
            <a:endParaRPr lang="pt-BR" sz="1200" b="1" dirty="0"/>
          </a:p>
        </p:txBody>
      </p:sp>
      <p:sp>
        <p:nvSpPr>
          <p:cNvPr id="88" name="Retângulo Arredondado 87"/>
          <p:cNvSpPr/>
          <p:nvPr/>
        </p:nvSpPr>
        <p:spPr>
          <a:xfrm>
            <a:off x="8205407" y="5448354"/>
            <a:ext cx="1213973" cy="20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/>
          <p:cNvSpPr txBox="1"/>
          <p:nvPr/>
        </p:nvSpPr>
        <p:spPr>
          <a:xfrm>
            <a:off x="8368077" y="5413758"/>
            <a:ext cx="90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OUTRO</a:t>
            </a:r>
            <a:endParaRPr lang="pt-BR" sz="1200" b="1" dirty="0"/>
          </a:p>
        </p:txBody>
      </p:sp>
      <p:sp>
        <p:nvSpPr>
          <p:cNvPr id="90" name="Retângulo Arredondado 89"/>
          <p:cNvSpPr/>
          <p:nvPr/>
        </p:nvSpPr>
        <p:spPr>
          <a:xfrm>
            <a:off x="9769335" y="5471252"/>
            <a:ext cx="1939232" cy="184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9769335" y="5436378"/>
            <a:ext cx="1939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CAMPO DE PREENCHIMENTO</a:t>
            </a:r>
            <a:endParaRPr lang="pt-BR" sz="1050" b="1" dirty="0"/>
          </a:p>
        </p:txBody>
      </p:sp>
      <p:cxnSp>
        <p:nvCxnSpPr>
          <p:cNvPr id="92" name="Conector de Seta Reta 91"/>
          <p:cNvCxnSpPr/>
          <p:nvPr/>
        </p:nvCxnSpPr>
        <p:spPr>
          <a:xfrm>
            <a:off x="9406394" y="5560863"/>
            <a:ext cx="386607" cy="247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>
            <a:endCxn id="80" idx="0"/>
          </p:cNvCxnSpPr>
          <p:nvPr/>
        </p:nvCxnSpPr>
        <p:spPr>
          <a:xfrm flipH="1">
            <a:off x="8808705" y="3626305"/>
            <a:ext cx="10735" cy="40892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Arredondado 95"/>
          <p:cNvSpPr/>
          <p:nvPr/>
        </p:nvSpPr>
        <p:spPr>
          <a:xfrm>
            <a:off x="4430837" y="4424321"/>
            <a:ext cx="1939232" cy="184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4430837" y="4389447"/>
            <a:ext cx="1939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CAMPO DE PREENCHIMENTO</a:t>
            </a:r>
            <a:endParaRPr lang="pt-BR" sz="1050" b="1" dirty="0"/>
          </a:p>
        </p:txBody>
      </p:sp>
      <p:cxnSp>
        <p:nvCxnSpPr>
          <p:cNvPr id="98" name="Conector de Seta Reta 97"/>
          <p:cNvCxnSpPr/>
          <p:nvPr/>
        </p:nvCxnSpPr>
        <p:spPr>
          <a:xfrm flipV="1">
            <a:off x="2990088" y="4519571"/>
            <a:ext cx="1440749" cy="88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tângulo Arredondado 98"/>
          <p:cNvSpPr/>
          <p:nvPr/>
        </p:nvSpPr>
        <p:spPr>
          <a:xfrm>
            <a:off x="907977" y="3769959"/>
            <a:ext cx="1084828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0" name="Imagem 9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9433" y="3736236"/>
            <a:ext cx="510730" cy="460288"/>
          </a:xfrm>
          <a:prstGeom prst="rect">
            <a:avLst/>
          </a:prstGeom>
        </p:spPr>
      </p:pic>
      <p:sp>
        <p:nvSpPr>
          <p:cNvPr id="101" name="Retângulo Arredondado 100"/>
          <p:cNvSpPr/>
          <p:nvPr/>
        </p:nvSpPr>
        <p:spPr>
          <a:xfrm>
            <a:off x="2071508" y="3774874"/>
            <a:ext cx="1084828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42964" y="3741151"/>
            <a:ext cx="510730" cy="460288"/>
          </a:xfrm>
          <a:prstGeom prst="rect">
            <a:avLst/>
          </a:prstGeom>
        </p:spPr>
      </p:pic>
      <p:cxnSp>
        <p:nvCxnSpPr>
          <p:cNvPr id="103" name="Conector de Seta Reta 102"/>
          <p:cNvCxnSpPr/>
          <p:nvPr/>
        </p:nvCxnSpPr>
        <p:spPr>
          <a:xfrm flipV="1">
            <a:off x="1852425" y="1299795"/>
            <a:ext cx="2758461" cy="443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Arredondado 103"/>
          <p:cNvSpPr/>
          <p:nvPr/>
        </p:nvSpPr>
        <p:spPr>
          <a:xfrm>
            <a:off x="4610886" y="1185624"/>
            <a:ext cx="1939232" cy="184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CaixaDeTexto 104"/>
          <p:cNvSpPr txBox="1"/>
          <p:nvPr/>
        </p:nvSpPr>
        <p:spPr>
          <a:xfrm>
            <a:off x="4610886" y="1150750"/>
            <a:ext cx="1939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CAMPO DE PREENCHIMENTO</a:t>
            </a:r>
            <a:endParaRPr lang="pt-BR" sz="1050" b="1" dirty="0"/>
          </a:p>
        </p:txBody>
      </p:sp>
      <p:cxnSp>
        <p:nvCxnSpPr>
          <p:cNvPr id="106" name="Conector de Seta Reta 105"/>
          <p:cNvCxnSpPr/>
          <p:nvPr/>
        </p:nvCxnSpPr>
        <p:spPr>
          <a:xfrm flipV="1">
            <a:off x="3017637" y="3838752"/>
            <a:ext cx="1329695" cy="250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ângulo Arredondado 106"/>
          <p:cNvSpPr/>
          <p:nvPr/>
        </p:nvSpPr>
        <p:spPr>
          <a:xfrm>
            <a:off x="4347332" y="3741772"/>
            <a:ext cx="1939232" cy="184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CaixaDeTexto 107"/>
          <p:cNvSpPr txBox="1"/>
          <p:nvPr/>
        </p:nvSpPr>
        <p:spPr>
          <a:xfrm>
            <a:off x="4347332" y="3706898"/>
            <a:ext cx="1939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ABRIR CAMERA / ARQUIVO</a:t>
            </a:r>
            <a:endParaRPr lang="pt-BR" sz="1050" b="1" dirty="0"/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1768866" y="4103666"/>
            <a:ext cx="2551509" cy="2010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ângulo Arredondado 109"/>
          <p:cNvSpPr/>
          <p:nvPr/>
        </p:nvSpPr>
        <p:spPr>
          <a:xfrm>
            <a:off x="4320375" y="4006685"/>
            <a:ext cx="1939232" cy="184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/>
          <p:cNvSpPr txBox="1"/>
          <p:nvPr/>
        </p:nvSpPr>
        <p:spPr>
          <a:xfrm>
            <a:off x="4320375" y="3971811"/>
            <a:ext cx="1939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ABRIR CAMERA / ARQUIVO</a:t>
            </a:r>
            <a:endParaRPr lang="pt-BR" sz="1050" b="1" dirty="0"/>
          </a:p>
        </p:txBody>
      </p:sp>
      <p:pic>
        <p:nvPicPr>
          <p:cNvPr id="18" name="Áudio 1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7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0"/>
    </mc:Choice>
    <mc:Fallback xmlns="">
      <p:transition spd="slow" advTm="20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40"/>
          <p:cNvSpPr txBox="1"/>
          <p:nvPr/>
        </p:nvSpPr>
        <p:spPr>
          <a:xfrm>
            <a:off x="4251978" y="405476"/>
            <a:ext cx="782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INSPEÇÕES – itens 1 ao 4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Retângulo Arredondado 41"/>
          <p:cNvSpPr/>
          <p:nvPr/>
        </p:nvSpPr>
        <p:spPr>
          <a:xfrm>
            <a:off x="356616" y="329184"/>
            <a:ext cx="3401568" cy="6099048"/>
          </a:xfrm>
          <a:prstGeom prst="roundRect">
            <a:avLst>
              <a:gd name="adj" fmla="val 72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727322" y="6011092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www.cialebrasil.com.br</a:t>
            </a:r>
            <a:endParaRPr lang="pt-BR" sz="1050" dirty="0">
              <a:solidFill>
                <a:schemeClr val="bg1"/>
              </a:solidFill>
            </a:endParaRPr>
          </a:p>
        </p:txBody>
      </p:sp>
      <p:cxnSp>
        <p:nvCxnSpPr>
          <p:cNvPr id="53" name="Conector reto 52"/>
          <p:cNvCxnSpPr/>
          <p:nvPr/>
        </p:nvCxnSpPr>
        <p:spPr>
          <a:xfrm>
            <a:off x="529581" y="629482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538725" y="6038524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m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573" y="355528"/>
            <a:ext cx="583961" cy="517602"/>
          </a:xfrm>
          <a:prstGeom prst="rect">
            <a:avLst/>
          </a:prstGeom>
        </p:spPr>
      </p:pic>
      <p:cxnSp>
        <p:nvCxnSpPr>
          <p:cNvPr id="56" name="Conector reto 55"/>
          <p:cNvCxnSpPr/>
          <p:nvPr/>
        </p:nvCxnSpPr>
        <p:spPr>
          <a:xfrm>
            <a:off x="520820" y="86388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m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008367" y="325372"/>
            <a:ext cx="583961" cy="517602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26" y="403871"/>
            <a:ext cx="428789" cy="383653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0391" y="415051"/>
            <a:ext cx="451675" cy="379914"/>
          </a:xfrm>
          <a:prstGeom prst="rect">
            <a:avLst/>
          </a:prstGeom>
        </p:spPr>
      </p:pic>
      <p:grpSp>
        <p:nvGrpSpPr>
          <p:cNvPr id="60" name="Agrupar 59"/>
          <p:cNvGrpSpPr/>
          <p:nvPr/>
        </p:nvGrpSpPr>
        <p:grpSpPr>
          <a:xfrm>
            <a:off x="576073" y="5516816"/>
            <a:ext cx="2962653" cy="411480"/>
            <a:chOff x="576073" y="5213652"/>
            <a:chExt cx="2962653" cy="411480"/>
          </a:xfrm>
        </p:grpSpPr>
        <p:sp>
          <p:nvSpPr>
            <p:cNvPr id="61" name="Retângulo Arredondado 60"/>
            <p:cNvSpPr/>
            <p:nvPr/>
          </p:nvSpPr>
          <p:spPr>
            <a:xfrm>
              <a:off x="2194567" y="5213652"/>
              <a:ext cx="996691" cy="41148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1852425" y="5264051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00B050"/>
                  </a:solidFill>
                </a:rPr>
                <a:t>SALVAR</a:t>
              </a:r>
              <a:endParaRPr lang="pt-BR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66" name="Retângulo Arredondado 65"/>
            <p:cNvSpPr/>
            <p:nvPr/>
          </p:nvSpPr>
          <p:spPr>
            <a:xfrm>
              <a:off x="918215" y="5213652"/>
              <a:ext cx="996691" cy="41148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576073" y="5264051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FFFF00"/>
                  </a:solidFill>
                </a:rPr>
                <a:t>LIMPAR</a:t>
              </a:r>
              <a:endParaRPr lang="pt-BR" sz="105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71" name="CaixaDeTexto 70"/>
          <p:cNvSpPr txBox="1"/>
          <p:nvPr/>
        </p:nvSpPr>
        <p:spPr>
          <a:xfrm>
            <a:off x="718560" y="892205"/>
            <a:ext cx="267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BankGothic Md BT" panose="020B0807020203060204" pitchFamily="34" charset="0"/>
              </a:rPr>
              <a:t>INSPEÇÕES</a:t>
            </a:r>
            <a:endParaRPr lang="pt-BR" sz="1200" dirty="0">
              <a:solidFill>
                <a:schemeClr val="accent3">
                  <a:lumMod val="20000"/>
                  <a:lumOff val="80000"/>
                </a:schemeClr>
              </a:solidFill>
              <a:latin typeface="BankGothic Md BT" panose="020B0807020203060204" pitchFamily="34" charset="0"/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044427" y="-7864"/>
            <a:ext cx="782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ACESSÓRIO SELECIONADO - MANILHA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75" name="Imagem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8624" y="1287323"/>
            <a:ext cx="4021068" cy="5177813"/>
          </a:xfrm>
          <a:prstGeom prst="rect">
            <a:avLst/>
          </a:prstGeom>
        </p:spPr>
      </p:pic>
      <p:sp>
        <p:nvSpPr>
          <p:cNvPr id="77" name="Retângulo Arredondado 76"/>
          <p:cNvSpPr/>
          <p:nvPr/>
        </p:nvSpPr>
        <p:spPr>
          <a:xfrm>
            <a:off x="6620630" y="3687737"/>
            <a:ext cx="2559946" cy="9180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8" name="Conector de Seta Reta 77"/>
          <p:cNvCxnSpPr/>
          <p:nvPr/>
        </p:nvCxnSpPr>
        <p:spPr>
          <a:xfrm>
            <a:off x="4339200" y="4181439"/>
            <a:ext cx="2209424" cy="1508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Agrupar 6"/>
          <p:cNvGrpSpPr/>
          <p:nvPr/>
        </p:nvGrpSpPr>
        <p:grpSpPr>
          <a:xfrm>
            <a:off x="465808" y="1256224"/>
            <a:ext cx="3127779" cy="820008"/>
            <a:chOff x="465808" y="1256224"/>
            <a:chExt cx="3127779" cy="820008"/>
          </a:xfrm>
        </p:grpSpPr>
        <p:sp>
          <p:nvSpPr>
            <p:cNvPr id="43" name="Retângulo Arredondado 42"/>
            <p:cNvSpPr/>
            <p:nvPr/>
          </p:nvSpPr>
          <p:spPr>
            <a:xfrm>
              <a:off x="529581" y="1274842"/>
              <a:ext cx="3009145" cy="3165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65808" y="1256224"/>
              <a:ext cx="3127779" cy="2901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3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Existem </a:t>
              </a:r>
              <a:r>
                <a:rPr lang="pt-BR" sz="1300" dirty="0">
                  <a:solidFill>
                    <a:srgbClr val="000000"/>
                  </a:solidFill>
                  <a:latin typeface="Calibri" panose="020F0502020204030204" pitchFamily="34" charset="0"/>
                </a:rPr>
                <a:t>sinais de </a:t>
              </a:r>
              <a:r>
                <a:rPr lang="pt-BR" sz="1300" dirty="0" err="1">
                  <a:solidFill>
                    <a:srgbClr val="000000"/>
                  </a:solidFill>
                  <a:latin typeface="Calibri" panose="020F0502020204030204" pitchFamily="34" charset="0"/>
                </a:rPr>
                <a:t>cisahamento</a:t>
              </a:r>
              <a:r>
                <a:rPr lang="pt-BR" sz="1300" dirty="0">
                  <a:solidFill>
                    <a:srgbClr val="000000"/>
                  </a:solidFill>
                  <a:latin typeface="Calibri" panose="020F0502020204030204" pitchFamily="34" charset="0"/>
                </a:rPr>
                <a:t> no pino</a:t>
              </a:r>
              <a:r>
                <a:rPr lang="pt-BR" sz="13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?</a:t>
              </a:r>
              <a:endParaRPr lang="pt-BR" sz="13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8" name="Retângulo Arredondado 67"/>
            <p:cNvSpPr/>
            <p:nvPr/>
          </p:nvSpPr>
          <p:spPr>
            <a:xfrm>
              <a:off x="520820" y="1676777"/>
              <a:ext cx="828285" cy="389308"/>
            </a:xfrm>
            <a:prstGeom prst="roundRect">
              <a:avLst/>
            </a:prstGeom>
            <a:solidFill>
              <a:schemeClr val="bg2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533207" y="1729040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N/A</a:t>
              </a:r>
              <a:endParaRPr lang="pt-BR" sz="1050" b="1" dirty="0"/>
            </a:p>
          </p:txBody>
        </p:sp>
        <p:sp>
          <p:nvSpPr>
            <p:cNvPr id="83" name="Retângulo Arredondado 82"/>
            <p:cNvSpPr/>
            <p:nvPr/>
          </p:nvSpPr>
          <p:spPr>
            <a:xfrm>
              <a:off x="2692912" y="1676777"/>
              <a:ext cx="828285" cy="38930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2701296" y="1728628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accent6">
                      <a:lumMod val="50000"/>
                    </a:schemeClr>
                  </a:solidFill>
                </a:rPr>
                <a:t>NÃO</a:t>
              </a:r>
              <a:endParaRPr lang="pt-BR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5" name="Retângulo Arredondado 84"/>
            <p:cNvSpPr/>
            <p:nvPr/>
          </p:nvSpPr>
          <p:spPr>
            <a:xfrm>
              <a:off x="1627640" y="1686924"/>
              <a:ext cx="828285" cy="38930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1627640" y="1738775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accent6">
                      <a:lumMod val="50000"/>
                    </a:schemeClr>
                  </a:solidFill>
                </a:rPr>
                <a:t>SIM</a:t>
              </a:r>
              <a:endParaRPr lang="pt-BR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17" name="Agrupar 116"/>
          <p:cNvGrpSpPr/>
          <p:nvPr/>
        </p:nvGrpSpPr>
        <p:grpSpPr>
          <a:xfrm>
            <a:off x="466567" y="2322984"/>
            <a:ext cx="3145308" cy="801720"/>
            <a:chOff x="484096" y="1274512"/>
            <a:chExt cx="3145308" cy="801720"/>
          </a:xfrm>
        </p:grpSpPr>
        <p:sp>
          <p:nvSpPr>
            <p:cNvPr id="118" name="Retângulo Arredondado 117"/>
            <p:cNvSpPr/>
            <p:nvPr/>
          </p:nvSpPr>
          <p:spPr>
            <a:xfrm>
              <a:off x="529581" y="1274842"/>
              <a:ext cx="3009145" cy="3165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/>
            <p:cNvSpPr/>
            <p:nvPr/>
          </p:nvSpPr>
          <p:spPr>
            <a:xfrm>
              <a:off x="484096" y="1274512"/>
              <a:ext cx="3145308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300" dirty="0" smtClean="0"/>
                <a:t> </a:t>
              </a:r>
              <a:r>
                <a:rPr lang="pt-BR" sz="1300" dirty="0"/>
                <a:t>Existem dificuldades para encaixar o pino?	</a:t>
              </a:r>
            </a:p>
          </p:txBody>
        </p:sp>
        <p:sp>
          <p:nvSpPr>
            <p:cNvPr id="120" name="Retângulo Arredondado 119"/>
            <p:cNvSpPr/>
            <p:nvPr/>
          </p:nvSpPr>
          <p:spPr>
            <a:xfrm>
              <a:off x="520820" y="1676777"/>
              <a:ext cx="828285" cy="389308"/>
            </a:xfrm>
            <a:prstGeom prst="roundRect">
              <a:avLst/>
            </a:prstGeom>
            <a:solidFill>
              <a:schemeClr val="bg2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533207" y="1729040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N/A</a:t>
              </a:r>
              <a:endParaRPr lang="pt-BR" sz="1050" b="1" dirty="0"/>
            </a:p>
          </p:txBody>
        </p:sp>
        <p:sp>
          <p:nvSpPr>
            <p:cNvPr id="122" name="Retângulo Arredondado 121"/>
            <p:cNvSpPr/>
            <p:nvPr/>
          </p:nvSpPr>
          <p:spPr>
            <a:xfrm>
              <a:off x="2692912" y="1676777"/>
              <a:ext cx="828285" cy="38930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23" name="CaixaDeTexto 122"/>
            <p:cNvSpPr txBox="1"/>
            <p:nvPr/>
          </p:nvSpPr>
          <p:spPr>
            <a:xfrm>
              <a:off x="2701296" y="1728628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accent6">
                      <a:lumMod val="50000"/>
                    </a:schemeClr>
                  </a:solidFill>
                </a:rPr>
                <a:t>NÃO</a:t>
              </a:r>
              <a:endParaRPr lang="pt-BR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4" name="Retângulo Arredondado 123"/>
            <p:cNvSpPr/>
            <p:nvPr/>
          </p:nvSpPr>
          <p:spPr>
            <a:xfrm>
              <a:off x="1627640" y="1686924"/>
              <a:ext cx="828285" cy="38930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1627640" y="1738775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accent6">
                      <a:lumMod val="50000"/>
                    </a:schemeClr>
                  </a:solidFill>
                </a:rPr>
                <a:t>SIM</a:t>
              </a:r>
              <a:endParaRPr lang="pt-BR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26" name="Agrupar 125"/>
          <p:cNvGrpSpPr/>
          <p:nvPr/>
        </p:nvGrpSpPr>
        <p:grpSpPr>
          <a:xfrm>
            <a:off x="493887" y="3411539"/>
            <a:ext cx="3136777" cy="810864"/>
            <a:chOff x="520820" y="1265368"/>
            <a:chExt cx="3136777" cy="810864"/>
          </a:xfrm>
        </p:grpSpPr>
        <p:sp>
          <p:nvSpPr>
            <p:cNvPr id="127" name="Retângulo Arredondado 126"/>
            <p:cNvSpPr/>
            <p:nvPr/>
          </p:nvSpPr>
          <p:spPr>
            <a:xfrm>
              <a:off x="529581" y="1274842"/>
              <a:ext cx="3009145" cy="3165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Retângulo 127"/>
            <p:cNvSpPr/>
            <p:nvPr/>
          </p:nvSpPr>
          <p:spPr>
            <a:xfrm>
              <a:off x="602968" y="1265368"/>
              <a:ext cx="3054629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300" dirty="0" smtClean="0"/>
                <a:t>Existe </a:t>
              </a:r>
              <a:r>
                <a:rPr lang="pt-BR" sz="1300" dirty="0"/>
                <a:t>redução </a:t>
              </a:r>
              <a:r>
                <a:rPr lang="pt-BR" sz="1300" dirty="0" smtClean="0"/>
                <a:t>considerável da seção?</a:t>
              </a:r>
              <a:r>
                <a:rPr lang="pt-BR" sz="1300" dirty="0"/>
                <a:t>	</a:t>
              </a:r>
            </a:p>
          </p:txBody>
        </p:sp>
        <p:sp>
          <p:nvSpPr>
            <p:cNvPr id="129" name="Retângulo Arredondado 128"/>
            <p:cNvSpPr/>
            <p:nvPr/>
          </p:nvSpPr>
          <p:spPr>
            <a:xfrm>
              <a:off x="520820" y="1676777"/>
              <a:ext cx="828285" cy="389308"/>
            </a:xfrm>
            <a:prstGeom prst="roundRect">
              <a:avLst/>
            </a:prstGeom>
            <a:solidFill>
              <a:schemeClr val="bg2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30" name="CaixaDeTexto 129"/>
            <p:cNvSpPr txBox="1"/>
            <p:nvPr/>
          </p:nvSpPr>
          <p:spPr>
            <a:xfrm>
              <a:off x="533207" y="1729040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N/A</a:t>
              </a:r>
              <a:endParaRPr lang="pt-BR" sz="1050" b="1" dirty="0"/>
            </a:p>
          </p:txBody>
        </p:sp>
        <p:sp>
          <p:nvSpPr>
            <p:cNvPr id="131" name="Retângulo Arredondado 130"/>
            <p:cNvSpPr/>
            <p:nvPr/>
          </p:nvSpPr>
          <p:spPr>
            <a:xfrm>
              <a:off x="2692912" y="1676777"/>
              <a:ext cx="828285" cy="38930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2701296" y="1728628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accent6">
                      <a:lumMod val="50000"/>
                    </a:schemeClr>
                  </a:solidFill>
                </a:rPr>
                <a:t>NÃO</a:t>
              </a:r>
              <a:endParaRPr lang="pt-BR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3" name="Retângulo Arredondado 132"/>
            <p:cNvSpPr/>
            <p:nvPr/>
          </p:nvSpPr>
          <p:spPr>
            <a:xfrm>
              <a:off x="1627640" y="1686924"/>
              <a:ext cx="828285" cy="38930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34" name="CaixaDeTexto 133"/>
            <p:cNvSpPr txBox="1"/>
            <p:nvPr/>
          </p:nvSpPr>
          <p:spPr>
            <a:xfrm>
              <a:off x="1627640" y="1738775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accent6">
                      <a:lumMod val="50000"/>
                    </a:schemeClr>
                  </a:solidFill>
                </a:rPr>
                <a:t>SIM</a:t>
              </a:r>
              <a:endParaRPr lang="pt-BR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494146" y="4452987"/>
            <a:ext cx="3017906" cy="801390"/>
            <a:chOff x="520820" y="1274842"/>
            <a:chExt cx="3017906" cy="801390"/>
          </a:xfrm>
        </p:grpSpPr>
        <p:sp>
          <p:nvSpPr>
            <p:cNvPr id="136" name="Retângulo Arredondado 135"/>
            <p:cNvSpPr/>
            <p:nvPr/>
          </p:nvSpPr>
          <p:spPr>
            <a:xfrm>
              <a:off x="529581" y="1274842"/>
              <a:ext cx="3009145" cy="3165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Arredondado 137"/>
            <p:cNvSpPr/>
            <p:nvPr/>
          </p:nvSpPr>
          <p:spPr>
            <a:xfrm>
              <a:off x="520820" y="1676777"/>
              <a:ext cx="828285" cy="389308"/>
            </a:xfrm>
            <a:prstGeom prst="roundRect">
              <a:avLst/>
            </a:prstGeom>
            <a:solidFill>
              <a:schemeClr val="bg2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39" name="CaixaDeTexto 138"/>
            <p:cNvSpPr txBox="1"/>
            <p:nvPr/>
          </p:nvSpPr>
          <p:spPr>
            <a:xfrm>
              <a:off x="533207" y="1729040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N/A</a:t>
              </a:r>
              <a:endParaRPr lang="pt-BR" sz="1050" b="1" dirty="0"/>
            </a:p>
          </p:txBody>
        </p:sp>
        <p:sp>
          <p:nvSpPr>
            <p:cNvPr id="140" name="Retângulo Arredondado 139"/>
            <p:cNvSpPr/>
            <p:nvPr/>
          </p:nvSpPr>
          <p:spPr>
            <a:xfrm>
              <a:off x="2692912" y="1676777"/>
              <a:ext cx="828285" cy="38930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41" name="CaixaDeTexto 140"/>
            <p:cNvSpPr txBox="1"/>
            <p:nvPr/>
          </p:nvSpPr>
          <p:spPr>
            <a:xfrm>
              <a:off x="2701296" y="1728628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accent6">
                      <a:lumMod val="50000"/>
                    </a:schemeClr>
                  </a:solidFill>
                </a:rPr>
                <a:t>NÃO</a:t>
              </a:r>
              <a:endParaRPr lang="pt-BR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2" name="Retângulo Arredondado 141"/>
            <p:cNvSpPr/>
            <p:nvPr/>
          </p:nvSpPr>
          <p:spPr>
            <a:xfrm>
              <a:off x="1627640" y="1686924"/>
              <a:ext cx="828285" cy="38930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43" name="CaixaDeTexto 142"/>
            <p:cNvSpPr txBox="1"/>
            <p:nvPr/>
          </p:nvSpPr>
          <p:spPr>
            <a:xfrm>
              <a:off x="1627640" y="1738775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accent6">
                      <a:lumMod val="50000"/>
                    </a:schemeClr>
                  </a:solidFill>
                </a:rPr>
                <a:t>SIM</a:t>
              </a:r>
              <a:endParaRPr lang="pt-BR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144" name="Conector reto 143"/>
          <p:cNvCxnSpPr/>
          <p:nvPr/>
        </p:nvCxnSpPr>
        <p:spPr>
          <a:xfrm>
            <a:off x="470645" y="433469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/>
          <p:nvPr/>
        </p:nvCxnSpPr>
        <p:spPr>
          <a:xfrm>
            <a:off x="478274" y="3261796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to 145"/>
          <p:cNvCxnSpPr/>
          <p:nvPr/>
        </p:nvCxnSpPr>
        <p:spPr>
          <a:xfrm>
            <a:off x="497578" y="2182804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852800" y="4457948"/>
            <a:ext cx="224637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3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1300" dirty="0">
                <a:solidFill>
                  <a:srgbClr val="000000"/>
                </a:solidFill>
                <a:latin typeface="Calibri" panose="020F0502020204030204" pitchFamily="34" charset="0"/>
              </a:rPr>
              <a:t>Existem sinais de Corrosão</a:t>
            </a:r>
            <a:r>
              <a:rPr lang="pt-BR" sz="13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  <a:endParaRPr lang="pt-BR" sz="13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Á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4"/>
    </mc:Choice>
    <mc:Fallback xmlns="">
      <p:transition spd="slow" advTm="20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40"/>
          <p:cNvSpPr txBox="1"/>
          <p:nvPr/>
        </p:nvSpPr>
        <p:spPr>
          <a:xfrm>
            <a:off x="4251978" y="405476"/>
            <a:ext cx="782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INSPEÇÕES – itens 4 ao 8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Retângulo Arredondado 41"/>
          <p:cNvSpPr/>
          <p:nvPr/>
        </p:nvSpPr>
        <p:spPr>
          <a:xfrm>
            <a:off x="356616" y="329184"/>
            <a:ext cx="3401568" cy="6099048"/>
          </a:xfrm>
          <a:prstGeom prst="roundRect">
            <a:avLst>
              <a:gd name="adj" fmla="val 72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727322" y="6011092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www.cialebrasil.com.br</a:t>
            </a:r>
            <a:endParaRPr lang="pt-BR" sz="1050" dirty="0">
              <a:solidFill>
                <a:schemeClr val="bg1"/>
              </a:solidFill>
            </a:endParaRPr>
          </a:p>
        </p:txBody>
      </p:sp>
      <p:cxnSp>
        <p:nvCxnSpPr>
          <p:cNvPr id="53" name="Conector reto 52"/>
          <p:cNvCxnSpPr/>
          <p:nvPr/>
        </p:nvCxnSpPr>
        <p:spPr>
          <a:xfrm>
            <a:off x="529581" y="629482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538725" y="6038524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m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573" y="355528"/>
            <a:ext cx="583961" cy="517602"/>
          </a:xfrm>
          <a:prstGeom prst="rect">
            <a:avLst/>
          </a:prstGeom>
        </p:spPr>
      </p:pic>
      <p:cxnSp>
        <p:nvCxnSpPr>
          <p:cNvPr id="56" name="Conector reto 55"/>
          <p:cNvCxnSpPr/>
          <p:nvPr/>
        </p:nvCxnSpPr>
        <p:spPr>
          <a:xfrm>
            <a:off x="520820" y="86388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m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008367" y="325372"/>
            <a:ext cx="583961" cy="517602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26" y="403871"/>
            <a:ext cx="428789" cy="383653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0391" y="415051"/>
            <a:ext cx="451675" cy="379914"/>
          </a:xfrm>
          <a:prstGeom prst="rect">
            <a:avLst/>
          </a:prstGeom>
        </p:spPr>
      </p:pic>
      <p:grpSp>
        <p:nvGrpSpPr>
          <p:cNvPr id="60" name="Agrupar 59"/>
          <p:cNvGrpSpPr/>
          <p:nvPr/>
        </p:nvGrpSpPr>
        <p:grpSpPr>
          <a:xfrm>
            <a:off x="576073" y="5516816"/>
            <a:ext cx="2962653" cy="411480"/>
            <a:chOff x="576073" y="5213652"/>
            <a:chExt cx="2962653" cy="411480"/>
          </a:xfrm>
        </p:grpSpPr>
        <p:sp>
          <p:nvSpPr>
            <p:cNvPr id="61" name="Retângulo Arredondado 60"/>
            <p:cNvSpPr/>
            <p:nvPr/>
          </p:nvSpPr>
          <p:spPr>
            <a:xfrm>
              <a:off x="2194567" y="5213652"/>
              <a:ext cx="996691" cy="41148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1852425" y="5264051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00B050"/>
                  </a:solidFill>
                </a:rPr>
                <a:t>SALVAR</a:t>
              </a:r>
              <a:endParaRPr lang="pt-BR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66" name="Retângulo Arredondado 65"/>
            <p:cNvSpPr/>
            <p:nvPr/>
          </p:nvSpPr>
          <p:spPr>
            <a:xfrm>
              <a:off x="918215" y="5213652"/>
              <a:ext cx="996691" cy="41148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576073" y="5264051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FFFF00"/>
                  </a:solidFill>
                </a:rPr>
                <a:t>LIMPAR</a:t>
              </a:r>
              <a:endParaRPr lang="pt-BR" sz="105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71" name="CaixaDeTexto 70"/>
          <p:cNvSpPr txBox="1"/>
          <p:nvPr/>
        </p:nvSpPr>
        <p:spPr>
          <a:xfrm>
            <a:off x="718560" y="892205"/>
            <a:ext cx="267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BankGothic Md BT" panose="020B0807020203060204" pitchFamily="34" charset="0"/>
              </a:rPr>
              <a:t>INSPEÇÕES</a:t>
            </a:r>
            <a:endParaRPr lang="pt-BR" sz="1200" dirty="0">
              <a:solidFill>
                <a:schemeClr val="accent3">
                  <a:lumMod val="20000"/>
                  <a:lumOff val="80000"/>
                </a:schemeClr>
              </a:solidFill>
              <a:latin typeface="BankGothic Md BT" panose="020B0807020203060204" pitchFamily="34" charset="0"/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044427" y="-7864"/>
            <a:ext cx="782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ACESSÓRIO SELECIONADO - MANILHA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75" name="Imagem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8624" y="1287323"/>
            <a:ext cx="4021068" cy="5177813"/>
          </a:xfrm>
          <a:prstGeom prst="rect">
            <a:avLst/>
          </a:prstGeom>
        </p:spPr>
      </p:pic>
      <p:sp>
        <p:nvSpPr>
          <p:cNvPr id="77" name="Retângulo Arredondado 76"/>
          <p:cNvSpPr/>
          <p:nvPr/>
        </p:nvSpPr>
        <p:spPr>
          <a:xfrm>
            <a:off x="6620630" y="3687737"/>
            <a:ext cx="2559946" cy="9180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8" name="Conector de Seta Reta 77"/>
          <p:cNvCxnSpPr/>
          <p:nvPr/>
        </p:nvCxnSpPr>
        <p:spPr>
          <a:xfrm>
            <a:off x="4339200" y="4181439"/>
            <a:ext cx="2209424" cy="1508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Agrupar 6"/>
          <p:cNvGrpSpPr/>
          <p:nvPr/>
        </p:nvGrpSpPr>
        <p:grpSpPr>
          <a:xfrm>
            <a:off x="465808" y="1256224"/>
            <a:ext cx="3127779" cy="820008"/>
            <a:chOff x="465808" y="1256224"/>
            <a:chExt cx="3127779" cy="820008"/>
          </a:xfrm>
        </p:grpSpPr>
        <p:sp>
          <p:nvSpPr>
            <p:cNvPr id="43" name="Retângulo Arredondado 42"/>
            <p:cNvSpPr/>
            <p:nvPr/>
          </p:nvSpPr>
          <p:spPr>
            <a:xfrm>
              <a:off x="529581" y="1274842"/>
              <a:ext cx="3009145" cy="3165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65808" y="1256224"/>
              <a:ext cx="3127779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300" dirty="0" smtClean="0"/>
                <a:t> </a:t>
              </a:r>
              <a:r>
                <a:rPr lang="pt-BR" sz="1300" dirty="0"/>
                <a:t>Existem sinais de Sobreaquecimento?	</a:t>
              </a:r>
            </a:p>
          </p:txBody>
        </p:sp>
        <p:sp>
          <p:nvSpPr>
            <p:cNvPr id="68" name="Retângulo Arredondado 67"/>
            <p:cNvSpPr/>
            <p:nvPr/>
          </p:nvSpPr>
          <p:spPr>
            <a:xfrm>
              <a:off x="520820" y="1676777"/>
              <a:ext cx="828285" cy="389308"/>
            </a:xfrm>
            <a:prstGeom prst="roundRect">
              <a:avLst/>
            </a:prstGeom>
            <a:solidFill>
              <a:schemeClr val="bg2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533207" y="1729040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N/A</a:t>
              </a:r>
              <a:endParaRPr lang="pt-BR" sz="1050" b="1" dirty="0"/>
            </a:p>
          </p:txBody>
        </p:sp>
        <p:sp>
          <p:nvSpPr>
            <p:cNvPr id="83" name="Retângulo Arredondado 82"/>
            <p:cNvSpPr/>
            <p:nvPr/>
          </p:nvSpPr>
          <p:spPr>
            <a:xfrm>
              <a:off x="2692912" y="1676777"/>
              <a:ext cx="828285" cy="38930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2701296" y="1728628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accent6">
                      <a:lumMod val="50000"/>
                    </a:schemeClr>
                  </a:solidFill>
                </a:rPr>
                <a:t>NÃO</a:t>
              </a:r>
              <a:endParaRPr lang="pt-BR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5" name="Retângulo Arredondado 84"/>
            <p:cNvSpPr/>
            <p:nvPr/>
          </p:nvSpPr>
          <p:spPr>
            <a:xfrm>
              <a:off x="1627640" y="1686924"/>
              <a:ext cx="828285" cy="38930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1627640" y="1738775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accent6">
                      <a:lumMod val="50000"/>
                    </a:schemeClr>
                  </a:solidFill>
                </a:rPr>
                <a:t>SIM</a:t>
              </a:r>
              <a:endParaRPr lang="pt-BR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17" name="Agrupar 116"/>
          <p:cNvGrpSpPr/>
          <p:nvPr/>
        </p:nvGrpSpPr>
        <p:grpSpPr>
          <a:xfrm>
            <a:off x="466567" y="2322984"/>
            <a:ext cx="3145308" cy="801720"/>
            <a:chOff x="484096" y="1274512"/>
            <a:chExt cx="3145308" cy="801720"/>
          </a:xfrm>
        </p:grpSpPr>
        <p:sp>
          <p:nvSpPr>
            <p:cNvPr id="118" name="Retângulo Arredondado 117"/>
            <p:cNvSpPr/>
            <p:nvPr/>
          </p:nvSpPr>
          <p:spPr>
            <a:xfrm>
              <a:off x="529581" y="1274842"/>
              <a:ext cx="3009145" cy="3165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/>
            <p:cNvSpPr/>
            <p:nvPr/>
          </p:nvSpPr>
          <p:spPr>
            <a:xfrm>
              <a:off x="484096" y="1274512"/>
              <a:ext cx="314530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300" dirty="0" smtClean="0"/>
                <a:t>Existem </a:t>
              </a:r>
              <a:r>
                <a:rPr lang="pt-BR" sz="1300" dirty="0"/>
                <a:t>trincas ou fissuras</a:t>
              </a:r>
              <a:r>
                <a:rPr lang="pt-BR" sz="1300" dirty="0" smtClean="0"/>
                <a:t>?</a:t>
              </a:r>
              <a:endParaRPr lang="pt-BR" sz="1300" dirty="0"/>
            </a:p>
          </p:txBody>
        </p:sp>
        <p:sp>
          <p:nvSpPr>
            <p:cNvPr id="120" name="Retângulo Arredondado 119"/>
            <p:cNvSpPr/>
            <p:nvPr/>
          </p:nvSpPr>
          <p:spPr>
            <a:xfrm>
              <a:off x="520820" y="1676777"/>
              <a:ext cx="828285" cy="389308"/>
            </a:xfrm>
            <a:prstGeom prst="roundRect">
              <a:avLst/>
            </a:prstGeom>
            <a:solidFill>
              <a:schemeClr val="bg2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533207" y="1729040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N/A</a:t>
              </a:r>
              <a:endParaRPr lang="pt-BR" sz="1050" b="1" dirty="0"/>
            </a:p>
          </p:txBody>
        </p:sp>
        <p:sp>
          <p:nvSpPr>
            <p:cNvPr id="122" name="Retângulo Arredondado 121"/>
            <p:cNvSpPr/>
            <p:nvPr/>
          </p:nvSpPr>
          <p:spPr>
            <a:xfrm>
              <a:off x="2692912" y="1676777"/>
              <a:ext cx="828285" cy="38930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23" name="CaixaDeTexto 122"/>
            <p:cNvSpPr txBox="1"/>
            <p:nvPr/>
          </p:nvSpPr>
          <p:spPr>
            <a:xfrm>
              <a:off x="2701296" y="1728628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accent6">
                      <a:lumMod val="50000"/>
                    </a:schemeClr>
                  </a:solidFill>
                </a:rPr>
                <a:t>NÃO</a:t>
              </a:r>
              <a:endParaRPr lang="pt-BR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4" name="Retângulo Arredondado 123"/>
            <p:cNvSpPr/>
            <p:nvPr/>
          </p:nvSpPr>
          <p:spPr>
            <a:xfrm>
              <a:off x="1627640" y="1686924"/>
              <a:ext cx="828285" cy="38930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1627640" y="1738775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accent6">
                      <a:lumMod val="50000"/>
                    </a:schemeClr>
                  </a:solidFill>
                </a:rPr>
                <a:t>SIM</a:t>
              </a:r>
              <a:endParaRPr lang="pt-BR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26" name="Agrupar 125"/>
          <p:cNvGrpSpPr/>
          <p:nvPr/>
        </p:nvGrpSpPr>
        <p:grpSpPr>
          <a:xfrm>
            <a:off x="493887" y="3411539"/>
            <a:ext cx="3136777" cy="810864"/>
            <a:chOff x="520820" y="1265368"/>
            <a:chExt cx="3136777" cy="810864"/>
          </a:xfrm>
        </p:grpSpPr>
        <p:sp>
          <p:nvSpPr>
            <p:cNvPr id="127" name="Retângulo Arredondado 126"/>
            <p:cNvSpPr/>
            <p:nvPr/>
          </p:nvSpPr>
          <p:spPr>
            <a:xfrm>
              <a:off x="529581" y="1274842"/>
              <a:ext cx="3009145" cy="3165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Retângulo 127"/>
            <p:cNvSpPr/>
            <p:nvPr/>
          </p:nvSpPr>
          <p:spPr>
            <a:xfrm>
              <a:off x="602968" y="1265368"/>
              <a:ext cx="3054629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300" dirty="0" smtClean="0"/>
                <a:t> </a:t>
              </a:r>
              <a:r>
                <a:rPr lang="pt-BR" sz="1300" dirty="0"/>
                <a:t>Existem Deformações do acessório?	</a:t>
              </a:r>
            </a:p>
          </p:txBody>
        </p:sp>
        <p:sp>
          <p:nvSpPr>
            <p:cNvPr id="129" name="Retângulo Arredondado 128"/>
            <p:cNvSpPr/>
            <p:nvPr/>
          </p:nvSpPr>
          <p:spPr>
            <a:xfrm>
              <a:off x="520820" y="1676777"/>
              <a:ext cx="828285" cy="389308"/>
            </a:xfrm>
            <a:prstGeom prst="roundRect">
              <a:avLst/>
            </a:prstGeom>
            <a:solidFill>
              <a:schemeClr val="bg2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30" name="CaixaDeTexto 129"/>
            <p:cNvSpPr txBox="1"/>
            <p:nvPr/>
          </p:nvSpPr>
          <p:spPr>
            <a:xfrm>
              <a:off x="533207" y="1729040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N/A</a:t>
              </a:r>
              <a:endParaRPr lang="pt-BR" sz="1050" b="1" dirty="0"/>
            </a:p>
          </p:txBody>
        </p:sp>
        <p:sp>
          <p:nvSpPr>
            <p:cNvPr id="131" name="Retângulo Arredondado 130"/>
            <p:cNvSpPr/>
            <p:nvPr/>
          </p:nvSpPr>
          <p:spPr>
            <a:xfrm>
              <a:off x="2692912" y="1676777"/>
              <a:ext cx="828285" cy="38930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2701296" y="1728628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accent6">
                      <a:lumMod val="50000"/>
                    </a:schemeClr>
                  </a:solidFill>
                </a:rPr>
                <a:t>NÃO</a:t>
              </a:r>
              <a:endParaRPr lang="pt-BR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3" name="Retângulo Arredondado 132"/>
            <p:cNvSpPr/>
            <p:nvPr/>
          </p:nvSpPr>
          <p:spPr>
            <a:xfrm>
              <a:off x="1627640" y="1686924"/>
              <a:ext cx="828285" cy="38930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34" name="CaixaDeTexto 133"/>
            <p:cNvSpPr txBox="1"/>
            <p:nvPr/>
          </p:nvSpPr>
          <p:spPr>
            <a:xfrm>
              <a:off x="1627640" y="1738775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accent6">
                      <a:lumMod val="50000"/>
                    </a:schemeClr>
                  </a:solidFill>
                </a:rPr>
                <a:t>SIM</a:t>
              </a:r>
              <a:endParaRPr lang="pt-BR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494146" y="4452987"/>
            <a:ext cx="3017906" cy="801390"/>
            <a:chOff x="520820" y="1274842"/>
            <a:chExt cx="3017906" cy="801390"/>
          </a:xfrm>
        </p:grpSpPr>
        <p:sp>
          <p:nvSpPr>
            <p:cNvPr id="136" name="Retângulo Arredondado 135"/>
            <p:cNvSpPr/>
            <p:nvPr/>
          </p:nvSpPr>
          <p:spPr>
            <a:xfrm>
              <a:off x="529581" y="1274842"/>
              <a:ext cx="3009145" cy="3165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Arredondado 137"/>
            <p:cNvSpPr/>
            <p:nvPr/>
          </p:nvSpPr>
          <p:spPr>
            <a:xfrm>
              <a:off x="520820" y="1676777"/>
              <a:ext cx="828285" cy="389308"/>
            </a:xfrm>
            <a:prstGeom prst="roundRect">
              <a:avLst/>
            </a:prstGeom>
            <a:solidFill>
              <a:schemeClr val="bg2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39" name="CaixaDeTexto 138"/>
            <p:cNvSpPr txBox="1"/>
            <p:nvPr/>
          </p:nvSpPr>
          <p:spPr>
            <a:xfrm>
              <a:off x="533207" y="1729040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N/A</a:t>
              </a:r>
              <a:endParaRPr lang="pt-BR" sz="1050" b="1" dirty="0"/>
            </a:p>
          </p:txBody>
        </p:sp>
        <p:sp>
          <p:nvSpPr>
            <p:cNvPr id="140" name="Retângulo Arredondado 139"/>
            <p:cNvSpPr/>
            <p:nvPr/>
          </p:nvSpPr>
          <p:spPr>
            <a:xfrm>
              <a:off x="2692912" y="1676777"/>
              <a:ext cx="828285" cy="38930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41" name="CaixaDeTexto 140"/>
            <p:cNvSpPr txBox="1"/>
            <p:nvPr/>
          </p:nvSpPr>
          <p:spPr>
            <a:xfrm>
              <a:off x="2701296" y="1728628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accent6">
                      <a:lumMod val="50000"/>
                    </a:schemeClr>
                  </a:solidFill>
                </a:rPr>
                <a:t>NÃO</a:t>
              </a:r>
              <a:endParaRPr lang="pt-BR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2" name="Retângulo Arredondado 141"/>
            <p:cNvSpPr/>
            <p:nvPr/>
          </p:nvSpPr>
          <p:spPr>
            <a:xfrm>
              <a:off x="1627640" y="1686924"/>
              <a:ext cx="828285" cy="38930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43" name="CaixaDeTexto 142"/>
            <p:cNvSpPr txBox="1"/>
            <p:nvPr/>
          </p:nvSpPr>
          <p:spPr>
            <a:xfrm>
              <a:off x="1627640" y="1738775"/>
              <a:ext cx="828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accent6">
                      <a:lumMod val="50000"/>
                    </a:schemeClr>
                  </a:solidFill>
                </a:rPr>
                <a:t>SIM</a:t>
              </a:r>
              <a:endParaRPr lang="pt-BR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144" name="Conector reto 143"/>
          <p:cNvCxnSpPr/>
          <p:nvPr/>
        </p:nvCxnSpPr>
        <p:spPr>
          <a:xfrm>
            <a:off x="470645" y="433469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/>
          <p:nvPr/>
        </p:nvCxnSpPr>
        <p:spPr>
          <a:xfrm>
            <a:off x="478274" y="3261796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to 145"/>
          <p:cNvCxnSpPr/>
          <p:nvPr/>
        </p:nvCxnSpPr>
        <p:spPr>
          <a:xfrm>
            <a:off x="497578" y="2182804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420606" y="4457948"/>
            <a:ext cx="317298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300" dirty="0" smtClean="0"/>
              <a:t> </a:t>
            </a:r>
            <a:r>
              <a:rPr lang="pt-BR" sz="1300" dirty="0"/>
              <a:t>Caso </a:t>
            </a:r>
            <a:r>
              <a:rPr lang="pt-BR" sz="1300" dirty="0" smtClean="0"/>
              <a:t>com </a:t>
            </a:r>
            <a:r>
              <a:rPr lang="pt-BR" sz="1300" dirty="0"/>
              <a:t>porca, esta possui </a:t>
            </a:r>
            <a:r>
              <a:rPr lang="pt-BR" sz="1300" dirty="0" smtClean="0"/>
              <a:t>normalidades</a:t>
            </a:r>
            <a:r>
              <a:rPr lang="pt-BR" sz="1300" dirty="0"/>
              <a:t>?	</a:t>
            </a:r>
          </a:p>
        </p:txBody>
      </p:sp>
      <p:pic>
        <p:nvPicPr>
          <p:cNvPr id="2" name="Á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3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2"/>
    </mc:Choice>
    <mc:Fallback xmlns="">
      <p:transition spd="slow" advTm="17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40"/>
          <p:cNvSpPr txBox="1"/>
          <p:nvPr/>
        </p:nvSpPr>
        <p:spPr>
          <a:xfrm>
            <a:off x="4251978" y="405476"/>
            <a:ext cx="782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ITEM APROVADO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Retângulo Arredondado 41"/>
          <p:cNvSpPr/>
          <p:nvPr/>
        </p:nvSpPr>
        <p:spPr>
          <a:xfrm>
            <a:off x="356616" y="329184"/>
            <a:ext cx="3401568" cy="6099048"/>
          </a:xfrm>
          <a:prstGeom prst="roundRect">
            <a:avLst>
              <a:gd name="adj" fmla="val 72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727322" y="6011092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www.cialebrasil.com.br</a:t>
            </a:r>
            <a:endParaRPr lang="pt-BR" sz="1050" dirty="0">
              <a:solidFill>
                <a:schemeClr val="bg1"/>
              </a:solidFill>
            </a:endParaRPr>
          </a:p>
        </p:txBody>
      </p:sp>
      <p:cxnSp>
        <p:nvCxnSpPr>
          <p:cNvPr id="53" name="Conector reto 52"/>
          <p:cNvCxnSpPr/>
          <p:nvPr/>
        </p:nvCxnSpPr>
        <p:spPr>
          <a:xfrm>
            <a:off x="529581" y="629482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538725" y="6038524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m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573" y="355528"/>
            <a:ext cx="583961" cy="517602"/>
          </a:xfrm>
          <a:prstGeom prst="rect">
            <a:avLst/>
          </a:prstGeom>
        </p:spPr>
      </p:pic>
      <p:cxnSp>
        <p:nvCxnSpPr>
          <p:cNvPr id="56" name="Conector reto 55"/>
          <p:cNvCxnSpPr/>
          <p:nvPr/>
        </p:nvCxnSpPr>
        <p:spPr>
          <a:xfrm>
            <a:off x="520820" y="86388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m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008367" y="325372"/>
            <a:ext cx="583961" cy="517602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26" y="403871"/>
            <a:ext cx="428789" cy="383653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0391" y="415051"/>
            <a:ext cx="451675" cy="379914"/>
          </a:xfrm>
          <a:prstGeom prst="rect">
            <a:avLst/>
          </a:prstGeom>
        </p:spPr>
      </p:pic>
      <p:grpSp>
        <p:nvGrpSpPr>
          <p:cNvPr id="6" name="Agrupar 5"/>
          <p:cNvGrpSpPr/>
          <p:nvPr/>
        </p:nvGrpSpPr>
        <p:grpSpPr>
          <a:xfrm>
            <a:off x="741984" y="3959232"/>
            <a:ext cx="2713097" cy="1918451"/>
            <a:chOff x="711891" y="5516816"/>
            <a:chExt cx="2713097" cy="411480"/>
          </a:xfrm>
        </p:grpSpPr>
        <p:sp>
          <p:nvSpPr>
            <p:cNvPr id="61" name="Retângulo Arredondado 60"/>
            <p:cNvSpPr/>
            <p:nvPr/>
          </p:nvSpPr>
          <p:spPr>
            <a:xfrm>
              <a:off x="711891" y="5516816"/>
              <a:ext cx="2713097" cy="41148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804666" y="5568639"/>
              <a:ext cx="25054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GERAR LAUDO EM PDF</a:t>
              </a:r>
              <a:endParaRPr lang="pt-BR" sz="1050" b="1" dirty="0"/>
            </a:p>
          </p:txBody>
        </p:sp>
      </p:grpSp>
      <p:sp>
        <p:nvSpPr>
          <p:cNvPr id="71" name="CaixaDeTexto 70"/>
          <p:cNvSpPr txBox="1"/>
          <p:nvPr/>
        </p:nvSpPr>
        <p:spPr>
          <a:xfrm>
            <a:off x="718560" y="928781"/>
            <a:ext cx="267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C00000"/>
                </a:solidFill>
                <a:latin typeface="BankGothic Md BT" panose="020B0807020203060204" pitchFamily="34" charset="0"/>
              </a:rPr>
              <a:t>ITEM APROVADO</a:t>
            </a:r>
            <a:endParaRPr lang="pt-BR" sz="1200" dirty="0">
              <a:solidFill>
                <a:srgbClr val="C00000"/>
              </a:solidFill>
              <a:latin typeface="BankGothic Md BT" panose="020B0807020203060204" pitchFamily="34" charset="0"/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044427" y="-7864"/>
            <a:ext cx="782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ACESSÓRIO SELECIONADO - MANILHA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75" name="Imagem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8624" y="1287323"/>
            <a:ext cx="4021068" cy="5177813"/>
          </a:xfrm>
          <a:prstGeom prst="rect">
            <a:avLst/>
          </a:prstGeom>
        </p:spPr>
      </p:pic>
      <p:sp>
        <p:nvSpPr>
          <p:cNvPr id="77" name="Retângulo Arredondado 76"/>
          <p:cNvSpPr/>
          <p:nvPr/>
        </p:nvSpPr>
        <p:spPr>
          <a:xfrm>
            <a:off x="9098280" y="3687737"/>
            <a:ext cx="1344168" cy="9180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8" name="Conector de Seta Reta 77"/>
          <p:cNvCxnSpPr/>
          <p:nvPr/>
        </p:nvCxnSpPr>
        <p:spPr>
          <a:xfrm flipH="1">
            <a:off x="10441691" y="4131358"/>
            <a:ext cx="1259078" cy="3081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6" descr="https://images.vexels.com/media/users/3/153973/isolated/preview/3f4756f5a915c254517d7f0800910ad6-icone-de-traco-colorido-do-documento-verificad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454" y="4504712"/>
            <a:ext cx="1338590" cy="133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https://img.freepik.com/vetores-premium/tiquetaque-verde-icones-de-vetor-de-cruz-vermelha-marcas-de-carrapato-e-cruz-aceito-rejeitado-aprovado-reprovado_435184-737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224" b="92332" l="3514" r="95847">
                        <a14:backgroundMark x1="45208" y1="21725" x2="50319" y2="66454"/>
                        <a14:backgroundMark x1="70767" y1="37380" x2="81150" y2="58466"/>
                        <a14:backgroundMark x1="83546" y1="39936" x2="72364" y2="59425"/>
                        <a14:backgroundMark x1="8946" y1="39617" x2="9265" y2="36741"/>
                        <a14:backgroundMark x1="21406" y1="81150" x2="24441" y2="81789"/>
                        <a14:backgroundMark x1="24920" y1="81150" x2="25879" y2="81789"/>
                        <a14:backgroundMark x1="9265" y1="37380" x2="9744" y2="34505"/>
                      </a14:backgroundRemoval>
                    </a14:imgEffect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0" t="10102" r="55402" b="11688"/>
          <a:stretch/>
        </p:blipFill>
        <p:spPr bwMode="auto">
          <a:xfrm>
            <a:off x="841248" y="1380744"/>
            <a:ext cx="2450592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Á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4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5"/>
    </mc:Choice>
    <mc:Fallback xmlns="">
      <p:transition spd="slow" advTm="19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727322" y="6011092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www.cialebrasil.com.br</a:t>
            </a:r>
            <a:endParaRPr lang="pt-BR" sz="1050" dirty="0">
              <a:solidFill>
                <a:schemeClr val="bg1"/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529581" y="629482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198722" y="2942032"/>
            <a:ext cx="5366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MODELO DE FORMULÁRIO</a:t>
            </a:r>
          </a:p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MANILHAS</a:t>
            </a:r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461" y="330274"/>
            <a:ext cx="4505736" cy="60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8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0"/>
    </mc:Choice>
    <mc:Fallback xmlns="">
      <p:transition spd="slow" advTm="148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40"/>
          <p:cNvSpPr txBox="1"/>
          <p:nvPr/>
        </p:nvSpPr>
        <p:spPr>
          <a:xfrm>
            <a:off x="4251978" y="405476"/>
            <a:ext cx="782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ITEM REPROVADO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Retângulo Arredondado 41"/>
          <p:cNvSpPr/>
          <p:nvPr/>
        </p:nvSpPr>
        <p:spPr>
          <a:xfrm>
            <a:off x="356616" y="329184"/>
            <a:ext cx="3401568" cy="6099048"/>
          </a:xfrm>
          <a:prstGeom prst="roundRect">
            <a:avLst>
              <a:gd name="adj" fmla="val 72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727322" y="6011092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www.cialebrasil.com.br</a:t>
            </a:r>
            <a:endParaRPr lang="pt-BR" sz="1050" dirty="0">
              <a:solidFill>
                <a:schemeClr val="bg1"/>
              </a:solidFill>
            </a:endParaRPr>
          </a:p>
        </p:txBody>
      </p:sp>
      <p:cxnSp>
        <p:nvCxnSpPr>
          <p:cNvPr id="53" name="Conector reto 52"/>
          <p:cNvCxnSpPr/>
          <p:nvPr/>
        </p:nvCxnSpPr>
        <p:spPr>
          <a:xfrm>
            <a:off x="529581" y="629482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538725" y="6038524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m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573" y="355528"/>
            <a:ext cx="583961" cy="517602"/>
          </a:xfrm>
          <a:prstGeom prst="rect">
            <a:avLst/>
          </a:prstGeom>
        </p:spPr>
      </p:pic>
      <p:cxnSp>
        <p:nvCxnSpPr>
          <p:cNvPr id="56" name="Conector reto 55"/>
          <p:cNvCxnSpPr/>
          <p:nvPr/>
        </p:nvCxnSpPr>
        <p:spPr>
          <a:xfrm>
            <a:off x="520820" y="86388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m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008367" y="325372"/>
            <a:ext cx="583961" cy="517602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26" y="403871"/>
            <a:ext cx="428789" cy="383653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0391" y="415051"/>
            <a:ext cx="451675" cy="379914"/>
          </a:xfrm>
          <a:prstGeom prst="rect">
            <a:avLst/>
          </a:prstGeom>
        </p:spPr>
      </p:pic>
      <p:sp>
        <p:nvSpPr>
          <p:cNvPr id="71" name="CaixaDeTexto 70"/>
          <p:cNvSpPr txBox="1"/>
          <p:nvPr/>
        </p:nvSpPr>
        <p:spPr>
          <a:xfrm>
            <a:off x="718560" y="937925"/>
            <a:ext cx="267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  <a:latin typeface="BankGothic Md BT" panose="020B0807020203060204" pitchFamily="34" charset="0"/>
              </a:rPr>
              <a:t>ITEM REPROVADO</a:t>
            </a:r>
            <a:endParaRPr lang="pt-BR" sz="1200" dirty="0">
              <a:solidFill>
                <a:srgbClr val="FF0000"/>
              </a:solidFill>
              <a:latin typeface="BankGothic Md BT" panose="020B0807020203060204" pitchFamily="34" charset="0"/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044427" y="-7864"/>
            <a:ext cx="782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ACESSÓRIO SELECIONADO - MANILHA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75" name="Imagem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8624" y="1287323"/>
            <a:ext cx="4021068" cy="5177813"/>
          </a:xfrm>
          <a:prstGeom prst="rect">
            <a:avLst/>
          </a:prstGeom>
        </p:spPr>
      </p:pic>
      <p:sp>
        <p:nvSpPr>
          <p:cNvPr id="77" name="Retângulo Arredondado 76"/>
          <p:cNvSpPr/>
          <p:nvPr/>
        </p:nvSpPr>
        <p:spPr>
          <a:xfrm>
            <a:off x="9107424" y="3724313"/>
            <a:ext cx="1344168" cy="9180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8" name="Conector de Seta Reta 77"/>
          <p:cNvCxnSpPr/>
          <p:nvPr/>
        </p:nvCxnSpPr>
        <p:spPr>
          <a:xfrm flipH="1">
            <a:off x="10441691" y="4131358"/>
            <a:ext cx="1259078" cy="3081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8" name="Picture 6" descr="https://img.freepik.com/vetores-premium/tiquetaque-verde-icones-de-vetor-de-cruz-vermelha-marcas-de-carrapato-e-cruz-aceito-rejeitado-aprovado-reprovado_435184-737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224" b="92332" l="3514" r="95847">
                        <a14:foregroundMark x1="73163" y1="30671" x2="73163" y2="30671"/>
                        <a14:foregroundMark x1="73163" y1="27796" x2="82428" y2="26198"/>
                        <a14:foregroundMark x1="68211" y1="26837" x2="62939" y2="49201"/>
                        <a14:foregroundMark x1="74281" y1="84984" x2="88818" y2="41853"/>
                        <a14:foregroundMark x1="81150" y1="16294" x2="74441" y2="13099"/>
                        <a14:foregroundMark x1="65974" y1="78594" x2="64696" y2="77316"/>
                        <a14:backgroundMark x1="45208" y1="21725" x2="50319" y2="66454"/>
                        <a14:backgroundMark x1="70767" y1="37380" x2="81150" y2="58466"/>
                        <a14:backgroundMark x1="83546" y1="39936" x2="72364" y2="59425"/>
                        <a14:backgroundMark x1="8946" y1="39617" x2="9265" y2="36741"/>
                        <a14:backgroundMark x1="21406" y1="81150" x2="24441" y2="81789"/>
                        <a14:backgroundMark x1="24920" y1="81150" x2="25879" y2="81789"/>
                        <a14:backgroundMark x1="9265" y1="37380" x2="9744" y2="34505"/>
                        <a14:backgroundMark x1="75399" y1="13419" x2="74281" y2="13419"/>
                        <a14:backgroundMark x1="77636" y1="12141" x2="75559" y2="13738"/>
                      </a14:backgroundRemoval>
                    </a14:imgEffect>
                    <a14:imgEffect>
                      <a14:artisticLineDrawing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687" t="9456" r="4037" b="11363"/>
          <a:stretch/>
        </p:blipFill>
        <p:spPr bwMode="auto">
          <a:xfrm>
            <a:off x="961052" y="1390261"/>
            <a:ext cx="2341985" cy="236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Á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326880" y="3872622"/>
            <a:ext cx="566928" cy="214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10113264" y="3865695"/>
            <a:ext cx="283464" cy="235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9144001" y="4294908"/>
            <a:ext cx="94848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rgbClr val="FF0000"/>
                </a:solidFill>
              </a:rPr>
              <a:t>REPROVADO</a:t>
            </a:r>
            <a:endParaRPr lang="pt-BR" sz="900" b="1" dirty="0">
              <a:solidFill>
                <a:srgbClr val="FF0000"/>
              </a:solidFill>
            </a:endParaRPr>
          </a:p>
        </p:txBody>
      </p:sp>
      <p:pic>
        <p:nvPicPr>
          <p:cNvPr id="27" name="Picture 2" descr="Check mark and x set icon. Simple web buttons. Checkmarks and x 3211336  Vector Art at Vecteezy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7" t="15811" r="50035" b="6250"/>
          <a:stretch/>
        </p:blipFill>
        <p:spPr bwMode="auto">
          <a:xfrm>
            <a:off x="10116608" y="4277162"/>
            <a:ext cx="300466" cy="29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Agrupar 4"/>
          <p:cNvGrpSpPr/>
          <p:nvPr/>
        </p:nvGrpSpPr>
        <p:grpSpPr>
          <a:xfrm>
            <a:off x="741984" y="3959232"/>
            <a:ext cx="2713097" cy="1936058"/>
            <a:chOff x="741984" y="3959232"/>
            <a:chExt cx="2713097" cy="1936058"/>
          </a:xfrm>
        </p:grpSpPr>
        <p:grpSp>
          <p:nvGrpSpPr>
            <p:cNvPr id="6" name="Agrupar 5"/>
            <p:cNvGrpSpPr/>
            <p:nvPr/>
          </p:nvGrpSpPr>
          <p:grpSpPr>
            <a:xfrm>
              <a:off x="741984" y="3959232"/>
              <a:ext cx="2713097" cy="1918451"/>
              <a:chOff x="711891" y="5516816"/>
              <a:chExt cx="2713097" cy="411480"/>
            </a:xfrm>
          </p:grpSpPr>
          <p:sp>
            <p:nvSpPr>
              <p:cNvPr id="61" name="Retângulo Arredondado 60"/>
              <p:cNvSpPr/>
              <p:nvPr/>
            </p:nvSpPr>
            <p:spPr>
              <a:xfrm>
                <a:off x="711891" y="5516816"/>
                <a:ext cx="2713097" cy="41148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bg2"/>
                  </a:solidFill>
                </a:endParaRPr>
              </a:p>
            </p:txBody>
          </p:sp>
          <p:sp>
            <p:nvSpPr>
              <p:cNvPr id="65" name="CaixaDeTexto 64"/>
              <p:cNvSpPr txBox="1"/>
              <p:nvPr/>
            </p:nvSpPr>
            <p:spPr>
              <a:xfrm>
                <a:off x="804666" y="5568639"/>
                <a:ext cx="25054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GERAR LAUDO EM PDF</a:t>
                </a:r>
                <a:endParaRPr lang="pt-BR" sz="1050" b="1" dirty="0"/>
              </a:p>
            </p:txBody>
          </p:sp>
        </p:grpSp>
        <p:pic>
          <p:nvPicPr>
            <p:cNvPr id="8198" name="Picture 6" descr="https://images.vexels.com/media/users/3/153973/isolated/preview/3f4756f5a915c254517d7f0800910ad6-icone-de-traco-colorido-do-documento-verificado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316" b="29265"/>
            <a:stretch/>
          </p:blipFill>
          <p:spPr bwMode="auto">
            <a:xfrm>
              <a:off x="1475454" y="4504712"/>
              <a:ext cx="919403" cy="946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tângulo Arredondado 29"/>
            <p:cNvSpPr/>
            <p:nvPr/>
          </p:nvSpPr>
          <p:spPr>
            <a:xfrm>
              <a:off x="2142940" y="5149628"/>
              <a:ext cx="644821" cy="713240"/>
            </a:xfrm>
            <a:prstGeom prst="roundRect">
              <a:avLst>
                <a:gd name="adj" fmla="val 168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pic>
          <p:nvPicPr>
            <p:cNvPr id="28" name="Picture 2" descr="Check mark and x set icon. Simple web buttons. Checkmarks and x 3211336  Vector Art at Vecteezy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77" t="15811" r="50035" b="6250"/>
            <a:stretch/>
          </p:blipFill>
          <p:spPr bwMode="auto">
            <a:xfrm>
              <a:off x="1964822" y="5019584"/>
              <a:ext cx="898452" cy="87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438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4"/>
    </mc:Choice>
    <mc:Fallback xmlns="">
      <p:transition spd="slow" advTm="15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56616" y="365760"/>
            <a:ext cx="3401568" cy="6099048"/>
          </a:xfrm>
          <a:prstGeom prst="roundRect">
            <a:avLst>
              <a:gd name="adj" fmla="val 72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00071" y="2245524"/>
            <a:ext cx="309067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CIALE INSPETOR</a:t>
            </a:r>
            <a:endParaRPr lang="pt-BR" sz="23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grpSp>
        <p:nvGrpSpPr>
          <p:cNvPr id="10" name="Agrupar 9"/>
          <p:cNvGrpSpPr/>
          <p:nvPr/>
        </p:nvGrpSpPr>
        <p:grpSpPr>
          <a:xfrm>
            <a:off x="500071" y="2884002"/>
            <a:ext cx="3090672" cy="1866801"/>
            <a:chOff x="923542" y="3886200"/>
            <a:chExt cx="2267712" cy="163677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8" name="Retângulo Arredondado 7"/>
            <p:cNvSpPr/>
            <p:nvPr/>
          </p:nvSpPr>
          <p:spPr>
            <a:xfrm>
              <a:off x="923542" y="3886200"/>
              <a:ext cx="2267712" cy="163677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161286" y="4486933"/>
              <a:ext cx="1792224" cy="45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latin typeface="Bahnschrift SemiBold SemiConden" panose="020B0502040204020203" pitchFamily="34" charset="0"/>
                </a:rPr>
                <a:t>INICIAR</a:t>
              </a:r>
              <a:endParaRPr lang="pt-BR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727322" y="6011092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www.cialebrasil.com.br</a:t>
            </a:r>
            <a:endParaRPr lang="pt-BR" sz="1050" dirty="0">
              <a:solidFill>
                <a:schemeClr val="bg1"/>
              </a:solidFill>
            </a:endParaRPr>
          </a:p>
        </p:txBody>
      </p:sp>
      <p:grpSp>
        <p:nvGrpSpPr>
          <p:cNvPr id="23" name="Agrupar 22"/>
          <p:cNvGrpSpPr/>
          <p:nvPr/>
        </p:nvGrpSpPr>
        <p:grpSpPr>
          <a:xfrm>
            <a:off x="547869" y="5118258"/>
            <a:ext cx="3064006" cy="690550"/>
            <a:chOff x="547869" y="5054250"/>
            <a:chExt cx="3064006" cy="690550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331"/>
            <a:stretch/>
          </p:blipFill>
          <p:spPr>
            <a:xfrm>
              <a:off x="547869" y="5072538"/>
              <a:ext cx="1092505" cy="662805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29" y="5054250"/>
              <a:ext cx="1940446" cy="690550"/>
            </a:xfrm>
            <a:prstGeom prst="rect">
              <a:avLst/>
            </a:prstGeom>
          </p:spPr>
        </p:pic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55" y="673960"/>
            <a:ext cx="1494097" cy="1475623"/>
          </a:xfrm>
          <a:prstGeom prst="rect">
            <a:avLst/>
          </a:prstGeom>
        </p:spPr>
      </p:pic>
      <p:cxnSp>
        <p:nvCxnSpPr>
          <p:cNvPr id="25" name="Conector reto 24"/>
          <p:cNvCxnSpPr/>
          <p:nvPr/>
        </p:nvCxnSpPr>
        <p:spPr>
          <a:xfrm>
            <a:off x="529581" y="629482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38725" y="6038524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5354196" y="3107494"/>
            <a:ext cx="536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PÁGINA </a:t>
            </a:r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INICIAL DO APP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00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0"/>
    </mc:Choice>
    <mc:Fallback xmlns="">
      <p:transition spd="slow" advTm="148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56616" y="365760"/>
            <a:ext cx="3401568" cy="6099048"/>
          </a:xfrm>
          <a:prstGeom prst="roundRect">
            <a:avLst>
              <a:gd name="adj" fmla="val 72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00071" y="2245524"/>
            <a:ext cx="309067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CIALE INSPETOR</a:t>
            </a:r>
            <a:endParaRPr lang="pt-BR" sz="23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grpSp>
        <p:nvGrpSpPr>
          <p:cNvPr id="10" name="Agrupar 9"/>
          <p:cNvGrpSpPr/>
          <p:nvPr/>
        </p:nvGrpSpPr>
        <p:grpSpPr>
          <a:xfrm>
            <a:off x="500071" y="2766068"/>
            <a:ext cx="3090672" cy="523220"/>
            <a:chOff x="923542" y="3733489"/>
            <a:chExt cx="2267712" cy="185085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8" name="Retângulo Arredondado 7"/>
            <p:cNvSpPr/>
            <p:nvPr/>
          </p:nvSpPr>
          <p:spPr>
            <a:xfrm>
              <a:off x="923542" y="3886200"/>
              <a:ext cx="2267712" cy="163677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161286" y="3733489"/>
              <a:ext cx="1792224" cy="185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latin typeface="Bahnschrift SemiBold SemiConden" panose="020B0502040204020203" pitchFamily="34" charset="0"/>
                </a:rPr>
                <a:t>NOVA INSPEÇÃO</a:t>
              </a:r>
              <a:endParaRPr lang="pt-BR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727322" y="6011092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www.cialebrasil.com.br</a:t>
            </a:r>
            <a:endParaRPr lang="pt-BR" sz="1050" dirty="0">
              <a:solidFill>
                <a:schemeClr val="bg1"/>
              </a:solidFill>
            </a:endParaRPr>
          </a:p>
        </p:txBody>
      </p:sp>
      <p:grpSp>
        <p:nvGrpSpPr>
          <p:cNvPr id="23" name="Agrupar 22"/>
          <p:cNvGrpSpPr/>
          <p:nvPr/>
        </p:nvGrpSpPr>
        <p:grpSpPr>
          <a:xfrm>
            <a:off x="547869" y="5118258"/>
            <a:ext cx="3064006" cy="690550"/>
            <a:chOff x="547869" y="5054250"/>
            <a:chExt cx="3064006" cy="690550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331"/>
            <a:stretch/>
          </p:blipFill>
          <p:spPr>
            <a:xfrm>
              <a:off x="547869" y="5072538"/>
              <a:ext cx="1092505" cy="662805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29" y="5054250"/>
              <a:ext cx="1940446" cy="690550"/>
            </a:xfrm>
            <a:prstGeom prst="rect">
              <a:avLst/>
            </a:prstGeom>
          </p:spPr>
        </p:pic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55" y="673960"/>
            <a:ext cx="1494097" cy="1475623"/>
          </a:xfrm>
          <a:prstGeom prst="rect">
            <a:avLst/>
          </a:prstGeom>
        </p:spPr>
      </p:pic>
      <p:cxnSp>
        <p:nvCxnSpPr>
          <p:cNvPr id="25" name="Conector reto 24"/>
          <p:cNvCxnSpPr/>
          <p:nvPr/>
        </p:nvCxnSpPr>
        <p:spPr>
          <a:xfrm>
            <a:off x="529581" y="629482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38725" y="6038524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500071" y="3533577"/>
            <a:ext cx="3090672" cy="523220"/>
            <a:chOff x="923542" y="3733489"/>
            <a:chExt cx="2267712" cy="185085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4" name="Retângulo Arredondado 23"/>
            <p:cNvSpPr/>
            <p:nvPr/>
          </p:nvSpPr>
          <p:spPr>
            <a:xfrm>
              <a:off x="923542" y="3886200"/>
              <a:ext cx="2267712" cy="163677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161286" y="3733489"/>
              <a:ext cx="1792224" cy="185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latin typeface="Bahnschrift SemiBold SemiConden" panose="020B0502040204020203" pitchFamily="34" charset="0"/>
                </a:rPr>
                <a:t>CONTINUAR</a:t>
              </a:r>
              <a:endParaRPr lang="pt-BR" dirty="0"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28" name="Agrupar 27"/>
          <p:cNvGrpSpPr/>
          <p:nvPr/>
        </p:nvGrpSpPr>
        <p:grpSpPr>
          <a:xfrm>
            <a:off x="494347" y="4301086"/>
            <a:ext cx="3090673" cy="523220"/>
            <a:chOff x="923541" y="3733489"/>
            <a:chExt cx="2267713" cy="185085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9" name="Retângulo Arredondado 28"/>
            <p:cNvSpPr/>
            <p:nvPr/>
          </p:nvSpPr>
          <p:spPr>
            <a:xfrm>
              <a:off x="923542" y="3886200"/>
              <a:ext cx="2267712" cy="163677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923541" y="3733489"/>
              <a:ext cx="2267713" cy="185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latin typeface="Bahnschrift SemiBold SemiConden" panose="020B0502040204020203" pitchFamily="34" charset="0"/>
                </a:rPr>
                <a:t>MODIFICAR</a:t>
              </a:r>
              <a:endParaRPr lang="pt-BR" dirty="0">
                <a:latin typeface="Bahnschrift SemiBold SemiConden" panose="020B0502040204020203" pitchFamily="34" charset="0"/>
              </a:endParaRPr>
            </a:p>
          </p:txBody>
        </p:sp>
      </p:grpSp>
      <p:cxnSp>
        <p:nvCxnSpPr>
          <p:cNvPr id="31" name="Conector de Seta Reta 30"/>
          <p:cNvCxnSpPr/>
          <p:nvPr/>
        </p:nvCxnSpPr>
        <p:spPr>
          <a:xfrm flipV="1">
            <a:off x="3260999" y="3016681"/>
            <a:ext cx="1872418" cy="48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Arredondado 32"/>
          <p:cNvSpPr/>
          <p:nvPr/>
        </p:nvSpPr>
        <p:spPr>
          <a:xfrm>
            <a:off x="5133418" y="2805075"/>
            <a:ext cx="3847892" cy="411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5133417" y="2856926"/>
            <a:ext cx="384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INICIAR NOVA INSPEÇÃO</a:t>
            </a:r>
            <a:endParaRPr lang="pt-BR" sz="1050" b="1" dirty="0"/>
          </a:p>
        </p:txBody>
      </p:sp>
      <p:cxnSp>
        <p:nvCxnSpPr>
          <p:cNvPr id="47" name="Conector de Seta Reta 46"/>
          <p:cNvCxnSpPr/>
          <p:nvPr/>
        </p:nvCxnSpPr>
        <p:spPr>
          <a:xfrm flipV="1">
            <a:off x="3260999" y="3810494"/>
            <a:ext cx="1872418" cy="48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Arredondado 47"/>
          <p:cNvSpPr/>
          <p:nvPr/>
        </p:nvSpPr>
        <p:spPr>
          <a:xfrm>
            <a:off x="5133418" y="3598888"/>
            <a:ext cx="3847892" cy="411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5133417" y="3650739"/>
            <a:ext cx="384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CONTINUAR INSPEÇÃO ANTERIOR</a:t>
            </a:r>
            <a:endParaRPr lang="pt-BR" sz="1050" b="1" dirty="0"/>
          </a:p>
        </p:txBody>
      </p:sp>
      <p:cxnSp>
        <p:nvCxnSpPr>
          <p:cNvPr id="50" name="Conector de Seta Reta 49"/>
          <p:cNvCxnSpPr/>
          <p:nvPr/>
        </p:nvCxnSpPr>
        <p:spPr>
          <a:xfrm flipV="1">
            <a:off x="3260999" y="4612863"/>
            <a:ext cx="1872418" cy="48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Arredondado 50"/>
          <p:cNvSpPr/>
          <p:nvPr/>
        </p:nvSpPr>
        <p:spPr>
          <a:xfrm>
            <a:off x="5133418" y="4401257"/>
            <a:ext cx="3847892" cy="411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5133417" y="4453108"/>
            <a:ext cx="3847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MODIFICAR INSPEÇÃO / REVISAR INSPEÇÃO </a:t>
            </a:r>
            <a:endParaRPr lang="pt-BR" sz="1000" b="1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4117579" y="1248782"/>
            <a:ext cx="782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PÁGINA DE SELEÇÃO DA ATIVIDADE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9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5"/>
    </mc:Choice>
    <mc:Fallback xmlns="">
      <p:transition spd="slow" advTm="209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56616" y="365760"/>
            <a:ext cx="3401568" cy="6099048"/>
          </a:xfrm>
          <a:prstGeom prst="roundRect">
            <a:avLst>
              <a:gd name="adj" fmla="val 72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00071" y="2245524"/>
            <a:ext cx="309067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CIALE INSPETOR</a:t>
            </a:r>
            <a:endParaRPr lang="pt-BR" sz="23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grpSp>
        <p:nvGrpSpPr>
          <p:cNvPr id="10" name="Agrupar 9"/>
          <p:cNvGrpSpPr/>
          <p:nvPr/>
        </p:nvGrpSpPr>
        <p:grpSpPr>
          <a:xfrm>
            <a:off x="500071" y="2766068"/>
            <a:ext cx="3090672" cy="523220"/>
            <a:chOff x="923542" y="3733489"/>
            <a:chExt cx="2267712" cy="185085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8" name="Retângulo Arredondado 7"/>
            <p:cNvSpPr/>
            <p:nvPr/>
          </p:nvSpPr>
          <p:spPr>
            <a:xfrm>
              <a:off x="923542" y="3886200"/>
              <a:ext cx="2267712" cy="163677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161286" y="3733489"/>
              <a:ext cx="1792224" cy="185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latin typeface="Bahnschrift SemiBold SemiConden" panose="020B0502040204020203" pitchFamily="34" charset="0"/>
                </a:rPr>
                <a:t>INSPETOR</a:t>
              </a:r>
              <a:endParaRPr lang="pt-BR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727322" y="6011092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www.cialebrasil.com.br</a:t>
            </a:r>
            <a:endParaRPr lang="pt-BR" sz="1050" dirty="0">
              <a:solidFill>
                <a:schemeClr val="bg1"/>
              </a:solidFill>
            </a:endParaRPr>
          </a:p>
        </p:txBody>
      </p:sp>
      <p:grpSp>
        <p:nvGrpSpPr>
          <p:cNvPr id="23" name="Agrupar 22"/>
          <p:cNvGrpSpPr/>
          <p:nvPr/>
        </p:nvGrpSpPr>
        <p:grpSpPr>
          <a:xfrm>
            <a:off x="547869" y="5118258"/>
            <a:ext cx="3064006" cy="690550"/>
            <a:chOff x="547869" y="5054250"/>
            <a:chExt cx="3064006" cy="690550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331"/>
            <a:stretch/>
          </p:blipFill>
          <p:spPr>
            <a:xfrm>
              <a:off x="547869" y="5072538"/>
              <a:ext cx="1092505" cy="662805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29" y="5054250"/>
              <a:ext cx="1940446" cy="690550"/>
            </a:xfrm>
            <a:prstGeom prst="rect">
              <a:avLst/>
            </a:prstGeom>
          </p:spPr>
        </p:pic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55" y="673960"/>
            <a:ext cx="1494097" cy="1475623"/>
          </a:xfrm>
          <a:prstGeom prst="rect">
            <a:avLst/>
          </a:prstGeom>
        </p:spPr>
      </p:pic>
      <p:cxnSp>
        <p:nvCxnSpPr>
          <p:cNvPr id="25" name="Conector reto 24"/>
          <p:cNvCxnSpPr/>
          <p:nvPr/>
        </p:nvCxnSpPr>
        <p:spPr>
          <a:xfrm>
            <a:off x="529581" y="629482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38725" y="6038524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500071" y="3533577"/>
            <a:ext cx="3090672" cy="523220"/>
            <a:chOff x="923542" y="3733489"/>
            <a:chExt cx="2267712" cy="185085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4" name="Retângulo Arredondado 23"/>
            <p:cNvSpPr/>
            <p:nvPr/>
          </p:nvSpPr>
          <p:spPr>
            <a:xfrm>
              <a:off x="923542" y="3886200"/>
              <a:ext cx="2267712" cy="163677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161286" y="3733489"/>
              <a:ext cx="1792224" cy="185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latin typeface="Bahnschrift SemiBold SemiConden" panose="020B0502040204020203" pitchFamily="34" charset="0"/>
                </a:rPr>
                <a:t>RESP. TECNICO</a:t>
              </a:r>
              <a:endParaRPr lang="pt-BR" dirty="0"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28" name="Agrupar 27"/>
          <p:cNvGrpSpPr/>
          <p:nvPr/>
        </p:nvGrpSpPr>
        <p:grpSpPr>
          <a:xfrm>
            <a:off x="494347" y="4301086"/>
            <a:ext cx="3090673" cy="523220"/>
            <a:chOff x="923541" y="3733489"/>
            <a:chExt cx="2267713" cy="185085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9" name="Retângulo Arredondado 28"/>
            <p:cNvSpPr/>
            <p:nvPr/>
          </p:nvSpPr>
          <p:spPr>
            <a:xfrm>
              <a:off x="923542" y="3886200"/>
              <a:ext cx="2267712" cy="163677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923541" y="3733489"/>
              <a:ext cx="2267713" cy="185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latin typeface="Bahnschrift SemiBold SemiConden" panose="020B0502040204020203" pitchFamily="34" charset="0"/>
                </a:rPr>
                <a:t>HISTORICO</a:t>
              </a:r>
              <a:endParaRPr lang="pt-BR" dirty="0">
                <a:latin typeface="Bahnschrift SemiBold SemiConden" panose="020B0502040204020203" pitchFamily="34" charset="0"/>
              </a:endParaRPr>
            </a:p>
          </p:txBody>
        </p:sp>
      </p:grpSp>
      <p:cxnSp>
        <p:nvCxnSpPr>
          <p:cNvPr id="31" name="Conector de Seta Reta 30"/>
          <p:cNvCxnSpPr/>
          <p:nvPr/>
        </p:nvCxnSpPr>
        <p:spPr>
          <a:xfrm flipV="1">
            <a:off x="3260999" y="3016681"/>
            <a:ext cx="1872418" cy="48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Arredondado 32"/>
          <p:cNvSpPr/>
          <p:nvPr/>
        </p:nvSpPr>
        <p:spPr>
          <a:xfrm>
            <a:off x="5133418" y="2805075"/>
            <a:ext cx="3847892" cy="411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5133417" y="2856926"/>
            <a:ext cx="384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IMAGEM COM NOME, REGISTRO E ASSINATURA</a:t>
            </a:r>
            <a:endParaRPr lang="pt-BR" sz="1050" b="1" dirty="0"/>
          </a:p>
        </p:txBody>
      </p:sp>
      <p:cxnSp>
        <p:nvCxnSpPr>
          <p:cNvPr id="47" name="Conector de Seta Reta 46"/>
          <p:cNvCxnSpPr/>
          <p:nvPr/>
        </p:nvCxnSpPr>
        <p:spPr>
          <a:xfrm flipV="1">
            <a:off x="3260999" y="3810494"/>
            <a:ext cx="1872418" cy="48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Arredondado 47"/>
          <p:cNvSpPr/>
          <p:nvPr/>
        </p:nvSpPr>
        <p:spPr>
          <a:xfrm>
            <a:off x="5133418" y="3598888"/>
            <a:ext cx="3847892" cy="411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5133417" y="3650739"/>
            <a:ext cx="384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IMAGEM COM NOME, REGISTRO E ASSINATURA</a:t>
            </a:r>
            <a:endParaRPr lang="pt-BR" sz="1050" b="1" dirty="0"/>
          </a:p>
        </p:txBody>
      </p:sp>
      <p:cxnSp>
        <p:nvCxnSpPr>
          <p:cNvPr id="50" name="Conector de Seta Reta 49"/>
          <p:cNvCxnSpPr/>
          <p:nvPr/>
        </p:nvCxnSpPr>
        <p:spPr>
          <a:xfrm flipV="1">
            <a:off x="3260999" y="4612863"/>
            <a:ext cx="1872418" cy="48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Arredondado 50"/>
          <p:cNvSpPr/>
          <p:nvPr/>
        </p:nvSpPr>
        <p:spPr>
          <a:xfrm>
            <a:off x="5133418" y="4401257"/>
            <a:ext cx="3847892" cy="411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5133417" y="4453108"/>
            <a:ext cx="3847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RELAÇÃO DE LAUDOS EMITIDOS E ACESSO AOS PDFS</a:t>
            </a:r>
            <a:endParaRPr lang="pt-BR" sz="10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117579" y="1248782"/>
            <a:ext cx="7824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PÁGINA DE SELEÇÃO DO INSPETOR</a:t>
            </a:r>
          </a:p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RESPONSÁVEL TÉCNICO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2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0"/>
    </mc:Choice>
    <mc:Fallback xmlns="">
      <p:transition spd="slow" advTm="216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56616" y="365760"/>
            <a:ext cx="3401568" cy="6099048"/>
          </a:xfrm>
          <a:prstGeom prst="roundRect">
            <a:avLst>
              <a:gd name="adj" fmla="val 72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00071" y="2245524"/>
            <a:ext cx="309067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CIALE INSPETOR</a:t>
            </a:r>
            <a:endParaRPr lang="pt-BR" sz="23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grpSp>
        <p:nvGrpSpPr>
          <p:cNvPr id="10" name="Agrupar 9"/>
          <p:cNvGrpSpPr/>
          <p:nvPr/>
        </p:nvGrpSpPr>
        <p:grpSpPr>
          <a:xfrm>
            <a:off x="500071" y="2766068"/>
            <a:ext cx="3090672" cy="523220"/>
            <a:chOff x="923542" y="3733489"/>
            <a:chExt cx="2267712" cy="185085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8" name="Retângulo Arredondado 7"/>
            <p:cNvSpPr/>
            <p:nvPr/>
          </p:nvSpPr>
          <p:spPr>
            <a:xfrm>
              <a:off x="923542" y="3886200"/>
              <a:ext cx="2267712" cy="163677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161286" y="3733489"/>
              <a:ext cx="1792224" cy="185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latin typeface="Bahnschrift SemiBold SemiConden" panose="020B0502040204020203" pitchFamily="34" charset="0"/>
                </a:rPr>
                <a:t>INSPETOR</a:t>
              </a:r>
              <a:endParaRPr lang="pt-BR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727322" y="6011092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www.cialebrasil.com.br</a:t>
            </a:r>
            <a:endParaRPr lang="pt-BR" sz="1050" dirty="0">
              <a:solidFill>
                <a:schemeClr val="bg1"/>
              </a:solidFill>
            </a:endParaRPr>
          </a:p>
        </p:txBody>
      </p:sp>
      <p:grpSp>
        <p:nvGrpSpPr>
          <p:cNvPr id="23" name="Agrupar 22"/>
          <p:cNvGrpSpPr/>
          <p:nvPr/>
        </p:nvGrpSpPr>
        <p:grpSpPr>
          <a:xfrm>
            <a:off x="547869" y="5118258"/>
            <a:ext cx="3064006" cy="690550"/>
            <a:chOff x="547869" y="5054250"/>
            <a:chExt cx="3064006" cy="690550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331"/>
            <a:stretch/>
          </p:blipFill>
          <p:spPr>
            <a:xfrm>
              <a:off x="547869" y="5072538"/>
              <a:ext cx="1092505" cy="662805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29" y="5054250"/>
              <a:ext cx="1940446" cy="690550"/>
            </a:xfrm>
            <a:prstGeom prst="rect">
              <a:avLst/>
            </a:prstGeom>
          </p:spPr>
        </p:pic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55" y="673960"/>
            <a:ext cx="1494097" cy="1475623"/>
          </a:xfrm>
          <a:prstGeom prst="rect">
            <a:avLst/>
          </a:prstGeom>
        </p:spPr>
      </p:pic>
      <p:cxnSp>
        <p:nvCxnSpPr>
          <p:cNvPr id="25" name="Conector reto 24"/>
          <p:cNvCxnSpPr/>
          <p:nvPr/>
        </p:nvCxnSpPr>
        <p:spPr>
          <a:xfrm>
            <a:off x="529581" y="629482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38725" y="6038524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500071" y="3533577"/>
            <a:ext cx="3090672" cy="523220"/>
            <a:chOff x="923542" y="3733489"/>
            <a:chExt cx="2267712" cy="185085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4" name="Retângulo Arredondado 23"/>
            <p:cNvSpPr/>
            <p:nvPr/>
          </p:nvSpPr>
          <p:spPr>
            <a:xfrm>
              <a:off x="923542" y="3886200"/>
              <a:ext cx="2267712" cy="163677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161286" y="3733489"/>
              <a:ext cx="1792224" cy="185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latin typeface="Bahnschrift SemiBold SemiConden" panose="020B0502040204020203" pitchFamily="34" charset="0"/>
                </a:rPr>
                <a:t>RESP. TECNICO</a:t>
              </a:r>
              <a:endParaRPr lang="pt-BR" dirty="0"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28" name="Agrupar 27"/>
          <p:cNvGrpSpPr/>
          <p:nvPr/>
        </p:nvGrpSpPr>
        <p:grpSpPr>
          <a:xfrm>
            <a:off x="494347" y="4301086"/>
            <a:ext cx="3090673" cy="523220"/>
            <a:chOff x="923541" y="3733489"/>
            <a:chExt cx="2267713" cy="185085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9" name="Retângulo Arredondado 28"/>
            <p:cNvSpPr/>
            <p:nvPr/>
          </p:nvSpPr>
          <p:spPr>
            <a:xfrm>
              <a:off x="923542" y="3886200"/>
              <a:ext cx="2267712" cy="163677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923541" y="3733489"/>
              <a:ext cx="2267713" cy="185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latin typeface="Bahnschrift SemiBold SemiConden" panose="020B0502040204020203" pitchFamily="34" charset="0"/>
                </a:rPr>
                <a:t>HISTORICO</a:t>
              </a:r>
              <a:endParaRPr lang="pt-BR" dirty="0">
                <a:latin typeface="Bahnschrift SemiBold SemiConden" panose="020B0502040204020203" pitchFamily="34" charset="0"/>
              </a:endParaRPr>
            </a:p>
          </p:txBody>
        </p:sp>
      </p:grpSp>
      <p:cxnSp>
        <p:nvCxnSpPr>
          <p:cNvPr id="31" name="Conector de Seta Reta 30"/>
          <p:cNvCxnSpPr/>
          <p:nvPr/>
        </p:nvCxnSpPr>
        <p:spPr>
          <a:xfrm>
            <a:off x="3260999" y="3021523"/>
            <a:ext cx="4450352" cy="273327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Arredondado 32"/>
          <p:cNvSpPr/>
          <p:nvPr/>
        </p:nvSpPr>
        <p:spPr>
          <a:xfrm>
            <a:off x="4489444" y="2298161"/>
            <a:ext cx="3054466" cy="6151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4489444" y="2372020"/>
            <a:ext cx="2978226" cy="541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IMAGEM COM NOME, REGISTRO E </a:t>
            </a:r>
            <a:r>
              <a:rPr lang="pt-BR" sz="1400" b="1" dirty="0" smtClean="0"/>
              <a:t>ASSINATURA (BUSCAR OPÇÕES)</a:t>
            </a:r>
            <a:endParaRPr lang="pt-BR" sz="105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197208" y="282919"/>
            <a:ext cx="7824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PÁGINA DE SELEÇÃO DO INSPETOR</a:t>
            </a:r>
          </a:p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RESPONSÁVEL TÉCNICO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Á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1351" y="1184226"/>
            <a:ext cx="4021068" cy="5177813"/>
          </a:xfrm>
          <a:prstGeom prst="rect">
            <a:avLst/>
          </a:prstGeom>
        </p:spPr>
      </p:pic>
      <p:sp>
        <p:nvSpPr>
          <p:cNvPr id="36" name="Retângulo Arredondado 35"/>
          <p:cNvSpPr/>
          <p:nvPr/>
        </p:nvSpPr>
        <p:spPr>
          <a:xfrm>
            <a:off x="7711351" y="5172847"/>
            <a:ext cx="1344168" cy="9180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9326880" y="3872622"/>
            <a:ext cx="566928" cy="214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10113264" y="3865695"/>
            <a:ext cx="283464" cy="235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63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0"/>
    </mc:Choice>
    <mc:Fallback xmlns="">
      <p:transition spd="slow" advTm="21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56616" y="365760"/>
            <a:ext cx="3401568" cy="6099048"/>
          </a:xfrm>
          <a:prstGeom prst="roundRect">
            <a:avLst>
              <a:gd name="adj" fmla="val 72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00071" y="2245524"/>
            <a:ext cx="309067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CIALE INSPETOR</a:t>
            </a:r>
            <a:endParaRPr lang="pt-BR" sz="23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grpSp>
        <p:nvGrpSpPr>
          <p:cNvPr id="10" name="Agrupar 9"/>
          <p:cNvGrpSpPr/>
          <p:nvPr/>
        </p:nvGrpSpPr>
        <p:grpSpPr>
          <a:xfrm>
            <a:off x="500071" y="2766068"/>
            <a:ext cx="3090672" cy="523220"/>
            <a:chOff x="923542" y="3733489"/>
            <a:chExt cx="2267712" cy="185085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8" name="Retângulo Arredondado 7"/>
            <p:cNvSpPr/>
            <p:nvPr/>
          </p:nvSpPr>
          <p:spPr>
            <a:xfrm>
              <a:off x="923542" y="3886200"/>
              <a:ext cx="2267712" cy="163677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161286" y="3733489"/>
              <a:ext cx="1792224" cy="185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latin typeface="Bahnschrift SemiBold SemiConden" panose="020B0502040204020203" pitchFamily="34" charset="0"/>
                </a:rPr>
                <a:t>INSPETOR</a:t>
              </a:r>
              <a:endParaRPr lang="pt-BR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727322" y="6011092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www.cialebrasil.com.br</a:t>
            </a:r>
            <a:endParaRPr lang="pt-BR" sz="1050" dirty="0">
              <a:solidFill>
                <a:schemeClr val="bg1"/>
              </a:solidFill>
            </a:endParaRPr>
          </a:p>
        </p:txBody>
      </p:sp>
      <p:grpSp>
        <p:nvGrpSpPr>
          <p:cNvPr id="23" name="Agrupar 22"/>
          <p:cNvGrpSpPr/>
          <p:nvPr/>
        </p:nvGrpSpPr>
        <p:grpSpPr>
          <a:xfrm>
            <a:off x="547869" y="5118258"/>
            <a:ext cx="3064006" cy="690550"/>
            <a:chOff x="547869" y="5054250"/>
            <a:chExt cx="3064006" cy="690550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331"/>
            <a:stretch/>
          </p:blipFill>
          <p:spPr>
            <a:xfrm>
              <a:off x="547869" y="5072538"/>
              <a:ext cx="1092505" cy="662805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29" y="5054250"/>
              <a:ext cx="1940446" cy="690550"/>
            </a:xfrm>
            <a:prstGeom prst="rect">
              <a:avLst/>
            </a:prstGeom>
          </p:spPr>
        </p:pic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55" y="673960"/>
            <a:ext cx="1494097" cy="1475623"/>
          </a:xfrm>
          <a:prstGeom prst="rect">
            <a:avLst/>
          </a:prstGeom>
        </p:spPr>
      </p:pic>
      <p:cxnSp>
        <p:nvCxnSpPr>
          <p:cNvPr id="25" name="Conector reto 24"/>
          <p:cNvCxnSpPr/>
          <p:nvPr/>
        </p:nvCxnSpPr>
        <p:spPr>
          <a:xfrm>
            <a:off x="529581" y="629482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38725" y="6038524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500071" y="3533577"/>
            <a:ext cx="3090672" cy="523220"/>
            <a:chOff x="923542" y="3733489"/>
            <a:chExt cx="2267712" cy="185085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4" name="Retângulo Arredondado 23"/>
            <p:cNvSpPr/>
            <p:nvPr/>
          </p:nvSpPr>
          <p:spPr>
            <a:xfrm>
              <a:off x="923542" y="3886200"/>
              <a:ext cx="2267712" cy="163677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161286" y="3733489"/>
              <a:ext cx="1792224" cy="185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latin typeface="Bahnschrift SemiBold SemiConden" panose="020B0502040204020203" pitchFamily="34" charset="0"/>
                </a:rPr>
                <a:t>RESP. TECNICO</a:t>
              </a:r>
              <a:endParaRPr lang="pt-BR" dirty="0"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28" name="Agrupar 27"/>
          <p:cNvGrpSpPr/>
          <p:nvPr/>
        </p:nvGrpSpPr>
        <p:grpSpPr>
          <a:xfrm>
            <a:off x="494347" y="4301086"/>
            <a:ext cx="3090673" cy="523220"/>
            <a:chOff x="923541" y="3733489"/>
            <a:chExt cx="2267713" cy="185085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9" name="Retângulo Arredondado 28"/>
            <p:cNvSpPr/>
            <p:nvPr/>
          </p:nvSpPr>
          <p:spPr>
            <a:xfrm>
              <a:off x="923542" y="3886200"/>
              <a:ext cx="2267712" cy="163677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923541" y="3733489"/>
              <a:ext cx="2267713" cy="185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latin typeface="Bahnschrift SemiBold SemiConden" panose="020B0502040204020203" pitchFamily="34" charset="0"/>
                </a:rPr>
                <a:t>HISTORICO</a:t>
              </a:r>
              <a:endParaRPr lang="pt-BR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33" name="Retângulo Arredondado 32"/>
          <p:cNvSpPr/>
          <p:nvPr/>
        </p:nvSpPr>
        <p:spPr>
          <a:xfrm>
            <a:off x="4489444" y="2298161"/>
            <a:ext cx="3054466" cy="6151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4489444" y="2372020"/>
            <a:ext cx="2978226" cy="541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IMAGEM COM NOME, REGISTRO E </a:t>
            </a:r>
            <a:r>
              <a:rPr lang="pt-BR" sz="1400" b="1" dirty="0" smtClean="0"/>
              <a:t>ASSINATURA (BUSCAR OPÇÕES)</a:t>
            </a:r>
            <a:endParaRPr lang="pt-BR" sz="105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197208" y="282919"/>
            <a:ext cx="7824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PÁGINA DE SELEÇÃO DO INSPETOR</a:t>
            </a:r>
          </a:p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RESPONSÁVEL TÉCNICO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351" y="1184226"/>
            <a:ext cx="4021068" cy="5177813"/>
          </a:xfrm>
          <a:prstGeom prst="rect">
            <a:avLst/>
          </a:prstGeom>
        </p:spPr>
      </p:pic>
      <p:sp>
        <p:nvSpPr>
          <p:cNvPr id="36" name="Retângulo Arredondado 35"/>
          <p:cNvSpPr/>
          <p:nvPr/>
        </p:nvSpPr>
        <p:spPr>
          <a:xfrm>
            <a:off x="10254996" y="5136546"/>
            <a:ext cx="1344168" cy="9180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9326880" y="3872622"/>
            <a:ext cx="566928" cy="214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10113264" y="3865695"/>
            <a:ext cx="283464" cy="235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/>
          <p:cNvCxnSpPr/>
          <p:nvPr/>
        </p:nvCxnSpPr>
        <p:spPr>
          <a:xfrm>
            <a:off x="3540837" y="3781171"/>
            <a:ext cx="6714159" cy="185640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47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0"/>
    </mc:Choice>
    <mc:Fallback xmlns="">
      <p:transition spd="slow" advTm="216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56616" y="329184"/>
            <a:ext cx="3401568" cy="6099048"/>
          </a:xfrm>
          <a:prstGeom prst="roundRect">
            <a:avLst>
              <a:gd name="adj" fmla="val 72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923539" y="1283985"/>
            <a:ext cx="2267712" cy="4114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718561" y="909602"/>
            <a:ext cx="2677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ACESSÓRIO</a:t>
            </a:r>
            <a:endParaRPr lang="pt-BR" sz="1100" b="1" dirty="0">
              <a:solidFill>
                <a:schemeClr val="accent3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923539" y="1895871"/>
            <a:ext cx="2267712" cy="4114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/>
          <p:cNvSpPr/>
          <p:nvPr/>
        </p:nvSpPr>
        <p:spPr>
          <a:xfrm>
            <a:off x="923539" y="2507757"/>
            <a:ext cx="2267712" cy="4114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18561" y="1337310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MANILHA DE IÇAMENTO</a:t>
            </a:r>
            <a:endParaRPr lang="pt-BR" sz="105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18561" y="1949196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CINTA TEXTIL DE IÇAMENTO</a:t>
            </a:r>
            <a:endParaRPr lang="pt-B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18561" y="2559608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LAÇO DE CABO DE AÇO</a:t>
            </a:r>
            <a:endParaRPr lang="pt-BR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etângulo Arredondado 18"/>
          <p:cNvSpPr/>
          <p:nvPr/>
        </p:nvSpPr>
        <p:spPr>
          <a:xfrm>
            <a:off x="923539" y="3119642"/>
            <a:ext cx="2267712" cy="4114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923539" y="3731526"/>
            <a:ext cx="2267712" cy="4114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Arredondado 22"/>
          <p:cNvSpPr/>
          <p:nvPr/>
        </p:nvSpPr>
        <p:spPr>
          <a:xfrm>
            <a:off x="923539" y="4343409"/>
            <a:ext cx="2267712" cy="4114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Agrupar 28"/>
          <p:cNvGrpSpPr/>
          <p:nvPr/>
        </p:nvGrpSpPr>
        <p:grpSpPr>
          <a:xfrm>
            <a:off x="576073" y="5516816"/>
            <a:ext cx="2962653" cy="411480"/>
            <a:chOff x="576073" y="5213652"/>
            <a:chExt cx="2962653" cy="411480"/>
          </a:xfrm>
        </p:grpSpPr>
        <p:sp>
          <p:nvSpPr>
            <p:cNvPr id="31" name="Retângulo Arredondado 30"/>
            <p:cNvSpPr/>
            <p:nvPr/>
          </p:nvSpPr>
          <p:spPr>
            <a:xfrm>
              <a:off x="2194567" y="5213652"/>
              <a:ext cx="996691" cy="41148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852425" y="5264051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00B050"/>
                  </a:solidFill>
                </a:rPr>
                <a:t>SALVAR</a:t>
              </a:r>
              <a:endParaRPr lang="pt-BR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33" name="Retângulo Arredondado 32"/>
            <p:cNvSpPr/>
            <p:nvPr/>
          </p:nvSpPr>
          <p:spPr>
            <a:xfrm>
              <a:off x="918215" y="5213652"/>
              <a:ext cx="996691" cy="41148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76073" y="5264051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FFFF00"/>
                  </a:solidFill>
                </a:rPr>
                <a:t>LIMPAR</a:t>
              </a:r>
              <a:endParaRPr lang="pt-BR" sz="105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727322" y="6011092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www.cialebrasil.com.br</a:t>
            </a:r>
            <a:endParaRPr lang="pt-BR" sz="1050" dirty="0">
              <a:solidFill>
                <a:schemeClr val="bg1"/>
              </a:solidFill>
            </a:endParaRPr>
          </a:p>
        </p:txBody>
      </p:sp>
      <p:cxnSp>
        <p:nvCxnSpPr>
          <p:cNvPr id="40" name="Conector reto 39"/>
          <p:cNvCxnSpPr/>
          <p:nvPr/>
        </p:nvCxnSpPr>
        <p:spPr>
          <a:xfrm>
            <a:off x="529581" y="629482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538725" y="6038524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73" y="355528"/>
            <a:ext cx="583961" cy="517602"/>
          </a:xfrm>
          <a:prstGeom prst="rect">
            <a:avLst/>
          </a:prstGeom>
        </p:spPr>
      </p:pic>
      <p:cxnSp>
        <p:nvCxnSpPr>
          <p:cNvPr id="45" name="Conector reto 44"/>
          <p:cNvCxnSpPr/>
          <p:nvPr/>
        </p:nvCxnSpPr>
        <p:spPr>
          <a:xfrm>
            <a:off x="520820" y="86388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m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008367" y="325372"/>
            <a:ext cx="583961" cy="51760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6" y="403871"/>
            <a:ext cx="428789" cy="383653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391" y="415051"/>
            <a:ext cx="451675" cy="379914"/>
          </a:xfrm>
          <a:prstGeom prst="rect">
            <a:avLst/>
          </a:prstGeom>
        </p:spPr>
      </p:pic>
      <p:cxnSp>
        <p:nvCxnSpPr>
          <p:cNvPr id="48" name="Conector de Seta Reta 47"/>
          <p:cNvCxnSpPr/>
          <p:nvPr/>
        </p:nvCxnSpPr>
        <p:spPr>
          <a:xfrm flipV="1">
            <a:off x="3170391" y="1507614"/>
            <a:ext cx="1872418" cy="48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Arredondado 48"/>
          <p:cNvSpPr/>
          <p:nvPr/>
        </p:nvSpPr>
        <p:spPr>
          <a:xfrm>
            <a:off x="5042810" y="1296008"/>
            <a:ext cx="3847892" cy="411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5042809" y="1347859"/>
            <a:ext cx="3847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CLIQUE</a:t>
            </a:r>
            <a:r>
              <a:rPr lang="pt-BR" sz="1400" b="1" dirty="0" smtClean="0"/>
              <a:t> PARA IR PARA CAMPOS DE MANILHA</a:t>
            </a:r>
            <a:endParaRPr lang="pt-BR" sz="1400" b="1" dirty="0"/>
          </a:p>
        </p:txBody>
      </p:sp>
      <p:cxnSp>
        <p:nvCxnSpPr>
          <p:cNvPr id="51" name="Conector de Seta Reta 50"/>
          <p:cNvCxnSpPr/>
          <p:nvPr/>
        </p:nvCxnSpPr>
        <p:spPr>
          <a:xfrm flipV="1">
            <a:off x="3170391" y="2079562"/>
            <a:ext cx="1872418" cy="48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Arredondado 51"/>
          <p:cNvSpPr/>
          <p:nvPr/>
        </p:nvSpPr>
        <p:spPr>
          <a:xfrm>
            <a:off x="5042810" y="1867956"/>
            <a:ext cx="3847892" cy="411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5042809" y="1919807"/>
            <a:ext cx="3847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CLIQUE</a:t>
            </a:r>
            <a:r>
              <a:rPr lang="pt-BR" sz="1400" b="1" dirty="0" smtClean="0"/>
              <a:t> PARA IR PARA CAMPOS DE CINTA TEXTIL</a:t>
            </a:r>
            <a:endParaRPr lang="pt-BR" sz="1400" b="1" dirty="0"/>
          </a:p>
        </p:txBody>
      </p:sp>
      <p:cxnSp>
        <p:nvCxnSpPr>
          <p:cNvPr id="54" name="Conector de Seta Reta 53"/>
          <p:cNvCxnSpPr/>
          <p:nvPr/>
        </p:nvCxnSpPr>
        <p:spPr>
          <a:xfrm flipV="1">
            <a:off x="3191251" y="2721387"/>
            <a:ext cx="1872418" cy="48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Arredondado 54"/>
          <p:cNvSpPr/>
          <p:nvPr/>
        </p:nvSpPr>
        <p:spPr>
          <a:xfrm>
            <a:off x="5063670" y="2509781"/>
            <a:ext cx="3847892" cy="411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5063669" y="2561632"/>
            <a:ext cx="3847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CLIQUE</a:t>
            </a:r>
            <a:r>
              <a:rPr lang="pt-BR" sz="1400" b="1" dirty="0" smtClean="0"/>
              <a:t> PARA IR PARA CAMPOS DE LAÇOS</a:t>
            </a:r>
            <a:endParaRPr lang="pt-BR" sz="14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4419331" y="4335689"/>
            <a:ext cx="6855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PÁGINA DE SELEÇÃO DO ITEM QUE SERÁ INSPECIONADO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4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5"/>
    </mc:Choice>
    <mc:Fallback xmlns="">
      <p:transition spd="slow" advTm="187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56616" y="329184"/>
            <a:ext cx="3401568" cy="6099048"/>
          </a:xfrm>
          <a:prstGeom prst="roundRect">
            <a:avLst>
              <a:gd name="adj" fmla="val 72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923539" y="1274841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718560" y="892205"/>
            <a:ext cx="267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BankGothic Md BT" panose="020B0807020203060204" pitchFamily="34" charset="0"/>
              </a:rPr>
              <a:t>ESPECIFICAÇÕES</a:t>
            </a:r>
            <a:endParaRPr lang="pt-BR" sz="1200" dirty="0">
              <a:solidFill>
                <a:schemeClr val="accent3">
                  <a:lumMod val="20000"/>
                  <a:lumOff val="80000"/>
                </a:schemeClr>
              </a:solidFill>
              <a:latin typeface="BankGothic Md BT" panose="020B0807020203060204" pitchFamily="34" charset="0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923539" y="1886727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214244" y="1326692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TIPO</a:t>
            </a:r>
            <a:endParaRPr lang="pt-BR" sz="105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214244" y="1937126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FABRICANTE</a:t>
            </a:r>
            <a:endParaRPr lang="pt-BR" sz="1050" b="1" dirty="0"/>
          </a:p>
        </p:txBody>
      </p:sp>
      <p:sp>
        <p:nvSpPr>
          <p:cNvPr id="30" name="Retângulo Arredondado 29"/>
          <p:cNvSpPr/>
          <p:nvPr/>
        </p:nvSpPr>
        <p:spPr>
          <a:xfrm>
            <a:off x="896110" y="2514636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186815" y="2565035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CAPACIDADE</a:t>
            </a:r>
            <a:endParaRPr lang="pt-BR" sz="1050" b="1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896105" y="3139725"/>
            <a:ext cx="2267712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1214244" y="3180970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BITOLA</a:t>
            </a:r>
            <a:endParaRPr lang="pt-BR" sz="105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727322" y="6011092"/>
            <a:ext cx="2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www.cialebrasil.com.br</a:t>
            </a:r>
            <a:endParaRPr lang="pt-BR" sz="1050" dirty="0">
              <a:solidFill>
                <a:schemeClr val="bg1"/>
              </a:solidFill>
            </a:endParaRPr>
          </a:p>
        </p:txBody>
      </p:sp>
      <p:cxnSp>
        <p:nvCxnSpPr>
          <p:cNvPr id="63" name="Conector reto 62"/>
          <p:cNvCxnSpPr/>
          <p:nvPr/>
        </p:nvCxnSpPr>
        <p:spPr>
          <a:xfrm>
            <a:off x="529581" y="629482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538725" y="6038524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agem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73" y="355528"/>
            <a:ext cx="583961" cy="517602"/>
          </a:xfrm>
          <a:prstGeom prst="rect">
            <a:avLst/>
          </a:prstGeom>
        </p:spPr>
      </p:pic>
      <p:cxnSp>
        <p:nvCxnSpPr>
          <p:cNvPr id="67" name="Conector reto 66"/>
          <p:cNvCxnSpPr/>
          <p:nvPr/>
        </p:nvCxnSpPr>
        <p:spPr>
          <a:xfrm>
            <a:off x="520820" y="863882"/>
            <a:ext cx="307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m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008367" y="325372"/>
            <a:ext cx="583961" cy="517602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6" y="403871"/>
            <a:ext cx="428789" cy="383653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391" y="415051"/>
            <a:ext cx="451675" cy="379914"/>
          </a:xfrm>
          <a:prstGeom prst="rect">
            <a:avLst/>
          </a:prstGeom>
        </p:spPr>
      </p:pic>
      <p:sp>
        <p:nvSpPr>
          <p:cNvPr id="71" name="CaixaDeTexto 70"/>
          <p:cNvSpPr txBox="1"/>
          <p:nvPr/>
        </p:nvSpPr>
        <p:spPr>
          <a:xfrm>
            <a:off x="4082407" y="348857"/>
            <a:ext cx="782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ACESSÓRIO SELECIONADO - MANILHA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82" name="Agrupar 81"/>
          <p:cNvGrpSpPr/>
          <p:nvPr/>
        </p:nvGrpSpPr>
        <p:grpSpPr>
          <a:xfrm>
            <a:off x="576073" y="5516816"/>
            <a:ext cx="2962653" cy="411480"/>
            <a:chOff x="576073" y="5213652"/>
            <a:chExt cx="2962653" cy="411480"/>
          </a:xfrm>
        </p:grpSpPr>
        <p:sp>
          <p:nvSpPr>
            <p:cNvPr id="83" name="Retângulo Arredondado 82"/>
            <p:cNvSpPr/>
            <p:nvPr/>
          </p:nvSpPr>
          <p:spPr>
            <a:xfrm>
              <a:off x="2194567" y="5213652"/>
              <a:ext cx="996691" cy="41148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1852425" y="5264051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00B050"/>
                  </a:solidFill>
                </a:rPr>
                <a:t>SALVAR</a:t>
              </a:r>
              <a:endParaRPr lang="pt-BR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85" name="Retângulo Arredondado 84"/>
            <p:cNvSpPr/>
            <p:nvPr/>
          </p:nvSpPr>
          <p:spPr>
            <a:xfrm>
              <a:off x="918215" y="5213652"/>
              <a:ext cx="996691" cy="41148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576073" y="5264051"/>
              <a:ext cx="1686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FFFF00"/>
                  </a:solidFill>
                </a:rPr>
                <a:t>LIMPAR</a:t>
              </a:r>
              <a:endParaRPr lang="pt-BR" sz="105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87" name="CaixaDeTexto 86"/>
          <p:cNvSpPr txBox="1"/>
          <p:nvPr/>
        </p:nvSpPr>
        <p:spPr>
          <a:xfrm>
            <a:off x="1186810" y="3815991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FABRICANTE</a:t>
            </a:r>
            <a:endParaRPr lang="pt-BR" sz="1050" b="1" dirty="0"/>
          </a:p>
        </p:txBody>
      </p:sp>
      <p:sp>
        <p:nvSpPr>
          <p:cNvPr id="88" name="Retângulo Arredondado 87"/>
          <p:cNvSpPr/>
          <p:nvPr/>
        </p:nvSpPr>
        <p:spPr>
          <a:xfrm>
            <a:off x="903729" y="3746114"/>
            <a:ext cx="2267712" cy="1554627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/>
          <p:cNvSpPr txBox="1"/>
          <p:nvPr/>
        </p:nvSpPr>
        <p:spPr>
          <a:xfrm>
            <a:off x="1194434" y="3793343"/>
            <a:ext cx="168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OBSERVAÇÕES</a:t>
            </a:r>
            <a:endParaRPr lang="pt-BR" sz="1050" b="1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6117334" y="787524"/>
            <a:ext cx="358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ESPECIFICAÇÕES</a:t>
            </a:r>
            <a:endParaRPr lang="pt-BR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92" name="Imagem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2777" y="1306923"/>
            <a:ext cx="4021068" cy="5177813"/>
          </a:xfrm>
          <a:prstGeom prst="rect">
            <a:avLst/>
          </a:prstGeom>
        </p:spPr>
      </p:pic>
      <p:sp>
        <p:nvSpPr>
          <p:cNvPr id="93" name="Retângulo Arredondado 92"/>
          <p:cNvSpPr/>
          <p:nvPr/>
        </p:nvSpPr>
        <p:spPr>
          <a:xfrm>
            <a:off x="7783071" y="1727302"/>
            <a:ext cx="1938528" cy="60350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Conector de Seta Reta 94"/>
          <p:cNvCxnSpPr/>
          <p:nvPr/>
        </p:nvCxnSpPr>
        <p:spPr>
          <a:xfrm flipV="1">
            <a:off x="5775212" y="2037284"/>
            <a:ext cx="1872418" cy="48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2"/>
    </mc:Choice>
    <mc:Fallback xmlns="">
      <p:transition spd="slow" advTm="2132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604</Words>
  <Application>Microsoft Office PowerPoint</Application>
  <PresentationFormat>Widescreen</PresentationFormat>
  <Paragraphs>273</Paragraphs>
  <Slides>20</Slides>
  <Notes>0</Notes>
  <HiddenSlides>0</HiddenSlides>
  <MMClips>7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Bahnschrift SemiBold SemiConden</vt:lpstr>
      <vt:lpstr>BankGothic Md BT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 GUINDASTES</dc:creator>
  <cp:lastModifiedBy>IV GUINDASTES</cp:lastModifiedBy>
  <cp:revision>39</cp:revision>
  <dcterms:created xsi:type="dcterms:W3CDTF">2023-03-23T15:03:24Z</dcterms:created>
  <dcterms:modified xsi:type="dcterms:W3CDTF">2023-05-23T18:39:36Z</dcterms:modified>
</cp:coreProperties>
</file>