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7" r:id="rId2"/>
    <p:sldId id="367" r:id="rId3"/>
    <p:sldId id="368" r:id="rId4"/>
    <p:sldId id="425" r:id="rId5"/>
    <p:sldId id="432" r:id="rId6"/>
    <p:sldId id="434" r:id="rId7"/>
    <p:sldId id="435" r:id="rId8"/>
    <p:sldId id="424" r:id="rId9"/>
    <p:sldId id="438" r:id="rId10"/>
    <p:sldId id="437" r:id="rId11"/>
    <p:sldId id="439" r:id="rId12"/>
    <p:sldId id="440" r:id="rId13"/>
    <p:sldId id="445" r:id="rId14"/>
    <p:sldId id="447" r:id="rId15"/>
    <p:sldId id="441" r:id="rId16"/>
    <p:sldId id="443" r:id="rId17"/>
    <p:sldId id="442" r:id="rId18"/>
    <p:sldId id="436" r:id="rId19"/>
    <p:sldId id="433" r:id="rId20"/>
    <p:sldId id="426" r:id="rId21"/>
    <p:sldId id="430" r:id="rId22"/>
    <p:sldId id="431" r:id="rId23"/>
    <p:sldId id="427" r:id="rId24"/>
    <p:sldId id="428" r:id="rId25"/>
    <p:sldId id="429" r:id="rId26"/>
    <p:sldId id="372" r:id="rId27"/>
    <p:sldId id="369" r:id="rId28"/>
    <p:sldId id="370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71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399" r:id="rId56"/>
    <p:sldId id="400" r:id="rId57"/>
    <p:sldId id="401" r:id="rId58"/>
    <p:sldId id="402" r:id="rId59"/>
    <p:sldId id="403" r:id="rId60"/>
    <p:sldId id="404" r:id="rId61"/>
    <p:sldId id="405" r:id="rId62"/>
    <p:sldId id="406" r:id="rId63"/>
    <p:sldId id="407" r:id="rId64"/>
    <p:sldId id="408" r:id="rId65"/>
    <p:sldId id="409" r:id="rId66"/>
    <p:sldId id="410" r:id="rId67"/>
    <p:sldId id="411" r:id="rId68"/>
    <p:sldId id="412" r:id="rId69"/>
    <p:sldId id="413" r:id="rId70"/>
    <p:sldId id="414" r:id="rId71"/>
    <p:sldId id="415" r:id="rId72"/>
    <p:sldId id="416" r:id="rId73"/>
    <p:sldId id="417" r:id="rId74"/>
    <p:sldId id="418" r:id="rId75"/>
    <p:sldId id="419" r:id="rId76"/>
    <p:sldId id="420" r:id="rId77"/>
    <p:sldId id="421" r:id="rId78"/>
    <p:sldId id="422" r:id="rId7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C6F4B-DB4B-47CF-B402-E28BC7894872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BF1EF-ED1E-4AB3-81D9-FE4EC1D74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67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B08AC-2ACD-4C0E-AB16-E0815C218414}" type="slidenum">
              <a:rPr lang="pt-BR"/>
              <a:pPr/>
              <a:t>1</a:t>
            </a:fld>
            <a:endParaRPr lang="pt-BR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260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77875"/>
            <a:ext cx="6821488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635469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77875"/>
            <a:ext cx="6821488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556343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77875"/>
            <a:ext cx="6821488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66171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77875"/>
            <a:ext cx="6821488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67439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77875"/>
            <a:ext cx="6821488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0400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77875"/>
            <a:ext cx="6821488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94271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77875"/>
            <a:ext cx="6821488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408368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77875"/>
            <a:ext cx="6821488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994859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77875"/>
            <a:ext cx="6821488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929619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77875"/>
            <a:ext cx="6821488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53875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77875"/>
            <a:ext cx="6821488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71346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3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91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03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04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9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56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21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90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92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55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69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94EF-63DB-486A-9D17-DE8C1FF98821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57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23985" y="2708277"/>
            <a:ext cx="11125200" cy="4149724"/>
          </a:xfrm>
          <a:noFill/>
          <a:ln/>
        </p:spPr>
        <p:txBody>
          <a:bodyPr vert="horz" lIns="104621" tIns="52312" rIns="104621" bIns="52312" rtlCol="0">
            <a:normAutofit/>
          </a:bodyPr>
          <a:lstStyle/>
          <a:p>
            <a:pPr>
              <a:lnSpc>
                <a:spcPct val="80000"/>
              </a:lnSpc>
            </a:pPr>
            <a:endParaRPr sz="3200" dirty="0">
              <a:solidFill>
                <a:schemeClr val="tx2"/>
              </a:solidFill>
            </a:endParaRPr>
          </a:p>
          <a:p>
            <a:pPr algn="r">
              <a:lnSpc>
                <a:spcPct val="80000"/>
              </a:lnSpc>
            </a:pPr>
            <a:endParaRPr sz="2667" b="1" dirty="0">
              <a:solidFill>
                <a:schemeClr val="tx2"/>
              </a:solidFill>
            </a:endParaRPr>
          </a:p>
          <a:p>
            <a:pPr algn="r">
              <a:lnSpc>
                <a:spcPct val="80000"/>
              </a:lnSpc>
            </a:pPr>
            <a:r>
              <a:rPr lang="en-US" sz="2667" b="1" dirty="0">
                <a:solidFill>
                  <a:schemeClr val="tx2"/>
                </a:solidFill>
              </a:rPr>
              <a:t>Ana Paula Oliveira </a:t>
            </a:r>
            <a:r>
              <a:rPr lang="en-US" sz="2667" b="1" dirty="0" err="1">
                <a:solidFill>
                  <a:schemeClr val="tx2"/>
                </a:solidFill>
              </a:rPr>
              <a:t>Flor</a:t>
            </a:r>
            <a:endParaRPr lang="en-US" sz="2667" b="1" dirty="0">
              <a:solidFill>
                <a:schemeClr val="tx2"/>
              </a:solidFill>
            </a:endParaRPr>
          </a:p>
          <a:p>
            <a:pPr algn="r">
              <a:lnSpc>
                <a:spcPct val="80000"/>
              </a:lnSpc>
            </a:pPr>
            <a:r>
              <a:rPr lang="en-US" sz="2667" b="1" dirty="0">
                <a:solidFill>
                  <a:schemeClr val="tx2"/>
                </a:solidFill>
              </a:rPr>
              <a:t>anapaula@uern.br</a:t>
            </a:r>
          </a:p>
          <a:p>
            <a:pPr>
              <a:lnSpc>
                <a:spcPct val="80000"/>
              </a:lnSpc>
            </a:pPr>
            <a:endParaRPr sz="2667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sz="2667" b="1" dirty="0">
              <a:solidFill>
                <a:schemeClr val="tx2"/>
              </a:solidFill>
            </a:endParaRPr>
          </a:p>
        </p:txBody>
      </p:sp>
      <p:sp>
        <p:nvSpPr>
          <p:cNvPr id="650245" name="Rectangle 5"/>
          <p:cNvSpPr>
            <a:spLocks noChangeArrowheads="1"/>
          </p:cNvSpPr>
          <p:nvPr/>
        </p:nvSpPr>
        <p:spPr bwMode="auto">
          <a:xfrm>
            <a:off x="957386" y="260351"/>
            <a:ext cx="1089855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621" tIns="52312" rIns="104621" bIns="52312" anchor="ctr"/>
          <a:lstStyle/>
          <a:p>
            <a:pPr algn="ctr"/>
            <a:r>
              <a:rPr sz="2000" b="1" dirty="0">
                <a:solidFill>
                  <a:schemeClr val="tx2"/>
                </a:solidFill>
              </a:rPr>
              <a:t>UNIVERSIDADE DO ESTADO DO RIO GRANDE DO NORTE – UERN</a:t>
            </a:r>
            <a:br>
              <a:rPr sz="2000" b="1" dirty="0">
                <a:solidFill>
                  <a:schemeClr val="tx2"/>
                </a:solidFill>
              </a:rPr>
            </a:br>
            <a:r>
              <a:rPr sz="2000" b="1" dirty="0">
                <a:solidFill>
                  <a:schemeClr val="tx2"/>
                </a:solidFill>
              </a:rPr>
              <a:t>FACULDADE DE CIÊNCIAS EXATAS E NATURAIS – FANAT</a:t>
            </a:r>
            <a:br>
              <a:rPr sz="2000" b="1" dirty="0">
                <a:solidFill>
                  <a:schemeClr val="tx2"/>
                </a:solidFill>
              </a:rPr>
            </a:br>
            <a:r>
              <a:rPr sz="2000" b="1" dirty="0">
                <a:solidFill>
                  <a:schemeClr val="tx2"/>
                </a:solidFill>
              </a:rPr>
              <a:t>DEPARTAMENTO DE CIÊNCIAS DA COMPUTAÇÃO</a:t>
            </a:r>
          </a:p>
        </p:txBody>
      </p:sp>
      <p:sp>
        <p:nvSpPr>
          <p:cNvPr id="650246" name="Line 6"/>
          <p:cNvSpPr>
            <a:spLocks noChangeShapeType="1"/>
          </p:cNvSpPr>
          <p:nvPr/>
        </p:nvSpPr>
        <p:spPr bwMode="auto">
          <a:xfrm>
            <a:off x="0" y="2636839"/>
            <a:ext cx="12192000" cy="0"/>
          </a:xfrm>
          <a:prstGeom prst="line">
            <a:avLst/>
          </a:prstGeom>
          <a:noFill/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lIns="103900" tIns="51951" rIns="103900" bIns="51951"/>
          <a:lstStyle/>
          <a:p>
            <a:endParaRPr lang="pt-BR" sz="2400"/>
          </a:p>
        </p:txBody>
      </p:sp>
      <p:sp>
        <p:nvSpPr>
          <p:cNvPr id="650248" name="Rectangle 8"/>
          <p:cNvSpPr>
            <a:spLocks noChangeArrowheads="1"/>
          </p:cNvSpPr>
          <p:nvPr/>
        </p:nvSpPr>
        <p:spPr bwMode="auto">
          <a:xfrm>
            <a:off x="1" y="1"/>
            <a:ext cx="209894" cy="47424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03900" tIns="51951" rIns="103900" bIns="51951" anchor="ctr">
            <a:spAutoFit/>
          </a:bodyPr>
          <a:lstStyle/>
          <a:p>
            <a:endParaRPr lang="pt-BR" sz="2400"/>
          </a:p>
        </p:txBody>
      </p:sp>
      <p:graphicFrame>
        <p:nvGraphicFramePr>
          <p:cNvPr id="650247" name="Object 7"/>
          <p:cNvGraphicFramePr>
            <a:graphicFrameLocks noChangeAspect="1"/>
          </p:cNvGraphicFramePr>
          <p:nvPr/>
        </p:nvGraphicFramePr>
        <p:xfrm>
          <a:off x="285710" y="285729"/>
          <a:ext cx="2002693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Bitmap Image" r:id="rId4" imgW="1467055" imgH="1676634" progId="">
                  <p:embed/>
                </p:oleObj>
              </mc:Choice>
              <mc:Fallback>
                <p:oleObj name="Bitmap Image" r:id="rId4" imgW="1467055" imgH="167663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10" y="285729"/>
                        <a:ext cx="2002693" cy="20177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49" name="Rectangle 9"/>
          <p:cNvSpPr>
            <a:spLocks noChangeArrowheads="1"/>
          </p:cNvSpPr>
          <p:nvPr/>
        </p:nvSpPr>
        <p:spPr bwMode="auto">
          <a:xfrm>
            <a:off x="1" y="838201"/>
            <a:ext cx="209894" cy="47424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03900" tIns="51951" rIns="103900" bIns="51951" anchor="ctr">
            <a:spAutoFit/>
          </a:bodyPr>
          <a:lstStyle/>
          <a:p>
            <a:endParaRPr lang="pt-BR" sz="240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61963" y="2095491"/>
            <a:ext cx="10650415" cy="1217613"/>
          </a:xfrm>
          <a:prstGeom prst="rect">
            <a:avLst/>
          </a:prstGeom>
          <a:noFill/>
          <a:ln/>
        </p:spPr>
        <p:txBody>
          <a:bodyPr vert="horz" lIns="104621" tIns="52312" rIns="104621" bIns="52312" rtlCol="0" anchor="b">
            <a:normAutofit fontScale="97500" lnSpcReduction="10000"/>
          </a:bodyPr>
          <a:lstStyle/>
          <a:p>
            <a:pPr algn="ctr" defTabSz="1219170">
              <a:spcBef>
                <a:spcPct val="0"/>
              </a:spcBef>
              <a:defRPr/>
            </a:pPr>
            <a:r>
              <a:rPr lang="pt-BR" sz="2667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ENGENHARIA DE SOFTWARE</a:t>
            </a:r>
            <a:br>
              <a:rPr lang="pt-BR" sz="2667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pt-BR" sz="2667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pt-BR" sz="2667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pt-BR" sz="2667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AULA </a:t>
            </a:r>
            <a:r>
              <a:rPr lang="pt-BR" sz="2667" cap="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03</a:t>
            </a:r>
            <a:endParaRPr lang="pt-BR" sz="2667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9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368800" y="255747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508250" y="8197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508250" y="12642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508250" y="1734105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590800" y="38687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Matéria prima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81300" y="894874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Ferramentas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43200" y="133937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Mão de obra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251700" y="1238131"/>
            <a:ext cx="1422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8991600" y="97004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PRODUTO</a:t>
            </a:r>
            <a:endParaRPr lang="pt-BR" b="1" dirty="0"/>
          </a:p>
        </p:txBody>
      </p:sp>
      <p:sp>
        <p:nvSpPr>
          <p:cNvPr id="15" name="Retângulo 14"/>
          <p:cNvSpPr/>
          <p:nvPr/>
        </p:nvSpPr>
        <p:spPr>
          <a:xfrm>
            <a:off x="1625600" y="3992640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Desenhar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101600" y="4197906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88900" y="4629706"/>
            <a:ext cx="1536700" cy="5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1600" y="5085793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368800" y="255747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508250" y="8197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508250" y="12642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508250" y="1734105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590800" y="38687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Matéria prima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81300" y="894874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Ferramentas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43200" y="133937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Mão de obra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251700" y="1238131"/>
            <a:ext cx="1422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8991600" y="97004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PRODUTO</a:t>
            </a:r>
            <a:endParaRPr lang="pt-BR" b="1" dirty="0"/>
          </a:p>
        </p:txBody>
      </p:sp>
      <p:sp>
        <p:nvSpPr>
          <p:cNvPr id="15" name="Retângulo 14"/>
          <p:cNvSpPr/>
          <p:nvPr/>
        </p:nvSpPr>
        <p:spPr>
          <a:xfrm>
            <a:off x="1625600" y="3992640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Desenhar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101600" y="4197906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88900" y="4629706"/>
            <a:ext cx="1536700" cy="5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1600" y="5085793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3500" y="385980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papel</a:t>
            </a:r>
            <a:endParaRPr lang="pt-BR" dirty="0"/>
          </a:p>
        </p:txBody>
      </p:sp>
      <p:sp>
        <p:nvSpPr>
          <p:cNvPr id="20" name="Espaço Reservado para Conteúdo 19"/>
          <p:cNvSpPr txBox="1">
            <a:spLocks noGrp="1"/>
          </p:cNvSpPr>
          <p:nvPr>
            <p:ph idx="1"/>
          </p:nvPr>
        </p:nvSpPr>
        <p:spPr>
          <a:xfrm>
            <a:off x="0" y="0"/>
            <a:ext cx="12192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0" y="428370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Lápis, caneta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0" y="472336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desenhista</a:t>
            </a:r>
            <a:endParaRPr lang="pt-BR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3498850" y="4716461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498850" y="428854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??? subproduto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6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368800" y="255747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508250" y="8197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508250" y="12642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508250" y="1734105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590800" y="38687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Matéria prima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81300" y="894874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Ferramentas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43200" y="133937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Mão de obra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251700" y="1238131"/>
            <a:ext cx="1422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8991600" y="97004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PRODUTO</a:t>
            </a:r>
            <a:endParaRPr lang="pt-BR" b="1" dirty="0"/>
          </a:p>
        </p:txBody>
      </p:sp>
      <p:sp>
        <p:nvSpPr>
          <p:cNvPr id="15" name="Retângulo 14"/>
          <p:cNvSpPr/>
          <p:nvPr/>
        </p:nvSpPr>
        <p:spPr>
          <a:xfrm>
            <a:off x="1625600" y="3992640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Desenhar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101600" y="4197906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88900" y="4629706"/>
            <a:ext cx="1536700" cy="5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1600" y="5085793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3500" y="385980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papel</a:t>
            </a:r>
            <a:endParaRPr lang="pt-BR" dirty="0"/>
          </a:p>
        </p:txBody>
      </p:sp>
      <p:sp>
        <p:nvSpPr>
          <p:cNvPr id="20" name="Espaço Reservado para Conteúdo 19"/>
          <p:cNvSpPr txBox="1">
            <a:spLocks noGrp="1"/>
          </p:cNvSpPr>
          <p:nvPr>
            <p:ph idx="1"/>
          </p:nvPr>
        </p:nvSpPr>
        <p:spPr>
          <a:xfrm>
            <a:off x="0" y="0"/>
            <a:ext cx="12192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0" y="428370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Lápis, caneta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0" y="472336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desenhista</a:t>
            </a:r>
            <a:endParaRPr lang="pt-BR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3321050" y="4729593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460750" y="4287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Desenho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953000" y="3992640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????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29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e Modificação de Sistemas Existentes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3197321"/>
            <a:ext cx="3988124" cy="311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:\SIGProjetos\SEEC\Artes\Entrega 02\Painel_sigeduc_4x3m.jpg">
            <a:extLst>
              <a:ext uri="{FF2B5EF4-FFF2-40B4-BE49-F238E27FC236}">
                <a16:creationId xmlns:a16="http://schemas.microsoft.com/office/drawing/2014/main" xmlns="" id="{E5F02702-04E1-4372-A146-EB81A664D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4275"/>
          <a:stretch>
            <a:fillRect/>
          </a:stretch>
        </p:blipFill>
        <p:spPr bwMode="auto">
          <a:xfrm>
            <a:off x="6980250" y="3197321"/>
            <a:ext cx="4805243" cy="360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73100" y="2654300"/>
            <a:ext cx="1612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/>
              <a:t>SIGAA</a:t>
            </a:r>
            <a:endParaRPr lang="pt-BR" sz="25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007600" y="2720267"/>
            <a:ext cx="1612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/>
              <a:t>SIGEDUC</a:t>
            </a:r>
            <a:endParaRPr lang="pt-BR" sz="2500" b="1" dirty="0"/>
          </a:p>
        </p:txBody>
      </p:sp>
      <p:sp>
        <p:nvSpPr>
          <p:cNvPr id="8" name="Seta para a esquerda e para a direita 7"/>
          <p:cNvSpPr/>
          <p:nvPr/>
        </p:nvSpPr>
        <p:spPr>
          <a:xfrm>
            <a:off x="5198437" y="4381500"/>
            <a:ext cx="1168400" cy="3754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10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368800" y="255747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508250" y="8197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508250" y="12642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508250" y="1734105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590800" y="38687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Matéria prima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81300" y="894874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Ferramentas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43200" y="133937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Mão de obra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251700" y="1238131"/>
            <a:ext cx="1422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8991600" y="97004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PRODUTO</a:t>
            </a:r>
            <a:endParaRPr lang="pt-BR" b="1" dirty="0"/>
          </a:p>
        </p:txBody>
      </p:sp>
      <p:sp>
        <p:nvSpPr>
          <p:cNvPr id="15" name="Retângulo 14"/>
          <p:cNvSpPr/>
          <p:nvPr/>
        </p:nvSpPr>
        <p:spPr>
          <a:xfrm>
            <a:off x="1625600" y="3992640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Desenhar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101600" y="4197906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88900" y="4629706"/>
            <a:ext cx="1536700" cy="5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1600" y="5085793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3500" y="385980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papel</a:t>
            </a:r>
            <a:endParaRPr lang="pt-BR" dirty="0"/>
          </a:p>
        </p:txBody>
      </p:sp>
      <p:sp>
        <p:nvSpPr>
          <p:cNvPr id="20" name="Espaço Reservado para Conteúdo 19"/>
          <p:cNvSpPr txBox="1">
            <a:spLocks noGrp="1"/>
          </p:cNvSpPr>
          <p:nvPr>
            <p:ph idx="1"/>
          </p:nvPr>
        </p:nvSpPr>
        <p:spPr>
          <a:xfrm>
            <a:off x="0" y="0"/>
            <a:ext cx="12192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0" y="428370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Lápis, caneta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0" y="472336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desenhista</a:t>
            </a:r>
            <a:endParaRPr lang="pt-BR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3409950" y="4727010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460750" y="4287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Desenho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953000" y="3992640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Recortar</a:t>
            </a:r>
            <a:endParaRPr lang="pt-BR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3460750" y="5148691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3400425" y="4259693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9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368800" y="255747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508250" y="8197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508250" y="12642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508250" y="1734105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590800" y="38687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Matéria prima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81300" y="894874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Ferramentas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43200" y="133937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Mão de obra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251700" y="1238131"/>
            <a:ext cx="1422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8991600" y="97004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PRODUTO</a:t>
            </a:r>
            <a:endParaRPr lang="pt-BR" b="1" dirty="0"/>
          </a:p>
        </p:txBody>
      </p:sp>
      <p:sp>
        <p:nvSpPr>
          <p:cNvPr id="15" name="Retângulo 14"/>
          <p:cNvSpPr/>
          <p:nvPr/>
        </p:nvSpPr>
        <p:spPr>
          <a:xfrm>
            <a:off x="1625600" y="3992640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Desenhar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101600" y="4197906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88900" y="4629706"/>
            <a:ext cx="1536700" cy="5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1600" y="5085793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3500" y="385980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papel</a:t>
            </a:r>
            <a:endParaRPr lang="pt-BR" dirty="0"/>
          </a:p>
        </p:txBody>
      </p:sp>
      <p:sp>
        <p:nvSpPr>
          <p:cNvPr id="20" name="Espaço Reservado para Conteúdo 19"/>
          <p:cNvSpPr txBox="1">
            <a:spLocks noGrp="1"/>
          </p:cNvSpPr>
          <p:nvPr>
            <p:ph idx="1"/>
          </p:nvPr>
        </p:nvSpPr>
        <p:spPr>
          <a:xfrm>
            <a:off x="0" y="0"/>
            <a:ext cx="12192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0" y="428370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Lápis, caneta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0" y="472336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desenhista</a:t>
            </a:r>
            <a:endParaRPr lang="pt-BR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3384550" y="4386431"/>
            <a:ext cx="10350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435350" y="403372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Desenho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651375" y="4003476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Recortar</a:t>
            </a:r>
            <a:endParaRPr lang="pt-BR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3371850" y="4775474"/>
            <a:ext cx="1047750" cy="20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371850" y="44274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tesoura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397250" y="481239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“Recortado”</a:t>
            </a:r>
            <a:endParaRPr lang="pt-BR" dirty="0"/>
          </a:p>
        </p:txBody>
      </p:sp>
      <p:cxnSp>
        <p:nvCxnSpPr>
          <p:cNvPr id="29" name="Conector de seta reta 28"/>
          <p:cNvCxnSpPr/>
          <p:nvPr/>
        </p:nvCxnSpPr>
        <p:spPr>
          <a:xfrm>
            <a:off x="3371850" y="5188188"/>
            <a:ext cx="1085850" cy="8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6705600" y="4427428"/>
            <a:ext cx="1130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578600" y="3842375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Cabeça, corpo e membros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8280400" y="3867502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</a:t>
            </a:r>
            <a:r>
              <a:rPr lang="pt-BR" dirty="0" smtClean="0"/>
              <a:t>ontar</a:t>
            </a:r>
            <a:endParaRPr lang="pt-BR" dirty="0"/>
          </a:p>
        </p:txBody>
      </p:sp>
      <p:cxnSp>
        <p:nvCxnSpPr>
          <p:cNvPr id="34" name="Conector de seta reta 33"/>
          <p:cNvCxnSpPr/>
          <p:nvPr/>
        </p:nvCxnSpPr>
        <p:spPr>
          <a:xfrm>
            <a:off x="6724650" y="4723367"/>
            <a:ext cx="1130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6788150" y="5092699"/>
            <a:ext cx="1130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751736" y="44091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?????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859137" y="482072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????</a:t>
            </a:r>
            <a:endParaRPr lang="pt-BR" dirty="0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10439400" y="4618870"/>
            <a:ext cx="1085850" cy="8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4977982" y="2279403"/>
            <a:ext cx="1930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613400" y="3225800"/>
            <a:ext cx="711200" cy="222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6"/>
          <p:cNvSpPr/>
          <p:nvPr/>
        </p:nvSpPr>
        <p:spPr>
          <a:xfrm rot="7315021">
            <a:off x="6426200" y="4890918"/>
            <a:ext cx="431800" cy="9933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Processo 7"/>
          <p:cNvSpPr/>
          <p:nvPr/>
        </p:nvSpPr>
        <p:spPr>
          <a:xfrm rot="2433428">
            <a:off x="5249054" y="4951625"/>
            <a:ext cx="431800" cy="9933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8"/>
          <p:cNvSpPr/>
          <p:nvPr/>
        </p:nvSpPr>
        <p:spPr>
          <a:xfrm rot="7315021">
            <a:off x="6462781" y="3261050"/>
            <a:ext cx="431800" cy="9933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Processo 9"/>
          <p:cNvSpPr/>
          <p:nvPr/>
        </p:nvSpPr>
        <p:spPr>
          <a:xfrm rot="3365176">
            <a:off x="5069682" y="3263439"/>
            <a:ext cx="431800" cy="9933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onector 5"/>
          <p:cNvSpPr/>
          <p:nvPr/>
        </p:nvSpPr>
        <p:spPr>
          <a:xfrm>
            <a:off x="5891778" y="3014868"/>
            <a:ext cx="154443" cy="20821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5915869" y="3268292"/>
            <a:ext cx="154443" cy="20821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Conector 11"/>
          <p:cNvSpPr/>
          <p:nvPr/>
        </p:nvSpPr>
        <p:spPr>
          <a:xfrm>
            <a:off x="6130159" y="3267674"/>
            <a:ext cx="154443" cy="20821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Conector 12"/>
          <p:cNvSpPr/>
          <p:nvPr/>
        </p:nvSpPr>
        <p:spPr>
          <a:xfrm>
            <a:off x="6280020" y="3424763"/>
            <a:ext cx="154443" cy="20821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/>
          <p:cNvSpPr/>
          <p:nvPr/>
        </p:nvSpPr>
        <p:spPr>
          <a:xfrm>
            <a:off x="5658006" y="3267674"/>
            <a:ext cx="154443" cy="20821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/>
          <p:cNvSpPr/>
          <p:nvPr/>
        </p:nvSpPr>
        <p:spPr>
          <a:xfrm>
            <a:off x="5529075" y="3394550"/>
            <a:ext cx="154443" cy="20821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Conector 17"/>
          <p:cNvSpPr/>
          <p:nvPr/>
        </p:nvSpPr>
        <p:spPr>
          <a:xfrm>
            <a:off x="5598921" y="5058693"/>
            <a:ext cx="154443" cy="20821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Conector 18"/>
          <p:cNvSpPr/>
          <p:nvPr/>
        </p:nvSpPr>
        <p:spPr>
          <a:xfrm>
            <a:off x="6207545" y="5043522"/>
            <a:ext cx="154443" cy="20821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0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368800" y="255747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508250" y="8197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508250" y="12642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508250" y="1734105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590800" y="38687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Matéria prima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81300" y="894874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Ferramentas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43200" y="133937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Mão de obra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251700" y="1238131"/>
            <a:ext cx="1422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8991600" y="97004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PRODUTO</a:t>
            </a:r>
            <a:endParaRPr lang="pt-BR" b="1" dirty="0"/>
          </a:p>
        </p:txBody>
      </p:sp>
      <p:sp>
        <p:nvSpPr>
          <p:cNvPr id="15" name="Retângulo 14"/>
          <p:cNvSpPr/>
          <p:nvPr/>
        </p:nvSpPr>
        <p:spPr>
          <a:xfrm>
            <a:off x="1625600" y="3992640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Desenhar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101600" y="4197906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88900" y="4629706"/>
            <a:ext cx="1536700" cy="5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1600" y="5085793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3500" y="385980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papel</a:t>
            </a:r>
            <a:endParaRPr lang="pt-BR" dirty="0"/>
          </a:p>
        </p:txBody>
      </p:sp>
      <p:sp>
        <p:nvSpPr>
          <p:cNvPr id="20" name="Espaço Reservado para Conteúdo 19"/>
          <p:cNvSpPr txBox="1">
            <a:spLocks noGrp="1"/>
          </p:cNvSpPr>
          <p:nvPr>
            <p:ph idx="1"/>
          </p:nvPr>
        </p:nvSpPr>
        <p:spPr>
          <a:xfrm>
            <a:off x="0" y="0"/>
            <a:ext cx="12192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0" y="428370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Lápis, caneta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0" y="472336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desenhista</a:t>
            </a:r>
            <a:endParaRPr lang="pt-BR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3384550" y="4386431"/>
            <a:ext cx="10350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435350" y="403372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Desenho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651375" y="4003476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Recortar</a:t>
            </a:r>
            <a:endParaRPr lang="pt-BR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3371850" y="4775474"/>
            <a:ext cx="1047750" cy="20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371850" y="44274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tesoura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397250" y="481239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“Recortado”</a:t>
            </a:r>
            <a:endParaRPr lang="pt-BR" dirty="0"/>
          </a:p>
        </p:txBody>
      </p:sp>
      <p:cxnSp>
        <p:nvCxnSpPr>
          <p:cNvPr id="29" name="Conector de seta reta 28"/>
          <p:cNvCxnSpPr/>
          <p:nvPr/>
        </p:nvCxnSpPr>
        <p:spPr>
          <a:xfrm>
            <a:off x="3371850" y="5188188"/>
            <a:ext cx="1085850" cy="8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6705600" y="4427428"/>
            <a:ext cx="1130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578600" y="3842375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Cabeça, corpo e membros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8280400" y="3867502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</a:t>
            </a:r>
            <a:r>
              <a:rPr lang="pt-BR" dirty="0" smtClean="0"/>
              <a:t>ontar</a:t>
            </a:r>
            <a:endParaRPr lang="pt-BR" dirty="0"/>
          </a:p>
        </p:txBody>
      </p:sp>
      <p:cxnSp>
        <p:nvCxnSpPr>
          <p:cNvPr id="34" name="Conector de seta reta 33"/>
          <p:cNvCxnSpPr/>
          <p:nvPr/>
        </p:nvCxnSpPr>
        <p:spPr>
          <a:xfrm>
            <a:off x="6724650" y="4723367"/>
            <a:ext cx="1130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6788150" y="5092699"/>
            <a:ext cx="1130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751736" y="4409118"/>
            <a:ext cx="111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montador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607711" y="4795951"/>
            <a:ext cx="14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Furador(lápis)</a:t>
            </a:r>
            <a:endParaRPr lang="pt-BR" dirty="0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10439400" y="4618870"/>
            <a:ext cx="1085850" cy="8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10608944" y="4224452"/>
            <a:ext cx="89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Boneco</a:t>
            </a:r>
            <a:endParaRPr lang="pt-BR" b="1" dirty="0"/>
          </a:p>
        </p:txBody>
      </p:sp>
      <p:cxnSp>
        <p:nvCxnSpPr>
          <p:cNvPr id="3" name="Conector de seta reta 2"/>
          <p:cNvCxnSpPr/>
          <p:nvPr/>
        </p:nvCxnSpPr>
        <p:spPr>
          <a:xfrm>
            <a:off x="0" y="5918200"/>
            <a:ext cx="12192000" cy="3810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4102100" y="5574942"/>
            <a:ext cx="285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EIXO TEMPORAL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89795" y="6214139"/>
            <a:ext cx="119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Eixo da gestão – mapear o tempo em cada </a:t>
            </a:r>
            <a:r>
              <a:rPr lang="pt-BR" dirty="0" err="1" smtClean="0"/>
              <a:t>subprocesso</a:t>
            </a:r>
            <a:r>
              <a:rPr lang="pt-BR" dirty="0" smtClean="0"/>
              <a:t>(tempo de desenho, recortar, montar) e o tempo total do produto final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705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TAREFA – MONTAR O BONECO(2 MONTAM O BONECO)</a:t>
            </a:r>
          </a:p>
          <a:p>
            <a:pPr marL="0" indent="0">
              <a:buNone/>
            </a:pPr>
            <a:r>
              <a:rPr lang="pt-BR" dirty="0" smtClean="0"/>
              <a:t>1(LINHA GESTÃO) – MENSURAR O TEMPO PRA REALIZAR A MONTAGEM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BONECO COOM 3 TEMPOS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VAMOS TRABALHAR E GUARDAR NUMA BASE HISTÓRICO QUANDO FOR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982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43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</a:t>
            </a:r>
            <a:r>
              <a:rPr lang="pt-BR" dirty="0" err="1" smtClean="0"/>
              <a:t>Sofwtare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Objetivo da aula: 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Apresentar a ideia de um </a:t>
            </a:r>
            <a:r>
              <a:rPr lang="pt-BR" b="1" dirty="0" smtClean="0"/>
              <a:t>processo de software</a:t>
            </a:r>
            <a:r>
              <a:rPr lang="pt-BR" dirty="0" smtClean="0"/>
              <a:t>, um conjunto coerente de atividades para a produção de software.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Compreender os conceitos e modelos de </a:t>
            </a:r>
            <a:r>
              <a:rPr lang="pt-BR" b="1" dirty="0" smtClean="0"/>
              <a:t>processos de software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113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64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2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671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9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546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376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e Modificação de Sistemas Existentes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3197321"/>
            <a:ext cx="3988124" cy="311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:\SIGProjetos\SEEC\Artes\Entrega 02\Painel_sigeduc_4x3m.jpg">
            <a:extLst>
              <a:ext uri="{FF2B5EF4-FFF2-40B4-BE49-F238E27FC236}">
                <a16:creationId xmlns:a16="http://schemas.microsoft.com/office/drawing/2014/main" xmlns="" id="{E5F02702-04E1-4372-A146-EB81A664D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4275"/>
          <a:stretch>
            <a:fillRect/>
          </a:stretch>
        </p:blipFill>
        <p:spPr bwMode="auto">
          <a:xfrm>
            <a:off x="6980250" y="3197321"/>
            <a:ext cx="4805243" cy="360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73100" y="2654300"/>
            <a:ext cx="1612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/>
              <a:t>SIGAA</a:t>
            </a:r>
            <a:endParaRPr lang="pt-BR" sz="25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007600" y="2720267"/>
            <a:ext cx="1612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/>
              <a:t>SIGEDUC</a:t>
            </a:r>
            <a:endParaRPr lang="pt-BR" sz="2500" b="1" dirty="0"/>
          </a:p>
        </p:txBody>
      </p:sp>
      <p:sp>
        <p:nvSpPr>
          <p:cNvPr id="8" name="Seta para a esquerda e para a direita 7"/>
          <p:cNvSpPr/>
          <p:nvPr/>
        </p:nvSpPr>
        <p:spPr>
          <a:xfrm>
            <a:off x="5198437" y="4381500"/>
            <a:ext cx="1168400" cy="3754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54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Quatro</a:t>
            </a:r>
            <a:r>
              <a:rPr lang="pt-BR" dirty="0" smtClean="0"/>
              <a:t> atividades fundamentais para a Engenharia de Software: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Elipse 3"/>
          <p:cNvSpPr/>
          <p:nvPr/>
        </p:nvSpPr>
        <p:spPr>
          <a:xfrm>
            <a:off x="1079500" y="2984500"/>
            <a:ext cx="2095500" cy="172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1. Especificação de Software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3714750" y="2981958"/>
            <a:ext cx="2095500" cy="172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2. </a:t>
            </a:r>
          </a:p>
          <a:p>
            <a:pPr algn="ctr"/>
            <a:r>
              <a:rPr lang="pt-BR" sz="1600" dirty="0" smtClean="0"/>
              <a:t>Projeto e implementação de Software</a:t>
            </a:r>
            <a:endParaRPr lang="pt-BR" sz="1600" dirty="0"/>
          </a:p>
        </p:txBody>
      </p:sp>
      <p:sp>
        <p:nvSpPr>
          <p:cNvPr id="7" name="Elipse 6"/>
          <p:cNvSpPr/>
          <p:nvPr/>
        </p:nvSpPr>
        <p:spPr>
          <a:xfrm>
            <a:off x="6524625" y="2981958"/>
            <a:ext cx="2095500" cy="172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3.</a:t>
            </a:r>
          </a:p>
          <a:p>
            <a:pPr algn="ctr"/>
            <a:r>
              <a:rPr lang="pt-BR" dirty="0" smtClean="0"/>
              <a:t> Validação de Software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9105900" y="2984500"/>
            <a:ext cx="2095500" cy="172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4.</a:t>
            </a:r>
          </a:p>
          <a:p>
            <a:pPr algn="ctr"/>
            <a:r>
              <a:rPr lang="pt-BR" dirty="0" smtClean="0"/>
              <a:t>Evolução de Software</a:t>
            </a:r>
            <a:endParaRPr lang="pt-BR" dirty="0"/>
          </a:p>
        </p:txBody>
      </p:sp>
      <p:sp>
        <p:nvSpPr>
          <p:cNvPr id="9" name="Seta para a direita 8"/>
          <p:cNvSpPr/>
          <p:nvPr/>
        </p:nvSpPr>
        <p:spPr>
          <a:xfrm>
            <a:off x="3292475" y="3746499"/>
            <a:ext cx="342900" cy="19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eta para a direita 9"/>
          <p:cNvSpPr/>
          <p:nvPr/>
        </p:nvSpPr>
        <p:spPr>
          <a:xfrm>
            <a:off x="6064250" y="3746499"/>
            <a:ext cx="342900" cy="19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Seta para a direita 11"/>
          <p:cNvSpPr/>
          <p:nvPr/>
        </p:nvSpPr>
        <p:spPr>
          <a:xfrm>
            <a:off x="8696325" y="3746499"/>
            <a:ext cx="342900" cy="19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6614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Subatividades: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044700" y="2159000"/>
            <a:ext cx="1384300" cy="1409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Validação de Requisitos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4902200" y="2159000"/>
            <a:ext cx="1384300" cy="1409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Projeto de Arquitetura</a:t>
            </a:r>
            <a:endParaRPr lang="pt-BR" b="1" dirty="0"/>
          </a:p>
        </p:txBody>
      </p:sp>
      <p:sp>
        <p:nvSpPr>
          <p:cNvPr id="6" name="Retângulo 5"/>
          <p:cNvSpPr/>
          <p:nvPr/>
        </p:nvSpPr>
        <p:spPr>
          <a:xfrm>
            <a:off x="8039100" y="2159000"/>
            <a:ext cx="1384300" cy="1409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Testes unitários</a:t>
            </a:r>
            <a:endParaRPr lang="pt-BR" b="1" dirty="0"/>
          </a:p>
        </p:txBody>
      </p:sp>
      <p:sp>
        <p:nvSpPr>
          <p:cNvPr id="7" name="Elipse 6"/>
          <p:cNvSpPr/>
          <p:nvPr/>
        </p:nvSpPr>
        <p:spPr>
          <a:xfrm>
            <a:off x="266700" y="4961732"/>
            <a:ext cx="2006600" cy="142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50" dirty="0" smtClean="0"/>
              <a:t>Documentação</a:t>
            </a:r>
            <a:endParaRPr lang="pt-BR" sz="1550" dirty="0"/>
          </a:p>
        </p:txBody>
      </p:sp>
      <p:sp>
        <p:nvSpPr>
          <p:cNvPr id="8" name="Elipse 7"/>
          <p:cNvSpPr/>
          <p:nvPr/>
        </p:nvSpPr>
        <p:spPr>
          <a:xfrm>
            <a:off x="8915400" y="4858148"/>
            <a:ext cx="2006600" cy="142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50" dirty="0" smtClean="0"/>
              <a:t>Gerenciamento de configuração de software</a:t>
            </a:r>
            <a:endParaRPr lang="pt-BR" sz="1550" dirty="0"/>
          </a:p>
        </p:txBody>
      </p:sp>
      <p:cxnSp>
        <p:nvCxnSpPr>
          <p:cNvPr id="11" name="Conector de seta reta 10"/>
          <p:cNvCxnSpPr>
            <a:stCxn id="5" idx="2"/>
          </p:cNvCxnSpPr>
          <p:nvPr/>
        </p:nvCxnSpPr>
        <p:spPr>
          <a:xfrm flipH="1">
            <a:off x="2536825" y="3568700"/>
            <a:ext cx="3057525" cy="14247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568950" y="3568700"/>
            <a:ext cx="3162300" cy="128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96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92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774700"/>
            <a:ext cx="10515600" cy="5402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 smtClean="0"/>
              <a:t>	Um </a:t>
            </a:r>
            <a:r>
              <a:rPr lang="pt-BR" sz="3200" b="1" dirty="0" smtClean="0"/>
              <a:t>processo de software</a:t>
            </a:r>
            <a:r>
              <a:rPr lang="pt-BR" sz="3200" dirty="0" smtClean="0"/>
              <a:t> é um conjunto de atividades relacionadas que levam à produção de um produto de software.</a:t>
            </a:r>
            <a:endParaRPr lang="pt-BR" sz="3200" dirty="0"/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6388100" y="2324100"/>
            <a:ext cx="12700" cy="952500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327650" y="3606800"/>
            <a:ext cx="2171700" cy="1104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7734300" y="4159250"/>
            <a:ext cx="7239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tângulo de cantos arredondados 10"/>
          <p:cNvSpPr/>
          <p:nvPr/>
        </p:nvSpPr>
        <p:spPr>
          <a:xfrm>
            <a:off x="8820150" y="3544094"/>
            <a:ext cx="2171700" cy="1104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partir do zero(Java, C...)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4102100" y="4159250"/>
            <a:ext cx="825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1568450" y="3652044"/>
            <a:ext cx="2171700" cy="1104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Extensão e modificação de sistemas existentes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5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>
          <a:xfrm>
            <a:off x="1770063" y="930275"/>
            <a:ext cx="871855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/>
              <a:t>Modelo em Cascata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7851" y="2076450"/>
            <a:ext cx="8569325" cy="4548188"/>
          </a:xfrm>
        </p:spPr>
        <p:txBody>
          <a:bodyPr/>
          <a:lstStyle/>
          <a:p>
            <a:pPr marL="354013" indent="-354013" algn="just">
              <a:lnSpc>
                <a:spcPct val="100000"/>
              </a:lnSpc>
              <a:spcBef>
                <a:spcPts val="65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600"/>
              <a:t>Um dos primeiros modelos (Royce, 1970).</a:t>
            </a:r>
          </a:p>
          <a:p>
            <a:pPr marL="354013" indent="-354013" algn="just">
              <a:lnSpc>
                <a:spcPct val="100000"/>
              </a:lnSpc>
              <a:spcBef>
                <a:spcPts val="65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600"/>
          </a:p>
          <a:p>
            <a:pPr marL="354013" indent="-354013" algn="just">
              <a:lnSpc>
                <a:spcPct val="100000"/>
              </a:lnSpc>
              <a:spcBef>
                <a:spcPts val="65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600"/>
              <a:t>O desenvolvimento de um estágio deve terminar antes do próximo começar.</a:t>
            </a:r>
          </a:p>
          <a:p>
            <a:pPr marL="354013" indent="-354013" algn="just">
              <a:lnSpc>
                <a:spcPct val="100000"/>
              </a:lnSpc>
              <a:spcBef>
                <a:spcPts val="65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600"/>
          </a:p>
          <a:p>
            <a:pPr marL="354013" indent="-354013" algn="just">
              <a:lnSpc>
                <a:spcPct val="100000"/>
              </a:lnSpc>
              <a:spcBef>
                <a:spcPts val="65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600"/>
              <a:t>Simples, mas não reflete, efetivamente, o modo como o código é desenvolvido.</a:t>
            </a:r>
          </a:p>
          <a:p>
            <a:pPr marL="354013" indent="-354013" algn="just">
              <a:lnSpc>
                <a:spcPct val="100000"/>
              </a:lnSpc>
              <a:spcBef>
                <a:spcPts val="65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600"/>
          </a:p>
          <a:p>
            <a:pPr marL="354013" indent="-354013" algn="just">
              <a:lnSpc>
                <a:spcPct val="100000"/>
              </a:lnSpc>
              <a:spcBef>
                <a:spcPts val="65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600"/>
              <a:t>Derivado do mundo do hardware (linhas de montagens).</a:t>
            </a:r>
          </a:p>
        </p:txBody>
      </p:sp>
    </p:spTree>
    <p:extLst>
      <p:ext uri="{BB962C8B-B14F-4D97-AF65-F5344CB8AC3E}">
        <p14:creationId xmlns:p14="http://schemas.microsoft.com/office/powerpoint/2010/main" val="847261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ChangeArrowheads="1"/>
          </p:cNvSpPr>
          <p:nvPr>
            <p:ph type="title"/>
          </p:nvPr>
        </p:nvSpPr>
        <p:spPr>
          <a:xfrm>
            <a:off x="1770063" y="930275"/>
            <a:ext cx="77724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/>
              <a:t>Modelo em Cascata</a:t>
            </a:r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6450014" y="2276475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080" tIns="45360" rIns="91080" bIns="4536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altLang="pt-BR">
                <a:solidFill>
                  <a:srgbClr val="000000"/>
                </a:solidFill>
              </a:rPr>
              <a:t>Sistemático e seqüencial</a:t>
            </a:r>
          </a:p>
        </p:txBody>
      </p:sp>
      <p:grpSp>
        <p:nvGrpSpPr>
          <p:cNvPr id="68612" name="Group 3"/>
          <p:cNvGrpSpPr>
            <a:grpSpLocks/>
          </p:cNvGrpSpPr>
          <p:nvPr/>
        </p:nvGrpSpPr>
        <p:grpSpPr bwMode="auto">
          <a:xfrm>
            <a:off x="2351089" y="1916114"/>
            <a:ext cx="7488237" cy="4751387"/>
            <a:chOff x="521" y="1207"/>
            <a:chExt cx="4717" cy="2993"/>
          </a:xfrm>
        </p:grpSpPr>
        <p:sp>
          <p:nvSpPr>
            <p:cNvPr id="68614" name="Rectangle 4"/>
            <p:cNvSpPr>
              <a:spLocks noChangeArrowheads="1"/>
            </p:cNvSpPr>
            <p:nvPr/>
          </p:nvSpPr>
          <p:spPr bwMode="auto">
            <a:xfrm>
              <a:off x="521" y="1207"/>
              <a:ext cx="1238" cy="352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333333"/>
                </a:buClr>
              </a:pPr>
              <a:r>
                <a:rPr lang="en-GB" altLang="pt-BR" sz="1600" b="1">
                  <a:solidFill>
                    <a:srgbClr val="333333"/>
                  </a:solidFill>
                </a:rPr>
                <a:t>Engenharia de Sistemas</a:t>
              </a:r>
            </a:p>
          </p:txBody>
        </p:sp>
        <p:sp>
          <p:nvSpPr>
            <p:cNvPr id="68615" name="Rectangle 5"/>
            <p:cNvSpPr>
              <a:spLocks noChangeArrowheads="1"/>
            </p:cNvSpPr>
            <p:nvPr/>
          </p:nvSpPr>
          <p:spPr bwMode="auto">
            <a:xfrm>
              <a:off x="1208" y="1735"/>
              <a:ext cx="1238" cy="352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333333"/>
                </a:buClr>
              </a:pPr>
              <a:r>
                <a:rPr lang="en-GB" altLang="pt-BR" sz="2000" b="1">
                  <a:solidFill>
                    <a:srgbClr val="333333"/>
                  </a:solidFill>
                </a:rPr>
                <a:t>Análise</a:t>
              </a:r>
            </a:p>
          </p:txBody>
        </p:sp>
        <p:sp>
          <p:nvSpPr>
            <p:cNvPr id="68616" name="Rectangle 6"/>
            <p:cNvSpPr>
              <a:spLocks noChangeArrowheads="1"/>
            </p:cNvSpPr>
            <p:nvPr/>
          </p:nvSpPr>
          <p:spPr bwMode="auto">
            <a:xfrm>
              <a:off x="1894" y="2264"/>
              <a:ext cx="1238" cy="352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333333"/>
                </a:buClr>
              </a:pPr>
              <a:r>
                <a:rPr lang="en-GB" altLang="pt-BR" sz="2000" b="1">
                  <a:solidFill>
                    <a:srgbClr val="333333"/>
                  </a:solidFill>
                </a:rPr>
                <a:t>Projeto</a:t>
              </a:r>
            </a:p>
          </p:txBody>
        </p:sp>
        <p:sp>
          <p:nvSpPr>
            <p:cNvPr id="68617" name="Rectangle 7"/>
            <p:cNvSpPr>
              <a:spLocks noChangeArrowheads="1"/>
            </p:cNvSpPr>
            <p:nvPr/>
          </p:nvSpPr>
          <p:spPr bwMode="auto">
            <a:xfrm>
              <a:off x="2581" y="2792"/>
              <a:ext cx="1238" cy="352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333333"/>
                </a:buClr>
              </a:pPr>
              <a:r>
                <a:rPr lang="en-GB" altLang="pt-BR" sz="2000" b="1">
                  <a:solidFill>
                    <a:srgbClr val="333333"/>
                  </a:solidFill>
                </a:rPr>
                <a:t>Codificação</a:t>
              </a:r>
            </a:p>
          </p:txBody>
        </p:sp>
        <p:sp>
          <p:nvSpPr>
            <p:cNvPr id="68618" name="Rectangle 8"/>
            <p:cNvSpPr>
              <a:spLocks noChangeArrowheads="1"/>
            </p:cNvSpPr>
            <p:nvPr/>
          </p:nvSpPr>
          <p:spPr bwMode="auto">
            <a:xfrm>
              <a:off x="3268" y="3320"/>
              <a:ext cx="1238" cy="352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333333"/>
                </a:buClr>
              </a:pPr>
              <a:r>
                <a:rPr lang="en-GB" altLang="pt-BR" sz="2000" b="1">
                  <a:solidFill>
                    <a:srgbClr val="333333"/>
                  </a:solidFill>
                </a:rPr>
                <a:t>Teste</a:t>
              </a:r>
            </a:p>
          </p:txBody>
        </p:sp>
        <p:sp>
          <p:nvSpPr>
            <p:cNvPr id="68619" name="Rectangle 9"/>
            <p:cNvSpPr>
              <a:spLocks noChangeArrowheads="1"/>
            </p:cNvSpPr>
            <p:nvPr/>
          </p:nvSpPr>
          <p:spPr bwMode="auto">
            <a:xfrm>
              <a:off x="3954" y="3849"/>
              <a:ext cx="1238" cy="352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333333"/>
                </a:buClr>
              </a:pPr>
              <a:r>
                <a:rPr lang="en-GB" altLang="pt-BR" sz="2000" b="1">
                  <a:solidFill>
                    <a:srgbClr val="333333"/>
                  </a:solidFill>
                </a:rPr>
                <a:t>Manutenção</a:t>
              </a:r>
            </a:p>
          </p:txBody>
        </p:sp>
        <p:sp>
          <p:nvSpPr>
            <p:cNvPr id="68620" name="AutoShape 10"/>
            <p:cNvSpPr>
              <a:spLocks noChangeArrowheads="1"/>
            </p:cNvSpPr>
            <p:nvPr/>
          </p:nvSpPr>
          <p:spPr bwMode="auto">
            <a:xfrm rot="5400000">
              <a:off x="1915" y="1138"/>
              <a:ext cx="420" cy="736"/>
            </a:xfrm>
            <a:custGeom>
              <a:avLst/>
              <a:gdLst>
                <a:gd name="T0" fmla="*/ 314 w 21600"/>
                <a:gd name="T1" fmla="*/ 0 h 21600"/>
                <a:gd name="T2" fmla="*/ 314 w 21600"/>
                <a:gd name="T3" fmla="*/ 414 h 21600"/>
                <a:gd name="T4" fmla="*/ 35 w 21600"/>
                <a:gd name="T5" fmla="*/ 736 h 21600"/>
                <a:gd name="T6" fmla="*/ 420 w 21600"/>
                <a:gd name="T7" fmla="*/ 20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46 w 21600"/>
                <a:gd name="T13" fmla="*/ 4314 h 21600"/>
                <a:gd name="T14" fmla="*/ 20006 w 21600"/>
                <a:gd name="T15" fmla="*/ 783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145" y="0"/>
                  </a:lnTo>
                  <a:lnTo>
                    <a:pt x="16145" y="4320"/>
                  </a:lnTo>
                  <a:lnTo>
                    <a:pt x="12427" y="4320"/>
                  </a:lnTo>
                  <a:cubicBezTo>
                    <a:pt x="5564" y="4320"/>
                    <a:pt x="0" y="7829"/>
                    <a:pt x="0" y="12158"/>
                  </a:cubicBezTo>
                  <a:lnTo>
                    <a:pt x="0" y="21600"/>
                  </a:lnTo>
                  <a:lnTo>
                    <a:pt x="3596" y="21600"/>
                  </a:lnTo>
                  <a:lnTo>
                    <a:pt x="3596" y="12158"/>
                  </a:lnTo>
                  <a:cubicBezTo>
                    <a:pt x="3596" y="9772"/>
                    <a:pt x="7550" y="7838"/>
                    <a:pt x="12427" y="7838"/>
                  </a:cubicBezTo>
                  <a:lnTo>
                    <a:pt x="16145" y="7838"/>
                  </a:lnTo>
                  <a:lnTo>
                    <a:pt x="16145" y="12158"/>
                  </a:lnTo>
                  <a:close/>
                </a:path>
              </a:pathLst>
            </a:custGeom>
            <a:solidFill>
              <a:srgbClr val="CC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8621" name="AutoShape 11"/>
            <p:cNvSpPr>
              <a:spLocks noChangeArrowheads="1"/>
            </p:cNvSpPr>
            <p:nvPr/>
          </p:nvSpPr>
          <p:spPr bwMode="auto">
            <a:xfrm rot="5400000">
              <a:off x="2602" y="1666"/>
              <a:ext cx="420" cy="736"/>
            </a:xfrm>
            <a:custGeom>
              <a:avLst/>
              <a:gdLst>
                <a:gd name="T0" fmla="*/ 314 w 21600"/>
                <a:gd name="T1" fmla="*/ 0 h 21600"/>
                <a:gd name="T2" fmla="*/ 314 w 21600"/>
                <a:gd name="T3" fmla="*/ 414 h 21600"/>
                <a:gd name="T4" fmla="*/ 35 w 21600"/>
                <a:gd name="T5" fmla="*/ 736 h 21600"/>
                <a:gd name="T6" fmla="*/ 420 w 21600"/>
                <a:gd name="T7" fmla="*/ 20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46 w 21600"/>
                <a:gd name="T13" fmla="*/ 4314 h 21600"/>
                <a:gd name="T14" fmla="*/ 20006 w 21600"/>
                <a:gd name="T15" fmla="*/ 783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145" y="0"/>
                  </a:lnTo>
                  <a:lnTo>
                    <a:pt x="16145" y="4320"/>
                  </a:lnTo>
                  <a:lnTo>
                    <a:pt x="12427" y="4320"/>
                  </a:lnTo>
                  <a:cubicBezTo>
                    <a:pt x="5564" y="4320"/>
                    <a:pt x="0" y="7829"/>
                    <a:pt x="0" y="12158"/>
                  </a:cubicBezTo>
                  <a:lnTo>
                    <a:pt x="0" y="21600"/>
                  </a:lnTo>
                  <a:lnTo>
                    <a:pt x="3596" y="21600"/>
                  </a:lnTo>
                  <a:lnTo>
                    <a:pt x="3596" y="12158"/>
                  </a:lnTo>
                  <a:cubicBezTo>
                    <a:pt x="3596" y="9772"/>
                    <a:pt x="7550" y="7838"/>
                    <a:pt x="12427" y="7838"/>
                  </a:cubicBezTo>
                  <a:lnTo>
                    <a:pt x="16145" y="7838"/>
                  </a:lnTo>
                  <a:lnTo>
                    <a:pt x="16145" y="12158"/>
                  </a:lnTo>
                  <a:close/>
                </a:path>
              </a:pathLst>
            </a:custGeom>
            <a:solidFill>
              <a:srgbClr val="CC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8622" name="AutoShape 12"/>
            <p:cNvSpPr>
              <a:spLocks noChangeArrowheads="1"/>
            </p:cNvSpPr>
            <p:nvPr/>
          </p:nvSpPr>
          <p:spPr bwMode="auto">
            <a:xfrm rot="5400000">
              <a:off x="3288" y="2195"/>
              <a:ext cx="420" cy="736"/>
            </a:xfrm>
            <a:custGeom>
              <a:avLst/>
              <a:gdLst>
                <a:gd name="T0" fmla="*/ 314 w 21600"/>
                <a:gd name="T1" fmla="*/ 0 h 21600"/>
                <a:gd name="T2" fmla="*/ 314 w 21600"/>
                <a:gd name="T3" fmla="*/ 414 h 21600"/>
                <a:gd name="T4" fmla="*/ 35 w 21600"/>
                <a:gd name="T5" fmla="*/ 736 h 21600"/>
                <a:gd name="T6" fmla="*/ 420 w 21600"/>
                <a:gd name="T7" fmla="*/ 20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46 w 21600"/>
                <a:gd name="T13" fmla="*/ 4314 h 21600"/>
                <a:gd name="T14" fmla="*/ 20006 w 21600"/>
                <a:gd name="T15" fmla="*/ 783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145" y="0"/>
                  </a:lnTo>
                  <a:lnTo>
                    <a:pt x="16145" y="4320"/>
                  </a:lnTo>
                  <a:lnTo>
                    <a:pt x="12427" y="4320"/>
                  </a:lnTo>
                  <a:cubicBezTo>
                    <a:pt x="5564" y="4320"/>
                    <a:pt x="0" y="7829"/>
                    <a:pt x="0" y="12158"/>
                  </a:cubicBezTo>
                  <a:lnTo>
                    <a:pt x="0" y="21600"/>
                  </a:lnTo>
                  <a:lnTo>
                    <a:pt x="3596" y="21600"/>
                  </a:lnTo>
                  <a:lnTo>
                    <a:pt x="3596" y="12158"/>
                  </a:lnTo>
                  <a:cubicBezTo>
                    <a:pt x="3596" y="9772"/>
                    <a:pt x="7550" y="7838"/>
                    <a:pt x="12427" y="7838"/>
                  </a:cubicBezTo>
                  <a:lnTo>
                    <a:pt x="16145" y="7838"/>
                  </a:lnTo>
                  <a:lnTo>
                    <a:pt x="16145" y="12158"/>
                  </a:lnTo>
                  <a:close/>
                </a:path>
              </a:pathLst>
            </a:custGeom>
            <a:solidFill>
              <a:srgbClr val="CC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8623" name="AutoShape 13"/>
            <p:cNvSpPr>
              <a:spLocks noChangeArrowheads="1"/>
            </p:cNvSpPr>
            <p:nvPr/>
          </p:nvSpPr>
          <p:spPr bwMode="auto">
            <a:xfrm rot="5400000">
              <a:off x="3975" y="2723"/>
              <a:ext cx="420" cy="736"/>
            </a:xfrm>
            <a:custGeom>
              <a:avLst/>
              <a:gdLst>
                <a:gd name="T0" fmla="*/ 314 w 21600"/>
                <a:gd name="T1" fmla="*/ 0 h 21600"/>
                <a:gd name="T2" fmla="*/ 314 w 21600"/>
                <a:gd name="T3" fmla="*/ 414 h 21600"/>
                <a:gd name="T4" fmla="*/ 35 w 21600"/>
                <a:gd name="T5" fmla="*/ 736 h 21600"/>
                <a:gd name="T6" fmla="*/ 420 w 21600"/>
                <a:gd name="T7" fmla="*/ 20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46 w 21600"/>
                <a:gd name="T13" fmla="*/ 4314 h 21600"/>
                <a:gd name="T14" fmla="*/ 20006 w 21600"/>
                <a:gd name="T15" fmla="*/ 783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145" y="0"/>
                  </a:lnTo>
                  <a:lnTo>
                    <a:pt x="16145" y="4320"/>
                  </a:lnTo>
                  <a:lnTo>
                    <a:pt x="12427" y="4320"/>
                  </a:lnTo>
                  <a:cubicBezTo>
                    <a:pt x="5564" y="4320"/>
                    <a:pt x="0" y="7829"/>
                    <a:pt x="0" y="12158"/>
                  </a:cubicBezTo>
                  <a:lnTo>
                    <a:pt x="0" y="21600"/>
                  </a:lnTo>
                  <a:lnTo>
                    <a:pt x="3596" y="21600"/>
                  </a:lnTo>
                  <a:lnTo>
                    <a:pt x="3596" y="12158"/>
                  </a:lnTo>
                  <a:cubicBezTo>
                    <a:pt x="3596" y="9772"/>
                    <a:pt x="7550" y="7838"/>
                    <a:pt x="12427" y="7838"/>
                  </a:cubicBezTo>
                  <a:lnTo>
                    <a:pt x="16145" y="7838"/>
                  </a:lnTo>
                  <a:lnTo>
                    <a:pt x="16145" y="12158"/>
                  </a:lnTo>
                  <a:close/>
                </a:path>
              </a:pathLst>
            </a:custGeom>
            <a:solidFill>
              <a:srgbClr val="CC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8624" name="AutoShape 14"/>
            <p:cNvSpPr>
              <a:spLocks noChangeArrowheads="1"/>
            </p:cNvSpPr>
            <p:nvPr/>
          </p:nvSpPr>
          <p:spPr bwMode="auto">
            <a:xfrm rot="5400000">
              <a:off x="4662" y="3251"/>
              <a:ext cx="420" cy="736"/>
            </a:xfrm>
            <a:custGeom>
              <a:avLst/>
              <a:gdLst>
                <a:gd name="T0" fmla="*/ 314 w 21600"/>
                <a:gd name="T1" fmla="*/ 0 h 21600"/>
                <a:gd name="T2" fmla="*/ 314 w 21600"/>
                <a:gd name="T3" fmla="*/ 414 h 21600"/>
                <a:gd name="T4" fmla="*/ 35 w 21600"/>
                <a:gd name="T5" fmla="*/ 736 h 21600"/>
                <a:gd name="T6" fmla="*/ 420 w 21600"/>
                <a:gd name="T7" fmla="*/ 20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46 w 21600"/>
                <a:gd name="T13" fmla="*/ 4314 h 21600"/>
                <a:gd name="T14" fmla="*/ 20006 w 21600"/>
                <a:gd name="T15" fmla="*/ 783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145" y="0"/>
                  </a:lnTo>
                  <a:lnTo>
                    <a:pt x="16145" y="4320"/>
                  </a:lnTo>
                  <a:lnTo>
                    <a:pt x="12427" y="4320"/>
                  </a:lnTo>
                  <a:cubicBezTo>
                    <a:pt x="5564" y="4320"/>
                    <a:pt x="0" y="7829"/>
                    <a:pt x="0" y="12158"/>
                  </a:cubicBezTo>
                  <a:lnTo>
                    <a:pt x="0" y="21600"/>
                  </a:lnTo>
                  <a:lnTo>
                    <a:pt x="3596" y="21600"/>
                  </a:lnTo>
                  <a:lnTo>
                    <a:pt x="3596" y="12158"/>
                  </a:lnTo>
                  <a:cubicBezTo>
                    <a:pt x="3596" y="9772"/>
                    <a:pt x="7550" y="7838"/>
                    <a:pt x="12427" y="7838"/>
                  </a:cubicBezTo>
                  <a:lnTo>
                    <a:pt x="16145" y="7838"/>
                  </a:lnTo>
                  <a:lnTo>
                    <a:pt x="16145" y="12158"/>
                  </a:lnTo>
                  <a:close/>
                </a:path>
              </a:pathLst>
            </a:custGeom>
            <a:solidFill>
              <a:srgbClr val="CC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8613" name="Text Box 15"/>
          <p:cNvSpPr txBox="1">
            <a:spLocks noChangeArrowheads="1"/>
          </p:cNvSpPr>
          <p:nvPr/>
        </p:nvSpPr>
        <p:spPr bwMode="auto">
          <a:xfrm>
            <a:off x="1916113" y="4652963"/>
            <a:ext cx="256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080" tIns="45360" rIns="91080" bIns="4536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altLang="pt-BR">
                <a:solidFill>
                  <a:srgbClr val="000000"/>
                </a:solidFill>
              </a:rPr>
              <a:t>Base para os outros</a:t>
            </a:r>
          </a:p>
        </p:txBody>
      </p:sp>
    </p:spTree>
    <p:extLst>
      <p:ext uri="{BB962C8B-B14F-4D97-AF65-F5344CB8AC3E}">
        <p14:creationId xmlns:p14="http://schemas.microsoft.com/office/powerpoint/2010/main" val="2302585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>
          <a:xfrm>
            <a:off x="1770063" y="930275"/>
            <a:ext cx="871855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/>
              <a:t>Modelo em Cascata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7851" y="2076451"/>
            <a:ext cx="8569325" cy="5426075"/>
          </a:xfrm>
        </p:spPr>
        <p:txBody>
          <a:bodyPr/>
          <a:lstStyle/>
          <a:p>
            <a:pPr marL="354013" indent="-354013" algn="just">
              <a:lnSpc>
                <a:spcPct val="80000"/>
              </a:lnSpc>
              <a:spcBef>
                <a:spcPts val="7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b="1"/>
              <a:t>Engenharia de Sistemas</a:t>
            </a:r>
          </a:p>
          <a:p>
            <a:pPr marL="354013" indent="-354013" algn="just">
              <a:lnSpc>
                <a:spcPct val="80000"/>
              </a:lnSpc>
              <a:spcBef>
                <a:spcPts val="5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000" b="1"/>
          </a:p>
          <a:p>
            <a:pPr marL="354013" indent="-354013" algn="just">
              <a:lnSpc>
                <a:spcPct val="8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Software faz parte de um </a:t>
            </a:r>
            <a:r>
              <a:rPr lang="en-GB" altLang="pt-BR" sz="2400" b="1"/>
              <a:t>sistema maior</a:t>
            </a:r>
            <a:r>
              <a:rPr lang="en-GB" altLang="pt-BR" sz="2400"/>
              <a:t>;</a:t>
            </a:r>
          </a:p>
          <a:p>
            <a:pPr marL="354013" indent="-354013" algn="just">
              <a:lnSpc>
                <a:spcPct val="80000"/>
              </a:lnSpc>
              <a:spcBef>
                <a:spcPts val="5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000"/>
          </a:p>
          <a:p>
            <a:pPr marL="354013" indent="-354013" algn="just">
              <a:lnSpc>
                <a:spcPct val="8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Estabelecer os </a:t>
            </a:r>
            <a:r>
              <a:rPr lang="en-GB" altLang="pt-BR" sz="2400" b="1"/>
              <a:t>requisitos básicos</a:t>
            </a:r>
            <a:r>
              <a:rPr lang="en-GB" altLang="pt-BR" sz="2400"/>
              <a:t> para todos os </a:t>
            </a:r>
            <a:r>
              <a:rPr lang="en-GB" altLang="pt-BR" sz="2400" b="1"/>
              <a:t>elementos</a:t>
            </a:r>
            <a:r>
              <a:rPr lang="en-GB" altLang="pt-BR" sz="2400"/>
              <a:t> que envolvem o software, como hardware, pessoas e bancos de dados.</a:t>
            </a:r>
          </a:p>
          <a:p>
            <a:pPr marL="354013" indent="-354013" algn="just">
              <a:lnSpc>
                <a:spcPct val="80000"/>
              </a:lnSpc>
              <a:spcBef>
                <a:spcPts val="5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000"/>
          </a:p>
          <a:p>
            <a:pPr marL="354013" indent="-354013" algn="just">
              <a:lnSpc>
                <a:spcPct val="8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Envolve a coleta dos requisitos em nível do sistema, com uma pequena quantidade de projeto e análise de alto nível.</a:t>
            </a:r>
          </a:p>
          <a:p>
            <a:pPr marL="354013" indent="-354013" algn="just">
              <a:lnSpc>
                <a:spcPct val="80000"/>
              </a:lnSpc>
              <a:spcBef>
                <a:spcPts val="5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000"/>
          </a:p>
          <a:p>
            <a:pPr marL="354013" indent="-354013" algn="just">
              <a:lnSpc>
                <a:spcPct val="8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Exige uma intensa comunicação entre o cliente e o analista</a:t>
            </a:r>
          </a:p>
          <a:p>
            <a:pPr marL="354013" indent="-354013" algn="just">
              <a:lnSpc>
                <a:spcPct val="80000"/>
              </a:lnSpc>
              <a:spcBef>
                <a:spcPts val="5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000"/>
          </a:p>
          <a:p>
            <a:pPr marL="354013" indent="-354013" algn="just">
              <a:lnSpc>
                <a:spcPct val="8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Faz parte da Analise de Sistema</a:t>
            </a:r>
          </a:p>
          <a:p>
            <a:pPr marL="354013" indent="-354013" algn="just">
              <a:lnSpc>
                <a:spcPct val="80000"/>
              </a:lnSpc>
              <a:spcBef>
                <a:spcPts val="6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400"/>
          </a:p>
          <a:p>
            <a:pPr marL="354013" indent="-354013" algn="just">
              <a:lnSpc>
                <a:spcPct val="80000"/>
              </a:lnSpc>
              <a:spcBef>
                <a:spcPts val="6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400"/>
          </a:p>
        </p:txBody>
      </p:sp>
    </p:spTree>
    <p:extLst>
      <p:ext uri="{BB962C8B-B14F-4D97-AF65-F5344CB8AC3E}">
        <p14:creationId xmlns:p14="http://schemas.microsoft.com/office/powerpoint/2010/main" val="3946756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ChangeArrowheads="1"/>
          </p:cNvSpPr>
          <p:nvPr>
            <p:ph type="title"/>
          </p:nvPr>
        </p:nvSpPr>
        <p:spPr>
          <a:xfrm>
            <a:off x="1770063" y="930275"/>
            <a:ext cx="871855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/>
              <a:t>Modelo em Cascata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7851" y="2076450"/>
            <a:ext cx="8569325" cy="5245100"/>
          </a:xfrm>
        </p:spPr>
        <p:txBody>
          <a:bodyPr/>
          <a:lstStyle/>
          <a:p>
            <a:pPr marL="354013" indent="-354013" algn="just">
              <a:lnSpc>
                <a:spcPct val="100000"/>
              </a:lnSpc>
              <a:spcBef>
                <a:spcPts val="7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b="1"/>
              <a:t>Análise dos Requisitos</a:t>
            </a:r>
          </a:p>
          <a:p>
            <a:pPr marL="354013" indent="-354013" algn="just">
              <a:lnSpc>
                <a:spcPct val="100000"/>
              </a:lnSpc>
              <a:spcBef>
                <a:spcPts val="225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900" b="1"/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Intensifica-se o processo de coleta dos requisitos;</a:t>
            </a:r>
          </a:p>
          <a:p>
            <a:pPr marL="354013" indent="-354013" algn="just">
              <a:lnSpc>
                <a:spcPct val="100000"/>
              </a:lnSpc>
              <a:spcBef>
                <a:spcPts val="4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1600"/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Identificar as funções necessárias, o desempenho e interfaces exigidos. (</a:t>
            </a:r>
            <a:r>
              <a:rPr lang="en-GB" altLang="pt-BR" sz="2400" b="1"/>
              <a:t>funcionalidades e restrições</a:t>
            </a:r>
            <a:r>
              <a:rPr lang="en-GB" altLang="pt-BR" sz="2400"/>
              <a:t>)</a:t>
            </a:r>
            <a:r>
              <a:rPr lang="ar-SA" altLang="pt-BR" sz="2400">
                <a:cs typeface="Arial" panose="020B0604020202020204" pitchFamily="34" charset="0"/>
              </a:rPr>
              <a:t>‏</a:t>
            </a:r>
            <a:endParaRPr lang="en-GB" altLang="pt-BR" sz="2400"/>
          </a:p>
          <a:p>
            <a:pPr marL="354013" indent="-354013" algn="just">
              <a:lnSpc>
                <a:spcPct val="100000"/>
              </a:lnSpc>
              <a:spcBef>
                <a:spcPts val="4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1600"/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Os requisitos para o sistema e para o software são documentados e revistos com o cliente.</a:t>
            </a:r>
          </a:p>
          <a:p>
            <a:pPr marL="354013" indent="-354013" algn="just">
              <a:lnSpc>
                <a:spcPct val="100000"/>
              </a:lnSpc>
              <a:spcBef>
                <a:spcPts val="4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1600"/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Produz a especificação dos requisitos.</a:t>
            </a:r>
          </a:p>
          <a:p>
            <a:pPr marL="354013" indent="-354013" algn="just">
              <a:lnSpc>
                <a:spcPct val="100000"/>
              </a:lnSpc>
              <a:spcBef>
                <a:spcPts val="4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1600"/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Faz parte da Analise de Sistema.</a:t>
            </a:r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400"/>
          </a:p>
        </p:txBody>
      </p:sp>
    </p:spTree>
    <p:extLst>
      <p:ext uri="{BB962C8B-B14F-4D97-AF65-F5344CB8AC3E}">
        <p14:creationId xmlns:p14="http://schemas.microsoft.com/office/powerpoint/2010/main" val="4122129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1770063" y="930275"/>
            <a:ext cx="871855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/>
              <a:t>Modelo em Cascata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7851" y="2076450"/>
            <a:ext cx="8569325" cy="4781550"/>
          </a:xfrm>
        </p:spPr>
        <p:txBody>
          <a:bodyPr/>
          <a:lstStyle/>
          <a:p>
            <a:pPr marL="354013" indent="-354013" algn="just">
              <a:spcBef>
                <a:spcPts val="7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b="1"/>
              <a:t>Projeto </a:t>
            </a:r>
          </a:p>
          <a:p>
            <a:pPr marL="354013" indent="-354013" algn="just">
              <a:spcBef>
                <a:spcPts val="4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1600" b="1"/>
          </a:p>
          <a:p>
            <a:pPr marL="354013" indent="-354013" algn="just"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Traduz os requisitos em um conjunto de representações que podem ser avaliadas quando à qualidade.</a:t>
            </a:r>
          </a:p>
          <a:p>
            <a:pPr marL="533400" lvl="1" indent="354013" algn="just">
              <a:spcBef>
                <a:spcPts val="550"/>
              </a:spcBef>
              <a:buSzPct val="75000"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200"/>
              <a:t>Estrutura de dados;</a:t>
            </a:r>
          </a:p>
          <a:p>
            <a:pPr marL="533400" lvl="1" indent="354013" algn="just">
              <a:spcBef>
                <a:spcPts val="550"/>
              </a:spcBef>
              <a:buSzPct val="75000"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200"/>
              <a:t>Arquitetura do software;</a:t>
            </a:r>
          </a:p>
          <a:p>
            <a:pPr marL="533400" lvl="1" indent="354013" algn="just">
              <a:spcBef>
                <a:spcPts val="550"/>
              </a:spcBef>
              <a:buSzPct val="75000"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200"/>
              <a:t>Detalhes Procedimentais;</a:t>
            </a:r>
          </a:p>
          <a:p>
            <a:pPr marL="533400" lvl="1" indent="354013" algn="just">
              <a:spcBef>
                <a:spcPts val="550"/>
              </a:spcBef>
              <a:buSzPct val="75000"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200"/>
              <a:t>Caracterização da interface.</a:t>
            </a:r>
          </a:p>
          <a:p>
            <a:pPr marL="533400" lvl="1" indent="354013" algn="just">
              <a:spcBef>
                <a:spcPts val="450"/>
              </a:spcBef>
              <a:buSzPct val="75000"/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1800"/>
          </a:p>
          <a:p>
            <a:pPr marL="354013" indent="-354013" algn="just"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É avaliado antes de começar a ser implementado;</a:t>
            </a:r>
          </a:p>
          <a:p>
            <a:pPr marL="354013" indent="-354013" algn="just">
              <a:spcBef>
                <a:spcPts val="45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1800"/>
          </a:p>
          <a:p>
            <a:pPr marL="354013" indent="-354013" algn="just"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Junto com as etapas anteriores torna-se parte da documentação do sistema.</a:t>
            </a:r>
          </a:p>
        </p:txBody>
      </p:sp>
    </p:spTree>
    <p:extLst>
      <p:ext uri="{BB962C8B-B14F-4D97-AF65-F5344CB8AC3E}">
        <p14:creationId xmlns:p14="http://schemas.microsoft.com/office/powerpoint/2010/main" val="2498312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ChangeArrowheads="1"/>
          </p:cNvSpPr>
          <p:nvPr>
            <p:ph type="title"/>
          </p:nvPr>
        </p:nvSpPr>
        <p:spPr>
          <a:xfrm>
            <a:off x="1770063" y="930275"/>
            <a:ext cx="871855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/>
              <a:t>Modelo em Cascata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7851" y="2076450"/>
            <a:ext cx="8569325" cy="4521200"/>
          </a:xfrm>
        </p:spPr>
        <p:txBody>
          <a:bodyPr/>
          <a:lstStyle/>
          <a:p>
            <a:pPr marL="354013" indent="-354013" algn="just">
              <a:lnSpc>
                <a:spcPct val="100000"/>
              </a:lnSpc>
              <a:spcBef>
                <a:spcPts val="7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b="1"/>
              <a:t>Codificação</a:t>
            </a:r>
          </a:p>
          <a:p>
            <a:pPr marL="354013" indent="-354013" algn="just">
              <a:lnSpc>
                <a:spcPct val="100000"/>
              </a:lnSpc>
              <a:spcBef>
                <a:spcPts val="7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b="1"/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Projeto traduzido para a linguagem do computador(C, Delphi, Java).</a:t>
            </a:r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400"/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Se o projeto for executado detalhadamente, a codificação pode ser executada mecanicamente?</a:t>
            </a:r>
          </a:p>
        </p:txBody>
      </p:sp>
    </p:spTree>
    <p:extLst>
      <p:ext uri="{BB962C8B-B14F-4D97-AF65-F5344CB8AC3E}">
        <p14:creationId xmlns:p14="http://schemas.microsoft.com/office/powerpoint/2010/main" val="2181674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>
          <a:xfrm>
            <a:off x="1770063" y="930275"/>
            <a:ext cx="871855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/>
              <a:t>Modelo em Cascata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7851" y="2076450"/>
            <a:ext cx="8569325" cy="4521200"/>
          </a:xfrm>
        </p:spPr>
        <p:txBody>
          <a:bodyPr/>
          <a:lstStyle/>
          <a:p>
            <a:pPr marL="354013" indent="-354013" algn="just">
              <a:lnSpc>
                <a:spcPct val="100000"/>
              </a:lnSpc>
              <a:spcBef>
                <a:spcPts val="7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b="1"/>
              <a:t>Testes</a:t>
            </a:r>
          </a:p>
          <a:p>
            <a:pPr marL="354013" indent="-354013" algn="just">
              <a:lnSpc>
                <a:spcPct val="100000"/>
              </a:lnSpc>
              <a:spcBef>
                <a:spcPts val="5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000" b="1"/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Concentra-se nos aspectos funcionais externos e lógicos internos do software.</a:t>
            </a:r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400"/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Garante que “todas as instruções” tenham sido testadas.</a:t>
            </a:r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400"/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A entrada definida produz os resultados exigidos?</a:t>
            </a:r>
          </a:p>
        </p:txBody>
      </p:sp>
    </p:spTree>
    <p:extLst>
      <p:ext uri="{BB962C8B-B14F-4D97-AF65-F5344CB8AC3E}">
        <p14:creationId xmlns:p14="http://schemas.microsoft.com/office/powerpoint/2010/main" val="2611958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>
          <a:xfrm>
            <a:off x="1770063" y="930275"/>
            <a:ext cx="871855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/>
              <a:t>Modelo em Cascata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7851" y="2076450"/>
            <a:ext cx="8569325" cy="4521200"/>
          </a:xfrm>
        </p:spPr>
        <p:txBody>
          <a:bodyPr/>
          <a:lstStyle/>
          <a:p>
            <a:pPr marL="354013" indent="-354013" algn="just">
              <a:lnSpc>
                <a:spcPct val="100000"/>
              </a:lnSpc>
              <a:spcBef>
                <a:spcPts val="7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b="1"/>
              <a:t>Manutenção</a:t>
            </a:r>
          </a:p>
          <a:p>
            <a:pPr marL="354013" indent="-354013" algn="just">
              <a:lnSpc>
                <a:spcPct val="100000"/>
              </a:lnSpc>
              <a:spcBef>
                <a:spcPts val="5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000" b="1"/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Software embutido nem sempre tem esta parte;</a:t>
            </a:r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400"/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provavelmente o software deverá sofrer mudanças depois que for entregue ao cliente</a:t>
            </a:r>
          </a:p>
        </p:txBody>
      </p:sp>
    </p:spTree>
    <p:extLst>
      <p:ext uri="{BB962C8B-B14F-4D97-AF65-F5344CB8AC3E}">
        <p14:creationId xmlns:p14="http://schemas.microsoft.com/office/powerpoint/2010/main" val="3610030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ChangeArrowheads="1"/>
          </p:cNvSpPr>
          <p:nvPr>
            <p:ph type="title"/>
          </p:nvPr>
        </p:nvSpPr>
        <p:spPr>
          <a:xfrm>
            <a:off x="1770063" y="930275"/>
            <a:ext cx="871855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/>
              <a:t>Modelo em Cascata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7851" y="2076450"/>
            <a:ext cx="8569325" cy="4802188"/>
          </a:xfrm>
        </p:spPr>
        <p:txBody>
          <a:bodyPr/>
          <a:lstStyle/>
          <a:p>
            <a:pPr marL="177800" lvl="1" indent="0" algn="just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SzPct val="75000"/>
              <a:tabLst>
                <a:tab pos="347663" algn="l"/>
                <a:tab pos="1262063" algn="l"/>
                <a:tab pos="2176463" algn="l"/>
                <a:tab pos="3090863" algn="l"/>
                <a:tab pos="4005263" algn="l"/>
                <a:tab pos="4919663" algn="l"/>
                <a:tab pos="5834063" algn="l"/>
                <a:tab pos="6748463" algn="l"/>
                <a:tab pos="7662863" algn="l"/>
                <a:tab pos="8577263" algn="l"/>
                <a:tab pos="9491663" algn="l"/>
              </a:tabLst>
            </a:pPr>
            <a:r>
              <a:rPr lang="en-GB" altLang="pt-BR" b="1"/>
              <a:t>Tipos de Manutenção:</a:t>
            </a:r>
          </a:p>
          <a:p>
            <a:pPr marL="531813" lvl="2" indent="0" algn="just">
              <a:lnSpc>
                <a:spcPct val="110000"/>
              </a:lnSpc>
              <a:spcAft>
                <a:spcPts val="300"/>
              </a:spcAft>
              <a:buClr>
                <a:srgbClr val="CCB374"/>
              </a:buClr>
              <a:buFont typeface="Wingdings" panose="05000000000000000000" pitchFamily="2" charset="2"/>
              <a:buChar char=""/>
              <a:tabLst>
                <a:tab pos="347663" algn="l"/>
                <a:tab pos="1262063" algn="l"/>
                <a:tab pos="2176463" algn="l"/>
                <a:tab pos="3090863" algn="l"/>
                <a:tab pos="4005263" algn="l"/>
                <a:tab pos="4919663" algn="l"/>
                <a:tab pos="5834063" algn="l"/>
                <a:tab pos="6748463" algn="l"/>
                <a:tab pos="7662863" algn="l"/>
                <a:tab pos="8577263" algn="l"/>
                <a:tab pos="9491663" algn="l"/>
              </a:tabLst>
            </a:pPr>
            <a:r>
              <a:rPr lang="en-GB" altLang="pt-BR" u="sng" smtClean="0"/>
              <a:t>Manutenção Corretiva</a:t>
            </a:r>
            <a:r>
              <a:rPr lang="en-GB" altLang="pt-BR" smtClean="0"/>
              <a:t>: diagnóstico e correção de erros</a:t>
            </a:r>
          </a:p>
          <a:p>
            <a:pPr marL="531813" lvl="2" indent="0" algn="just">
              <a:lnSpc>
                <a:spcPct val="110000"/>
              </a:lnSpc>
              <a:spcAft>
                <a:spcPts val="300"/>
              </a:spcAft>
              <a:buClr>
                <a:srgbClr val="CCB374"/>
              </a:buClr>
              <a:buNone/>
              <a:tabLst>
                <a:tab pos="347663" algn="l"/>
                <a:tab pos="1262063" algn="l"/>
                <a:tab pos="2176463" algn="l"/>
                <a:tab pos="3090863" algn="l"/>
                <a:tab pos="4005263" algn="l"/>
                <a:tab pos="4919663" algn="l"/>
                <a:tab pos="5834063" algn="l"/>
                <a:tab pos="6748463" algn="l"/>
                <a:tab pos="7662863" algn="l"/>
                <a:tab pos="8577263" algn="l"/>
                <a:tab pos="9491663" algn="l"/>
              </a:tabLst>
            </a:pPr>
            <a:endParaRPr lang="en-GB" altLang="pt-BR" sz="900"/>
          </a:p>
          <a:p>
            <a:pPr marL="531813" lvl="2" indent="0" algn="just">
              <a:lnSpc>
                <a:spcPct val="110000"/>
              </a:lnSpc>
              <a:spcAft>
                <a:spcPts val="300"/>
              </a:spcAft>
              <a:buClr>
                <a:srgbClr val="CCB374"/>
              </a:buClr>
              <a:buFont typeface="Wingdings" panose="05000000000000000000" pitchFamily="2" charset="2"/>
              <a:buChar char=""/>
              <a:tabLst>
                <a:tab pos="347663" algn="l"/>
                <a:tab pos="1262063" algn="l"/>
                <a:tab pos="2176463" algn="l"/>
                <a:tab pos="3090863" algn="l"/>
                <a:tab pos="4005263" algn="l"/>
                <a:tab pos="4919663" algn="l"/>
                <a:tab pos="5834063" algn="l"/>
                <a:tab pos="6748463" algn="l"/>
                <a:tab pos="7662863" algn="l"/>
                <a:tab pos="8577263" algn="l"/>
                <a:tab pos="9491663" algn="l"/>
              </a:tabLst>
            </a:pPr>
            <a:r>
              <a:rPr lang="en-GB" altLang="pt-BR" u="sng" smtClean="0"/>
              <a:t>Manutenção Adaptativa</a:t>
            </a:r>
            <a:r>
              <a:rPr lang="en-GB" altLang="pt-BR" smtClean="0"/>
              <a:t>: adaptação do software para acomodar mudanças em seu ambiente externo.</a:t>
            </a:r>
          </a:p>
          <a:p>
            <a:pPr marL="531813" lvl="2" indent="0" algn="just">
              <a:lnSpc>
                <a:spcPct val="110000"/>
              </a:lnSpc>
              <a:spcAft>
                <a:spcPts val="300"/>
              </a:spcAft>
              <a:buClr>
                <a:srgbClr val="CCB374"/>
              </a:buClr>
              <a:buNone/>
              <a:tabLst>
                <a:tab pos="347663" algn="l"/>
                <a:tab pos="1262063" algn="l"/>
                <a:tab pos="2176463" algn="l"/>
                <a:tab pos="3090863" algn="l"/>
                <a:tab pos="4005263" algn="l"/>
                <a:tab pos="4919663" algn="l"/>
                <a:tab pos="5834063" algn="l"/>
                <a:tab pos="6748463" algn="l"/>
                <a:tab pos="7662863" algn="l"/>
                <a:tab pos="8577263" algn="l"/>
                <a:tab pos="9491663" algn="l"/>
              </a:tabLst>
            </a:pPr>
            <a:endParaRPr lang="en-GB" altLang="pt-BR" sz="900"/>
          </a:p>
          <a:p>
            <a:pPr marL="531813" lvl="2" indent="0" algn="just">
              <a:lnSpc>
                <a:spcPct val="110000"/>
              </a:lnSpc>
              <a:spcAft>
                <a:spcPts val="300"/>
              </a:spcAft>
              <a:buClr>
                <a:srgbClr val="CCB374"/>
              </a:buClr>
              <a:buFont typeface="Wingdings" panose="05000000000000000000" pitchFamily="2" charset="2"/>
              <a:buChar char=""/>
              <a:tabLst>
                <a:tab pos="347663" algn="l"/>
                <a:tab pos="1262063" algn="l"/>
                <a:tab pos="2176463" algn="l"/>
                <a:tab pos="3090863" algn="l"/>
                <a:tab pos="4005263" algn="l"/>
                <a:tab pos="4919663" algn="l"/>
                <a:tab pos="5834063" algn="l"/>
                <a:tab pos="6748463" algn="l"/>
                <a:tab pos="7662863" algn="l"/>
                <a:tab pos="8577263" algn="l"/>
                <a:tab pos="9491663" algn="l"/>
              </a:tabLst>
            </a:pPr>
            <a:r>
              <a:rPr lang="en-GB" altLang="pt-BR" u="sng" smtClean="0"/>
              <a:t>Manutenção Perfectiva</a:t>
            </a:r>
            <a:r>
              <a:rPr lang="en-GB" altLang="pt-BR" smtClean="0"/>
              <a:t>: exigência do cliente para acréscimos funcionais e de desempenho</a:t>
            </a:r>
          </a:p>
          <a:p>
            <a:pPr marL="531813" lvl="2" indent="0" algn="just">
              <a:lnSpc>
                <a:spcPct val="110000"/>
              </a:lnSpc>
              <a:spcAft>
                <a:spcPts val="300"/>
              </a:spcAft>
              <a:buClr>
                <a:srgbClr val="CCB374"/>
              </a:buClr>
              <a:buNone/>
              <a:tabLst>
                <a:tab pos="347663" algn="l"/>
                <a:tab pos="1262063" algn="l"/>
                <a:tab pos="2176463" algn="l"/>
                <a:tab pos="3090863" algn="l"/>
                <a:tab pos="4005263" algn="l"/>
                <a:tab pos="4919663" algn="l"/>
                <a:tab pos="5834063" algn="l"/>
                <a:tab pos="6748463" algn="l"/>
                <a:tab pos="7662863" algn="l"/>
                <a:tab pos="8577263" algn="l"/>
                <a:tab pos="9491663" algn="l"/>
              </a:tabLst>
            </a:pPr>
            <a:endParaRPr lang="en-GB" altLang="pt-BR" sz="600"/>
          </a:p>
          <a:p>
            <a:pPr marL="531813" lvl="2" indent="0" algn="just">
              <a:lnSpc>
                <a:spcPct val="110000"/>
              </a:lnSpc>
              <a:spcAft>
                <a:spcPts val="300"/>
              </a:spcAft>
              <a:buClr>
                <a:srgbClr val="CCB374"/>
              </a:buClr>
              <a:buFont typeface="Wingdings" panose="05000000000000000000" pitchFamily="2" charset="2"/>
              <a:buChar char=""/>
              <a:tabLst>
                <a:tab pos="347663" algn="l"/>
                <a:tab pos="1262063" algn="l"/>
                <a:tab pos="2176463" algn="l"/>
                <a:tab pos="3090863" algn="l"/>
                <a:tab pos="4005263" algn="l"/>
                <a:tab pos="4919663" algn="l"/>
                <a:tab pos="5834063" algn="l"/>
                <a:tab pos="6748463" algn="l"/>
                <a:tab pos="7662863" algn="l"/>
                <a:tab pos="8577263" algn="l"/>
                <a:tab pos="9491663" algn="l"/>
              </a:tabLst>
            </a:pPr>
            <a:r>
              <a:rPr lang="en-GB" altLang="pt-BR" u="sng" smtClean="0"/>
              <a:t>Manutenção Preventiva</a:t>
            </a:r>
            <a:r>
              <a:rPr lang="en-GB" altLang="pt-BR" smtClean="0"/>
              <a:t>: melhorar a confiabilidade e manutenibilidade futura (técnicas de engenharia reversa e reengenharia)‏</a:t>
            </a:r>
          </a:p>
        </p:txBody>
      </p:sp>
    </p:spTree>
    <p:extLst>
      <p:ext uri="{BB962C8B-B14F-4D97-AF65-F5344CB8AC3E}">
        <p14:creationId xmlns:p14="http://schemas.microsoft.com/office/powerpoint/2010/main" val="2896220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ChangeArrowheads="1"/>
          </p:cNvSpPr>
          <p:nvPr>
            <p:ph type="title"/>
          </p:nvPr>
        </p:nvSpPr>
        <p:spPr>
          <a:xfrm>
            <a:off x="1770063" y="930275"/>
            <a:ext cx="871855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/>
              <a:t>Modelo em Cascata</a:t>
            </a: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7851" y="2076450"/>
            <a:ext cx="8569325" cy="4560888"/>
          </a:xfrm>
        </p:spPr>
        <p:txBody>
          <a:bodyPr/>
          <a:lstStyle/>
          <a:p>
            <a:pPr marL="354013" indent="-354013" algn="just">
              <a:lnSpc>
                <a:spcPct val="100000"/>
              </a:lnSpc>
              <a:spcBef>
                <a:spcPts val="7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b="1"/>
              <a:t>Problemas</a:t>
            </a:r>
          </a:p>
          <a:p>
            <a:pPr marL="354013" indent="-354013" algn="just">
              <a:lnSpc>
                <a:spcPct val="100000"/>
              </a:lnSpc>
              <a:spcBef>
                <a:spcPts val="5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000" b="1"/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O mais antigo e amplamente usado.</a:t>
            </a:r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400"/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Projetos reais raramente seguem o fluxo seqüencial que ele propõe. Ocorrem iterações que trazem problemas na aplicação do paradigma.</a:t>
            </a:r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400"/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É difícil para o cliente declarar todas as exigências explicitamente. É difícil acomodar as incertezas naturais que existem no começo de muitos projetos.</a:t>
            </a:r>
          </a:p>
        </p:txBody>
      </p:sp>
    </p:spTree>
    <p:extLst>
      <p:ext uri="{BB962C8B-B14F-4D97-AF65-F5344CB8AC3E}">
        <p14:creationId xmlns:p14="http://schemas.microsoft.com/office/powerpoint/2010/main" val="463759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PROCESSO????????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Um conjunto de regras que te proporciona a construção de um determinado produto ou a prestação de um determinado serviço.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041900" y="2991644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46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>
          <a:xfrm>
            <a:off x="1770063" y="930275"/>
            <a:ext cx="871855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/>
              <a:t>Modelo em Cascata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7851" y="2076450"/>
            <a:ext cx="8569325" cy="4521200"/>
          </a:xfrm>
        </p:spPr>
        <p:txBody>
          <a:bodyPr/>
          <a:lstStyle/>
          <a:p>
            <a:pPr marL="354013" indent="-354013" algn="just">
              <a:lnSpc>
                <a:spcPct val="100000"/>
              </a:lnSpc>
              <a:spcBef>
                <a:spcPts val="7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b="1"/>
              <a:t>Problemas:</a:t>
            </a:r>
          </a:p>
          <a:p>
            <a:pPr marL="354013" indent="-354013" algn="just">
              <a:lnSpc>
                <a:spcPct val="100000"/>
              </a:lnSpc>
              <a:spcBef>
                <a:spcPts val="5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000" b="1"/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O cliente deve ter paciência. Uma versão do software só estará disponível em um ponto tardio do cronograma. Um erro crasso, pode ser desastroso.</a:t>
            </a:r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400"/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Desenvolvedores Ociosos.</a:t>
            </a:r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buNone/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endParaRPr lang="en-GB" altLang="pt-BR" sz="2400"/>
          </a:p>
          <a:p>
            <a:pPr marL="354013" indent="-354013" algn="just">
              <a:lnSpc>
                <a:spcPct val="100000"/>
              </a:lnSpc>
              <a:spcBef>
                <a:spcPts val="600"/>
              </a:spcBef>
              <a:tabLst>
                <a:tab pos="923925" algn="l"/>
                <a:tab pos="1838325" algn="l"/>
                <a:tab pos="2752725" algn="l"/>
                <a:tab pos="3667125" algn="l"/>
                <a:tab pos="4581525" algn="l"/>
                <a:tab pos="5495925" algn="l"/>
                <a:tab pos="6410325" algn="l"/>
                <a:tab pos="7324725" algn="l"/>
                <a:tab pos="8239125" algn="l"/>
                <a:tab pos="9153525" algn="l"/>
                <a:tab pos="10067925" algn="l"/>
              </a:tabLst>
            </a:pPr>
            <a:r>
              <a:rPr lang="en-GB" altLang="pt-BR" sz="2400"/>
              <a:t>Só é apropriado quando os requisitos são bem conhecidos.</a:t>
            </a:r>
          </a:p>
        </p:txBody>
      </p:sp>
    </p:spTree>
    <p:extLst>
      <p:ext uri="{BB962C8B-B14F-4D97-AF65-F5344CB8AC3E}">
        <p14:creationId xmlns:p14="http://schemas.microsoft.com/office/powerpoint/2010/main" val="3056028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em Cascata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1645"/>
            <a:ext cx="10020300" cy="4841385"/>
          </a:xfrm>
        </p:spPr>
      </p:pic>
      <p:cxnSp>
        <p:nvCxnSpPr>
          <p:cNvPr id="6" name="Conector de seta reta 5"/>
          <p:cNvCxnSpPr/>
          <p:nvPr/>
        </p:nvCxnSpPr>
        <p:spPr>
          <a:xfrm flipH="1" flipV="1">
            <a:off x="1206500" y="6019800"/>
            <a:ext cx="6705600" cy="6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1257300" y="2565400"/>
            <a:ext cx="50800" cy="342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3060700" y="3517900"/>
            <a:ext cx="12700" cy="250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4889500" y="4521200"/>
            <a:ext cx="12700" cy="149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6731000" y="5321300"/>
            <a:ext cx="127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759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Incremental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4400" dirty="0" smtClean="0"/>
          </a:p>
          <a:p>
            <a:pPr marL="0" indent="0" algn="ctr">
              <a:buNone/>
            </a:pPr>
            <a:r>
              <a:rPr lang="pt-BR" sz="4400" dirty="0" smtClean="0"/>
              <a:t> O desenvolvimento </a:t>
            </a:r>
            <a:r>
              <a:rPr lang="pt-BR" sz="4400" dirty="0" err="1" smtClean="0"/>
              <a:t>Icremental</a:t>
            </a:r>
            <a:r>
              <a:rPr lang="pt-BR" sz="4400" dirty="0" smtClean="0"/>
              <a:t> é um processo de desenvolvimento  </a:t>
            </a:r>
            <a:r>
              <a:rPr lang="pt-BR" sz="4400" b="1" dirty="0" smtClean="0"/>
              <a:t>Cíclico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2458054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01600"/>
            <a:ext cx="11836400" cy="6527800"/>
          </a:xfrm>
        </p:spPr>
      </p:pic>
    </p:spTree>
    <p:extLst>
      <p:ext uri="{BB962C8B-B14F-4D97-AF65-F5344CB8AC3E}">
        <p14:creationId xmlns:p14="http://schemas.microsoft.com/office/powerpoint/2010/main" val="617632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73156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7871" cy="6858000"/>
          </a:xfrm>
        </p:spPr>
      </p:pic>
    </p:spTree>
    <p:extLst>
      <p:ext uri="{BB962C8B-B14F-4D97-AF65-F5344CB8AC3E}">
        <p14:creationId xmlns:p14="http://schemas.microsoft.com/office/powerpoint/2010/main" val="1864502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01600"/>
            <a:ext cx="11950700" cy="6756400"/>
          </a:xfrm>
        </p:spPr>
      </p:pic>
    </p:spTree>
    <p:extLst>
      <p:ext uri="{BB962C8B-B14F-4D97-AF65-F5344CB8AC3E}">
        <p14:creationId xmlns:p14="http://schemas.microsoft.com/office/powerpoint/2010/main" val="3235791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266367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15048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0878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Pra construção de um processo o que precisamos?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953000" y="2159794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933700" y="2844800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933700" y="3352800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933700" y="3797300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288767" y="3169444"/>
            <a:ext cx="119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ENTRADAS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73600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0400"/>
          </a:xfrm>
        </p:spPr>
      </p:pic>
    </p:spTree>
    <p:extLst>
      <p:ext uri="{BB962C8B-B14F-4D97-AF65-F5344CB8AC3E}">
        <p14:creationId xmlns:p14="http://schemas.microsoft.com/office/powerpoint/2010/main" val="2609574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820148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34062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612389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95217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05086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206430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44"/>
            <a:ext cx="12192000" cy="6800056"/>
          </a:xfrm>
        </p:spPr>
      </p:pic>
    </p:spTree>
    <p:extLst>
      <p:ext uri="{BB962C8B-B14F-4D97-AF65-F5344CB8AC3E}">
        <p14:creationId xmlns:p14="http://schemas.microsoft.com/office/powerpoint/2010/main" val="24857873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48418"/>
            <a:ext cx="12077700" cy="6809581"/>
          </a:xfrm>
        </p:spPr>
      </p:pic>
    </p:spTree>
    <p:extLst>
      <p:ext uri="{BB962C8B-B14F-4D97-AF65-F5344CB8AC3E}">
        <p14:creationId xmlns:p14="http://schemas.microsoft.com/office/powerpoint/2010/main" val="412111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Pra construção de um processo o que precisamos?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953000" y="2159794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933700" y="2844800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933700" y="3352800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933700" y="3797300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781300" y="2511187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Matéria prima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33700" y="293199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Ferramentas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933700" y="3461979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Mão de obra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442200" y="3301325"/>
            <a:ext cx="1422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810500" y="2931993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?????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6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492644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6"/>
            <a:ext cx="12192000" cy="6876256"/>
          </a:xfrm>
        </p:spPr>
      </p:pic>
    </p:spTree>
    <p:extLst>
      <p:ext uri="{BB962C8B-B14F-4D97-AF65-F5344CB8AC3E}">
        <p14:creationId xmlns:p14="http://schemas.microsoft.com/office/powerpoint/2010/main" val="28351804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2821271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9600"/>
          </a:xfrm>
        </p:spPr>
      </p:pic>
    </p:spTree>
    <p:extLst>
      <p:ext uri="{BB962C8B-B14F-4D97-AF65-F5344CB8AC3E}">
        <p14:creationId xmlns:p14="http://schemas.microsoft.com/office/powerpoint/2010/main" val="4906597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681590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44"/>
            <a:ext cx="12192000" cy="6800056"/>
          </a:xfrm>
        </p:spPr>
      </p:pic>
    </p:spTree>
    <p:extLst>
      <p:ext uri="{BB962C8B-B14F-4D97-AF65-F5344CB8AC3E}">
        <p14:creationId xmlns:p14="http://schemas.microsoft.com/office/powerpoint/2010/main" val="11679509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177300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828049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8158077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05393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Pra construção de um processo o que precisamos?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953000" y="2159794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933700" y="2844800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933700" y="3352800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933700" y="3797300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781300" y="2511187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Matéria prima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33700" y="293199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Ferramentas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933700" y="3461979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Mão de obra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442200" y="3301325"/>
            <a:ext cx="1422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8712200" y="2446316"/>
            <a:ext cx="2489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 </a:t>
            </a:r>
            <a:r>
              <a:rPr lang="pt-BR" b="1" dirty="0" smtClean="0"/>
              <a:t>           PRODUTO</a:t>
            </a:r>
          </a:p>
          <a:p>
            <a:r>
              <a:rPr lang="pt-BR" dirty="0" smtClean="0"/>
              <a:t>(</a:t>
            </a:r>
            <a:r>
              <a:rPr lang="pt-BR" sz="1400" dirty="0" smtClean="0"/>
              <a:t>Valor agregado...automóvel pra diminuir a distancia q </a:t>
            </a:r>
            <a:r>
              <a:rPr lang="pt-BR" sz="1400" dirty="0" err="1" smtClean="0"/>
              <a:t>vc</a:t>
            </a:r>
            <a:r>
              <a:rPr lang="pt-BR" sz="1400" dirty="0" smtClean="0"/>
              <a:t> percorre, software mais rapidez com as informações...)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5639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5418647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1927963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9845881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5362613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61575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0288759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525606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5085416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0677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4977982" y="2279403"/>
            <a:ext cx="1930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613400" y="3225800"/>
            <a:ext cx="711200" cy="222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6"/>
          <p:cNvSpPr/>
          <p:nvPr/>
        </p:nvSpPr>
        <p:spPr>
          <a:xfrm rot="7315021">
            <a:off x="6426200" y="4890918"/>
            <a:ext cx="431800" cy="9933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Processo 7"/>
          <p:cNvSpPr/>
          <p:nvPr/>
        </p:nvSpPr>
        <p:spPr>
          <a:xfrm rot="2433428">
            <a:off x="5249054" y="4951625"/>
            <a:ext cx="431800" cy="9933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8"/>
          <p:cNvSpPr/>
          <p:nvPr/>
        </p:nvSpPr>
        <p:spPr>
          <a:xfrm rot="7315021">
            <a:off x="6426199" y="3423962"/>
            <a:ext cx="431800" cy="9933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Processo 9"/>
          <p:cNvSpPr/>
          <p:nvPr/>
        </p:nvSpPr>
        <p:spPr>
          <a:xfrm rot="3365176">
            <a:off x="5118862" y="3494179"/>
            <a:ext cx="431800" cy="9933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21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368800" y="255747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508250" y="8197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508250" y="12642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508250" y="1734105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590800" y="38687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Matéria prima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81300" y="894874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Ferramentas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43200" y="133937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Mão de obra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251700" y="1238131"/>
            <a:ext cx="1422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8991600" y="97004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PRODUTO</a:t>
            </a:r>
            <a:endParaRPr lang="pt-BR" b="1" dirty="0"/>
          </a:p>
        </p:txBody>
      </p:sp>
      <p:sp>
        <p:nvSpPr>
          <p:cNvPr id="15" name="Retângulo 14"/>
          <p:cNvSpPr/>
          <p:nvPr/>
        </p:nvSpPr>
        <p:spPr>
          <a:xfrm>
            <a:off x="1625600" y="3992640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???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0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4665</TotalTime>
  <Words>940</Words>
  <Application>Microsoft Office PowerPoint</Application>
  <PresentationFormat>Widescreen</PresentationFormat>
  <Paragraphs>246</Paragraphs>
  <Slides>78</Slides>
  <Notes>12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78</vt:i4>
      </vt:variant>
    </vt:vector>
  </HeadingPairs>
  <TitlesOfParts>
    <vt:vector size="86" baseType="lpstr">
      <vt:lpstr>Arial</vt:lpstr>
      <vt:lpstr>Calibri</vt:lpstr>
      <vt:lpstr>Calibri Light</vt:lpstr>
      <vt:lpstr>Lucida Sans Unicode</vt:lpstr>
      <vt:lpstr>Times New Roman</vt:lpstr>
      <vt:lpstr>Wingdings</vt:lpstr>
      <vt:lpstr>Tema do Office</vt:lpstr>
      <vt:lpstr>Bitmap Image</vt:lpstr>
      <vt:lpstr>Apresentação do PowerPoint</vt:lpstr>
      <vt:lpstr>Processo de Sofwtare</vt:lpstr>
      <vt:lpstr>Apresentação do PowerPoint</vt:lpstr>
      <vt:lpstr>PROCESSO????????</vt:lpstr>
      <vt:lpstr>Pra construção de um processo o que precisamos?</vt:lpstr>
      <vt:lpstr>Pra construção de um processo o que precisamos?</vt:lpstr>
      <vt:lpstr>Pra construção de um processo o que precisamos?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Extensão e Modificação de Sistemas Existentes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Extensão e Modificação de Sistemas Existentes</vt:lpstr>
      <vt:lpstr>Quatro atividades fundamentais para a Engenharia de Software:</vt:lpstr>
      <vt:lpstr>Subatividades:</vt:lpstr>
      <vt:lpstr>Apresentação do PowerPoint</vt:lpstr>
      <vt:lpstr>Modelo em Cascata</vt:lpstr>
      <vt:lpstr>Modelo em Cascata</vt:lpstr>
      <vt:lpstr>Modelo em Cascata</vt:lpstr>
      <vt:lpstr>Modelo em Cascata</vt:lpstr>
      <vt:lpstr>Modelo em Cascata</vt:lpstr>
      <vt:lpstr>Modelo em Cascata</vt:lpstr>
      <vt:lpstr>Modelo em Cascata</vt:lpstr>
      <vt:lpstr>Modelo em Cascata</vt:lpstr>
      <vt:lpstr>Modelo em Cascata</vt:lpstr>
      <vt:lpstr>Modelo em Cascata</vt:lpstr>
      <vt:lpstr>Modelo em Cascata</vt:lpstr>
      <vt:lpstr>Modelo em Cascata</vt:lpstr>
      <vt:lpstr>Desenvolvimento Incremental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neto</dc:creator>
  <cp:lastModifiedBy>João neto</cp:lastModifiedBy>
  <cp:revision>45</cp:revision>
  <dcterms:created xsi:type="dcterms:W3CDTF">2018-09-02T09:57:41Z</dcterms:created>
  <dcterms:modified xsi:type="dcterms:W3CDTF">2018-09-12T09:57:52Z</dcterms:modified>
</cp:coreProperties>
</file>