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367" r:id="rId3"/>
    <p:sldId id="368" r:id="rId4"/>
    <p:sldId id="425" r:id="rId5"/>
    <p:sldId id="432" r:id="rId6"/>
    <p:sldId id="434" r:id="rId7"/>
    <p:sldId id="435" r:id="rId8"/>
    <p:sldId id="424" r:id="rId9"/>
    <p:sldId id="438" r:id="rId10"/>
    <p:sldId id="437" r:id="rId11"/>
    <p:sldId id="439" r:id="rId12"/>
    <p:sldId id="440" r:id="rId13"/>
    <p:sldId id="447" r:id="rId14"/>
    <p:sldId id="445" r:id="rId15"/>
    <p:sldId id="449" r:id="rId16"/>
    <p:sldId id="441" r:id="rId17"/>
    <p:sldId id="443" r:id="rId18"/>
    <p:sldId id="442" r:id="rId19"/>
    <p:sldId id="436" r:id="rId20"/>
    <p:sldId id="422" r:id="rId21"/>
    <p:sldId id="479" r:id="rId22"/>
    <p:sldId id="480" r:id="rId23"/>
    <p:sldId id="481" r:id="rId24"/>
    <p:sldId id="482" r:id="rId25"/>
    <p:sldId id="483" r:id="rId26"/>
    <p:sldId id="484" r:id="rId27"/>
    <p:sldId id="491" r:id="rId28"/>
    <p:sldId id="492" r:id="rId29"/>
    <p:sldId id="493" r:id="rId30"/>
    <p:sldId id="494" r:id="rId31"/>
    <p:sldId id="500" r:id="rId32"/>
    <p:sldId id="514" r:id="rId33"/>
    <p:sldId id="516" r:id="rId34"/>
    <p:sldId id="517" r:id="rId35"/>
    <p:sldId id="501" r:id="rId36"/>
    <p:sldId id="502" r:id="rId37"/>
    <p:sldId id="503" r:id="rId38"/>
    <p:sldId id="504" r:id="rId39"/>
    <p:sldId id="505" r:id="rId40"/>
    <p:sldId id="512" r:id="rId41"/>
    <p:sldId id="513" r:id="rId42"/>
    <p:sldId id="506" r:id="rId43"/>
    <p:sldId id="511" r:id="rId44"/>
    <p:sldId id="510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C6F4B-DB4B-47CF-B402-E28BC7894872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F1EF-ED1E-4AB3-81D9-FE4EC1D7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67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B08AC-2ACD-4C0E-AB16-E0815C218414}" type="slidenum">
              <a:rPr lang="pt-BR"/>
              <a:pPr/>
              <a:t>1</a:t>
            </a:fld>
            <a:endParaRPr lang="pt-BR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26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t-BR" altLang="pt-BR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9795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t-BR" altLang="pt-BR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8119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t-BR" altLang="pt-BR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1061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t-BR" altLang="pt-BR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0683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3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9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3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2130240"/>
            <a:ext cx="10362240" cy="1469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5867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99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0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9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5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9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92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55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69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94EF-63DB-486A-9D17-DE8C1FF98821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5ECD-3F87-4620-B2CF-3CF3635EC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57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3985" y="2708277"/>
            <a:ext cx="11125200" cy="4149724"/>
          </a:xfrm>
          <a:noFill/>
          <a:ln/>
        </p:spPr>
        <p:txBody>
          <a:bodyPr vert="horz" lIns="104621" tIns="52312" rIns="104621" bIns="52312" rtlCol="0">
            <a:normAutofit/>
          </a:bodyPr>
          <a:lstStyle/>
          <a:p>
            <a:pPr>
              <a:lnSpc>
                <a:spcPct val="80000"/>
              </a:lnSpc>
            </a:pPr>
            <a:endParaRPr sz="3200" dirty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endParaRPr sz="2667" b="1" dirty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r>
              <a:rPr lang="en-US" sz="2667" b="1" dirty="0">
                <a:solidFill>
                  <a:schemeClr val="tx2"/>
                </a:solidFill>
              </a:rPr>
              <a:t>Ana Paula Oliveira </a:t>
            </a:r>
            <a:r>
              <a:rPr lang="en-US" sz="2667" b="1" dirty="0" err="1">
                <a:solidFill>
                  <a:schemeClr val="tx2"/>
                </a:solidFill>
              </a:rPr>
              <a:t>Flor</a:t>
            </a:r>
            <a:endParaRPr lang="en-US" sz="2667" b="1" dirty="0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</a:pPr>
            <a:r>
              <a:rPr lang="en-US" sz="2667" b="1" dirty="0">
                <a:solidFill>
                  <a:schemeClr val="tx2"/>
                </a:solidFill>
              </a:rPr>
              <a:t>anapaula@uern.br</a:t>
            </a:r>
          </a:p>
          <a:p>
            <a:pPr>
              <a:lnSpc>
                <a:spcPct val="80000"/>
              </a:lnSpc>
            </a:pPr>
            <a:endParaRPr sz="2667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sz="2667" b="1" dirty="0">
              <a:solidFill>
                <a:schemeClr val="tx2"/>
              </a:solidFill>
            </a:endParaRPr>
          </a:p>
        </p:txBody>
      </p:sp>
      <p:sp>
        <p:nvSpPr>
          <p:cNvPr id="650245" name="Rectangle 5"/>
          <p:cNvSpPr>
            <a:spLocks noChangeArrowheads="1"/>
          </p:cNvSpPr>
          <p:nvPr/>
        </p:nvSpPr>
        <p:spPr bwMode="auto">
          <a:xfrm>
            <a:off x="957386" y="260351"/>
            <a:ext cx="108985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621" tIns="52312" rIns="104621" bIns="52312" anchor="ctr"/>
          <a:lstStyle/>
          <a:p>
            <a:pPr algn="ctr"/>
            <a:r>
              <a:rPr sz="2000" b="1" dirty="0">
                <a:solidFill>
                  <a:schemeClr val="tx2"/>
                </a:solidFill>
              </a:rPr>
              <a:t>UNIVERSIDADE DO ESTADO DO RIO GRANDE DO NORTE – UERN</a:t>
            </a:r>
            <a:br>
              <a:rPr sz="2000" b="1" dirty="0">
                <a:solidFill>
                  <a:schemeClr val="tx2"/>
                </a:solidFill>
              </a:rPr>
            </a:br>
            <a:r>
              <a:rPr sz="2000" b="1" dirty="0">
                <a:solidFill>
                  <a:schemeClr val="tx2"/>
                </a:solidFill>
              </a:rPr>
              <a:t>FACULDADE DE CIÊNCIAS EXATAS E NATURAIS – FANAT</a:t>
            </a:r>
            <a:br>
              <a:rPr sz="2000" b="1" dirty="0">
                <a:solidFill>
                  <a:schemeClr val="tx2"/>
                </a:solidFill>
              </a:rPr>
            </a:br>
            <a:r>
              <a:rPr sz="2000" b="1" dirty="0">
                <a:solidFill>
                  <a:schemeClr val="tx2"/>
                </a:solidFill>
              </a:rPr>
              <a:t>DEPARTAMENTO DE CIÊNCIAS DA COMPUTAÇÃO</a:t>
            </a:r>
          </a:p>
        </p:txBody>
      </p:sp>
      <p:sp>
        <p:nvSpPr>
          <p:cNvPr id="650246" name="Line 6"/>
          <p:cNvSpPr>
            <a:spLocks noChangeShapeType="1"/>
          </p:cNvSpPr>
          <p:nvPr/>
        </p:nvSpPr>
        <p:spPr bwMode="auto">
          <a:xfrm>
            <a:off x="0" y="2636839"/>
            <a:ext cx="12192000" cy="0"/>
          </a:xfrm>
          <a:prstGeom prst="lin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lIns="103900" tIns="51951" rIns="103900" bIns="51951"/>
          <a:lstStyle/>
          <a:p>
            <a:endParaRPr lang="pt-BR" sz="2400"/>
          </a:p>
        </p:txBody>
      </p:sp>
      <p:sp>
        <p:nvSpPr>
          <p:cNvPr id="650248" name="Rectangle 8"/>
          <p:cNvSpPr>
            <a:spLocks noChangeArrowheads="1"/>
          </p:cNvSpPr>
          <p:nvPr/>
        </p:nvSpPr>
        <p:spPr bwMode="auto">
          <a:xfrm>
            <a:off x="1" y="1"/>
            <a:ext cx="209894" cy="4742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3900" tIns="51951" rIns="103900" bIns="51951" anchor="ctr">
            <a:spAutoFit/>
          </a:bodyPr>
          <a:lstStyle/>
          <a:p>
            <a:endParaRPr lang="pt-BR" sz="2400"/>
          </a:p>
        </p:txBody>
      </p:sp>
      <p:graphicFrame>
        <p:nvGraphicFramePr>
          <p:cNvPr id="650247" name="Object 7"/>
          <p:cNvGraphicFramePr>
            <a:graphicFrameLocks noChangeAspect="1"/>
          </p:cNvGraphicFramePr>
          <p:nvPr/>
        </p:nvGraphicFramePr>
        <p:xfrm>
          <a:off x="285710" y="285729"/>
          <a:ext cx="2002693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Bitmap Image" r:id="rId4" imgW="1467055" imgH="1676634" progId="">
                  <p:embed/>
                </p:oleObj>
              </mc:Choice>
              <mc:Fallback>
                <p:oleObj name="Bitmap Image" r:id="rId4" imgW="1467055" imgH="167663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10" y="285729"/>
                        <a:ext cx="2002693" cy="20177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9" name="Rectangle 9"/>
          <p:cNvSpPr>
            <a:spLocks noChangeArrowheads="1"/>
          </p:cNvSpPr>
          <p:nvPr/>
        </p:nvSpPr>
        <p:spPr bwMode="auto">
          <a:xfrm>
            <a:off x="1" y="838201"/>
            <a:ext cx="209894" cy="4742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3900" tIns="51951" rIns="103900" bIns="51951" anchor="ctr">
            <a:spAutoFit/>
          </a:bodyPr>
          <a:lstStyle/>
          <a:p>
            <a:endParaRPr lang="pt-BR" sz="240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61963" y="2095491"/>
            <a:ext cx="10650415" cy="1217613"/>
          </a:xfrm>
          <a:prstGeom prst="rect">
            <a:avLst/>
          </a:prstGeom>
          <a:noFill/>
          <a:ln/>
        </p:spPr>
        <p:txBody>
          <a:bodyPr vert="horz" lIns="104621" tIns="52312" rIns="104621" bIns="52312" rtlCol="0" anchor="b">
            <a:normAutofit fontScale="97500" lnSpcReduction="10000"/>
          </a:bodyPr>
          <a:lstStyle/>
          <a:p>
            <a:pPr algn="ctr" defTabSz="1219170">
              <a:spcBef>
                <a:spcPct val="0"/>
              </a:spcBef>
              <a:defRPr/>
            </a:pPr>
            <a:r>
              <a:rPr lang="pt-BR" sz="2667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ENGENHARIA DE SOFTWARE</a:t>
            </a:r>
            <a:br>
              <a:rPr lang="pt-BR" sz="2667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BR" sz="2667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pt-BR" sz="2667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pt-BR" sz="2667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AULA </a:t>
            </a:r>
            <a:r>
              <a:rPr lang="pt-BR" sz="2667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06</a:t>
            </a:r>
            <a:endParaRPr lang="pt-BR" sz="2667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9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498850" y="4716461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98850" y="42885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??? subproduto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6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321050" y="47295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60750" y="4287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9530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9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409950" y="4727010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60750" y="4287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9530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Recortar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3460750" y="5148691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400425" y="42596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9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e Modificação de Sistemas Existentes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197321"/>
            <a:ext cx="3988124" cy="311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SIGProjetos\SEEC\Artes\Entrega 02\Painel_sigeduc_4x3m.jpg">
            <a:extLst>
              <a:ext uri="{FF2B5EF4-FFF2-40B4-BE49-F238E27FC236}">
                <a16:creationId xmlns:a16="http://schemas.microsoft.com/office/drawing/2014/main" xmlns="" id="{E5F02702-04E1-4372-A146-EB81A664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4275"/>
          <a:stretch>
            <a:fillRect/>
          </a:stretch>
        </p:blipFill>
        <p:spPr bwMode="auto">
          <a:xfrm>
            <a:off x="6980250" y="3197321"/>
            <a:ext cx="4805243" cy="360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73100" y="2654300"/>
            <a:ext cx="161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/>
              <a:t>SIGAA</a:t>
            </a:r>
            <a:endParaRPr lang="pt-BR" sz="25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007600" y="2720267"/>
            <a:ext cx="1612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/>
              <a:t>SIGEDUC</a:t>
            </a:r>
            <a:endParaRPr lang="pt-BR" sz="2500" b="1" dirty="0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5198437" y="4381500"/>
            <a:ext cx="1168400" cy="3754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10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384550" y="4386431"/>
            <a:ext cx="10350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35350" y="403372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651375" y="4003476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Recortar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3371850" y="4775474"/>
            <a:ext cx="1047750" cy="20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371850" y="44274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tesoura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397250" y="481239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“Recortado”</a:t>
            </a:r>
            <a:endParaRPr lang="pt-BR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3371850" y="5188188"/>
            <a:ext cx="1085850" cy="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705600" y="4427428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578600" y="384237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Cabeça, corpo e membros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8280400" y="3867502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???</a:t>
            </a:r>
            <a:endParaRPr lang="pt-BR" dirty="0"/>
          </a:p>
        </p:txBody>
      </p:sp>
      <p:cxnSp>
        <p:nvCxnSpPr>
          <p:cNvPr id="34" name="Conector de seta reta 33"/>
          <p:cNvCxnSpPr/>
          <p:nvPr/>
        </p:nvCxnSpPr>
        <p:spPr>
          <a:xfrm>
            <a:off x="6724650" y="4723367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788150" y="5092699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751736" y="44091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?????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859137" y="48207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????</a:t>
            </a:r>
            <a:endParaRPr lang="pt-BR" dirty="0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10439400" y="4618870"/>
            <a:ext cx="1085850" cy="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384550" y="4386431"/>
            <a:ext cx="10350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35350" y="403372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651375" y="4003476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Recortar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3371850" y="4775474"/>
            <a:ext cx="1047750" cy="20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371850" y="44274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tesoura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397250" y="481239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“Recortado”</a:t>
            </a:r>
            <a:endParaRPr lang="pt-BR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3371850" y="5188188"/>
            <a:ext cx="1085850" cy="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705600" y="4427428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578600" y="384237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Cabeça, corpo e membros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8280400" y="3867502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  <a:r>
              <a:rPr lang="pt-BR" dirty="0" smtClean="0"/>
              <a:t>ontar</a:t>
            </a:r>
            <a:endParaRPr lang="pt-BR" dirty="0"/>
          </a:p>
        </p:txBody>
      </p:sp>
      <p:cxnSp>
        <p:nvCxnSpPr>
          <p:cNvPr id="34" name="Conector de seta reta 33"/>
          <p:cNvCxnSpPr/>
          <p:nvPr/>
        </p:nvCxnSpPr>
        <p:spPr>
          <a:xfrm>
            <a:off x="6724650" y="4723367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788150" y="5092699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751736" y="44091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?????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859137" y="48207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????</a:t>
            </a:r>
            <a:endParaRPr lang="pt-BR" dirty="0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10439400" y="4618870"/>
            <a:ext cx="1085850" cy="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4977982" y="2279403"/>
            <a:ext cx="1930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13400" y="3225800"/>
            <a:ext cx="711200" cy="222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 rot="7315021">
            <a:off x="6426200" y="4890918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 rot="2433428">
            <a:off x="5249054" y="4951625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 rot="7315021">
            <a:off x="6462781" y="3261050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/>
          <p:cNvSpPr/>
          <p:nvPr/>
        </p:nvSpPr>
        <p:spPr>
          <a:xfrm rot="3365176">
            <a:off x="5069682" y="3263439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/>
          <p:cNvSpPr/>
          <p:nvPr/>
        </p:nvSpPr>
        <p:spPr>
          <a:xfrm>
            <a:off x="5891778" y="3014868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5915869" y="3268292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6130159" y="3267674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6280020" y="3424763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5658006" y="3267674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5529075" y="3394550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5598921" y="5058693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6207545" y="5043522"/>
            <a:ext cx="154443" cy="2082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0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Desenhar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01600" y="4197906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8900" y="4629706"/>
            <a:ext cx="1536700" cy="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01600" y="5085793"/>
            <a:ext cx="1416050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3500" y="38598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sp>
        <p:nvSpPr>
          <p:cNvPr id="20" name="Espaço Reservado para Conteúdo 19"/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0" y="42837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Lápis, caneta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0" y="47233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desenhista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384550" y="4386431"/>
            <a:ext cx="10350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435350" y="403372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Desenho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651375" y="4003476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Recortar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3371850" y="4775474"/>
            <a:ext cx="1047750" cy="20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371850" y="44274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tesoura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397250" y="481239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“Recortado”</a:t>
            </a:r>
            <a:endParaRPr lang="pt-BR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3371850" y="5188188"/>
            <a:ext cx="1085850" cy="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705600" y="4427428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578600" y="384237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Cabeça, corpo e membros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8280400" y="3867502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  <a:r>
              <a:rPr lang="pt-BR" dirty="0" smtClean="0"/>
              <a:t>ontar</a:t>
            </a:r>
            <a:endParaRPr lang="pt-BR" dirty="0"/>
          </a:p>
        </p:txBody>
      </p:sp>
      <p:cxnSp>
        <p:nvCxnSpPr>
          <p:cNvPr id="34" name="Conector de seta reta 33"/>
          <p:cNvCxnSpPr/>
          <p:nvPr/>
        </p:nvCxnSpPr>
        <p:spPr>
          <a:xfrm>
            <a:off x="6724650" y="4723367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788150" y="5092699"/>
            <a:ext cx="1130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751736" y="4409118"/>
            <a:ext cx="111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montador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607711" y="4795951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Furador(lápis)</a:t>
            </a:r>
            <a:endParaRPr lang="pt-BR" dirty="0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10439400" y="4618870"/>
            <a:ext cx="1085850" cy="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10608944" y="4224452"/>
            <a:ext cx="89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Boneco</a:t>
            </a:r>
            <a:endParaRPr lang="pt-BR" b="1" dirty="0"/>
          </a:p>
        </p:txBody>
      </p:sp>
      <p:cxnSp>
        <p:nvCxnSpPr>
          <p:cNvPr id="3" name="Conector de seta reta 2"/>
          <p:cNvCxnSpPr/>
          <p:nvPr/>
        </p:nvCxnSpPr>
        <p:spPr>
          <a:xfrm>
            <a:off x="0" y="5918200"/>
            <a:ext cx="12192000" cy="3810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102100" y="5574942"/>
            <a:ext cx="285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EIXO TEMPORAL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89795" y="6214139"/>
            <a:ext cx="119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Eixo da gestão – mapear o tempo em cada </a:t>
            </a:r>
            <a:r>
              <a:rPr lang="pt-BR" dirty="0" err="1" smtClean="0"/>
              <a:t>subprocesso</a:t>
            </a:r>
            <a:r>
              <a:rPr lang="pt-BR" dirty="0" smtClean="0"/>
              <a:t>(tempo de desenho, recortar, montar) e o tempo total do produto final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0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TAREFA – MONTAR O BONECO(2 MONTAM O BONECO)</a:t>
            </a:r>
          </a:p>
          <a:p>
            <a:pPr marL="0" indent="0">
              <a:buNone/>
            </a:pPr>
            <a:r>
              <a:rPr lang="pt-BR" dirty="0" smtClean="0"/>
              <a:t>1(LINHA GESTÃO) – MENSURAR O TEMPO PRA REALIZAR A MONTAGEM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BONECO COM 3 TEMPOS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VAMOS TRABALHAR E GUARDAR NUMA BASE HISTÓRICO QUANDO FOR UM OUTRO BONECO JÁ VAMOS SABER O TEMPO GASTO EM CADA PROCESSO!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9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</a:t>
            </a:r>
            <a:r>
              <a:rPr lang="pt-BR" dirty="0" err="1" smtClean="0"/>
              <a:t>Sofwtare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Objetivo da aula: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Apresentar a ideia de um </a:t>
            </a:r>
            <a:r>
              <a:rPr lang="pt-BR" b="1" dirty="0" smtClean="0"/>
              <a:t>processo de software</a:t>
            </a:r>
            <a:r>
              <a:rPr lang="pt-BR" dirty="0" smtClean="0"/>
              <a:t>, um conjunto coerente de atividades para a produção de software.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Compreender os conceitos e modelos de </a:t>
            </a:r>
            <a:r>
              <a:rPr lang="pt-BR" b="1" dirty="0" smtClean="0"/>
              <a:t>processos de software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113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067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pt-BR"/>
              <a:t>Tópicos cobertos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pt-BR"/>
              <a:t>Modelos do processo de software</a:t>
            </a:r>
          </a:p>
          <a:p>
            <a:r>
              <a:rPr lang="en-GB" altLang="pt-BR"/>
              <a:t>Iteração entre os processos</a:t>
            </a:r>
          </a:p>
          <a:p>
            <a:r>
              <a:rPr lang="en-GB" altLang="pt-BR"/>
              <a:t>Especificação de software</a:t>
            </a:r>
          </a:p>
          <a:p>
            <a:r>
              <a:rPr lang="en-GB" altLang="pt-BR"/>
              <a:t>Projeto e implementação de software</a:t>
            </a:r>
          </a:p>
          <a:p>
            <a:r>
              <a:rPr lang="en-GB" altLang="pt-BR"/>
              <a:t>Validação do software</a:t>
            </a:r>
          </a:p>
          <a:p>
            <a:r>
              <a:rPr lang="en-GB" altLang="pt-BR"/>
              <a:t>Evolução do software</a:t>
            </a:r>
          </a:p>
          <a:p>
            <a:r>
              <a:rPr lang="en-GB" altLang="pt-BR"/>
              <a:t>Processos automatizados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437412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pt-BR"/>
              <a:t>O processo do software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pt-BR" sz="2409"/>
              <a:t>Um conjunto estruturado de atividades necessárias para desenvolver um sistema de software</a:t>
            </a:r>
          </a:p>
          <a:p>
            <a:pPr lvl="1"/>
            <a:r>
              <a:rPr lang="en-GB" altLang="pt-BR" sz="1807"/>
              <a:t>Especificação</a:t>
            </a:r>
          </a:p>
          <a:p>
            <a:pPr lvl="1"/>
            <a:r>
              <a:rPr lang="en-GB" altLang="pt-BR" sz="1807"/>
              <a:t>Projeto</a:t>
            </a:r>
          </a:p>
          <a:p>
            <a:pPr lvl="1"/>
            <a:r>
              <a:rPr lang="en-GB" altLang="pt-BR" sz="1807"/>
              <a:t>Validação</a:t>
            </a:r>
          </a:p>
          <a:p>
            <a:pPr lvl="1"/>
            <a:r>
              <a:rPr lang="en-GB" altLang="pt-BR" sz="1807"/>
              <a:t>Evolução</a:t>
            </a:r>
          </a:p>
          <a:p>
            <a:r>
              <a:rPr lang="en-GB" altLang="pt-BR" sz="2409"/>
              <a:t>Um modelo de processo de software é uma representação abstrata do processo. Ela apresenta uma descrição do processo de algumas perspectivas particulares</a:t>
            </a:r>
          </a:p>
        </p:txBody>
      </p:sp>
    </p:spTree>
    <p:extLst>
      <p:ext uri="{BB962C8B-B14F-4D97-AF65-F5344CB8AC3E}">
        <p14:creationId xmlns:p14="http://schemas.microsoft.com/office/powerpoint/2010/main" val="285576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6949" y="262912"/>
            <a:ext cx="8548598" cy="110900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altLang="pt-BR"/>
              <a:t>Modelos genéricos de processos de software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pt-BR" dirty="0"/>
              <a:t>O </a:t>
            </a:r>
            <a:r>
              <a:rPr lang="en-GB" altLang="pt-BR" dirty="0" err="1"/>
              <a:t>modelo</a:t>
            </a:r>
            <a:r>
              <a:rPr lang="en-GB" altLang="pt-BR" dirty="0"/>
              <a:t> </a:t>
            </a:r>
            <a:r>
              <a:rPr lang="en-GB" altLang="pt-BR" dirty="0" err="1"/>
              <a:t>cascata</a:t>
            </a:r>
            <a:r>
              <a:rPr lang="en-GB" altLang="pt-BR" dirty="0"/>
              <a:t> (waterfall)</a:t>
            </a:r>
          </a:p>
          <a:p>
            <a:pPr lvl="1"/>
            <a:r>
              <a:rPr lang="en-GB" altLang="pt-BR" dirty="0" err="1"/>
              <a:t>Fases</a:t>
            </a:r>
            <a:r>
              <a:rPr lang="en-GB" altLang="pt-BR" dirty="0"/>
              <a:t> </a:t>
            </a:r>
            <a:r>
              <a:rPr lang="en-GB" altLang="pt-BR" dirty="0" err="1"/>
              <a:t>separadas</a:t>
            </a:r>
            <a:r>
              <a:rPr lang="en-GB" altLang="pt-BR" dirty="0"/>
              <a:t> e </a:t>
            </a:r>
            <a:r>
              <a:rPr lang="en-GB" altLang="pt-BR" dirty="0" err="1"/>
              <a:t>distintas</a:t>
            </a:r>
            <a:r>
              <a:rPr lang="en-GB" altLang="pt-BR" dirty="0"/>
              <a:t> de </a:t>
            </a:r>
            <a:r>
              <a:rPr lang="en-GB" altLang="pt-BR" dirty="0" err="1"/>
              <a:t>especificação</a:t>
            </a:r>
            <a:r>
              <a:rPr lang="en-GB" altLang="pt-BR" dirty="0"/>
              <a:t> e </a:t>
            </a:r>
            <a:r>
              <a:rPr lang="en-GB" altLang="pt-BR" dirty="0" err="1"/>
              <a:t>desenvolvimento</a:t>
            </a:r>
            <a:endParaRPr lang="en-GB" altLang="pt-BR" dirty="0"/>
          </a:p>
          <a:p>
            <a:r>
              <a:rPr lang="en-GB" altLang="pt-BR" dirty="0" err="1"/>
              <a:t>Desenvolvimento</a:t>
            </a:r>
            <a:r>
              <a:rPr lang="en-GB" altLang="pt-BR" dirty="0"/>
              <a:t> </a:t>
            </a:r>
            <a:r>
              <a:rPr lang="en-GB" altLang="pt-BR" dirty="0" err="1"/>
              <a:t>evolucionário</a:t>
            </a:r>
            <a:r>
              <a:rPr lang="en-GB" altLang="pt-BR" dirty="0"/>
              <a:t> (</a:t>
            </a:r>
            <a:r>
              <a:rPr lang="en-GB" altLang="pt-BR" dirty="0" err="1"/>
              <a:t>ou</a:t>
            </a:r>
            <a:r>
              <a:rPr lang="en-GB" altLang="pt-BR" dirty="0"/>
              <a:t> </a:t>
            </a:r>
            <a:r>
              <a:rPr lang="en-GB" altLang="pt-BR" dirty="0" err="1"/>
              <a:t>prototipação</a:t>
            </a:r>
            <a:r>
              <a:rPr lang="en-GB" altLang="pt-BR" dirty="0"/>
              <a:t>)</a:t>
            </a:r>
          </a:p>
          <a:p>
            <a:pPr lvl="1"/>
            <a:r>
              <a:rPr lang="en-GB" altLang="pt-BR" dirty="0" err="1"/>
              <a:t>Especificação</a:t>
            </a:r>
            <a:r>
              <a:rPr lang="en-GB" altLang="pt-BR" dirty="0"/>
              <a:t> e </a:t>
            </a:r>
            <a:r>
              <a:rPr lang="en-GB" altLang="pt-BR" dirty="0" err="1"/>
              <a:t>desenvolvimento</a:t>
            </a:r>
            <a:r>
              <a:rPr lang="en-GB" altLang="pt-BR" dirty="0"/>
              <a:t>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 smtClean="0"/>
              <a:t>intercalados</a:t>
            </a:r>
            <a:endParaRPr lang="en-GB" altLang="pt-BR" dirty="0"/>
          </a:p>
          <a:p>
            <a:r>
              <a:rPr lang="en-GB" altLang="pt-BR" dirty="0" err="1"/>
              <a:t>Desenvolvimento</a:t>
            </a:r>
            <a:r>
              <a:rPr lang="en-GB" altLang="pt-BR" dirty="0"/>
              <a:t> </a:t>
            </a:r>
            <a:r>
              <a:rPr lang="en-GB" altLang="pt-BR" dirty="0" err="1"/>
              <a:t>baseado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 err="1"/>
              <a:t>reuso</a:t>
            </a:r>
            <a:endParaRPr lang="en-GB" altLang="pt-BR" dirty="0"/>
          </a:p>
          <a:p>
            <a:pPr lvl="1"/>
            <a:r>
              <a:rPr lang="en-GB" altLang="pt-BR" dirty="0"/>
              <a:t>O </a:t>
            </a:r>
            <a:r>
              <a:rPr lang="en-GB" altLang="pt-BR" dirty="0" err="1"/>
              <a:t>sistema</a:t>
            </a:r>
            <a:r>
              <a:rPr lang="en-GB" altLang="pt-BR" dirty="0"/>
              <a:t> é </a:t>
            </a:r>
            <a:r>
              <a:rPr lang="en-GB" altLang="pt-BR" dirty="0" err="1"/>
              <a:t>construído</a:t>
            </a:r>
            <a:r>
              <a:rPr lang="en-GB" altLang="pt-BR" dirty="0"/>
              <a:t> a </a:t>
            </a:r>
            <a:r>
              <a:rPr lang="en-GB" altLang="pt-BR" dirty="0" err="1"/>
              <a:t>partir</a:t>
            </a:r>
            <a:r>
              <a:rPr lang="en-GB" altLang="pt-BR" dirty="0"/>
              <a:t> de </a:t>
            </a:r>
            <a:r>
              <a:rPr lang="en-GB" altLang="pt-BR" dirty="0" err="1"/>
              <a:t>componentes</a:t>
            </a:r>
            <a:r>
              <a:rPr lang="en-GB" altLang="pt-BR" dirty="0"/>
              <a:t> </a:t>
            </a:r>
            <a:r>
              <a:rPr lang="en-GB" altLang="pt-BR" dirty="0" err="1"/>
              <a:t>existentes</a:t>
            </a:r>
            <a:endParaRPr lang="en-GB" altLang="pt-BR" dirty="0"/>
          </a:p>
        </p:txBody>
      </p:sp>
    </p:spTree>
    <p:extLst>
      <p:ext uri="{BB962C8B-B14F-4D97-AF65-F5344CB8AC3E}">
        <p14:creationId xmlns:p14="http://schemas.microsoft.com/office/powerpoint/2010/main" val="610287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pt-BR"/>
              <a:t>Waterfall model</a:t>
            </a:r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20" y="1555160"/>
            <a:ext cx="8336677" cy="490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485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Cascata</a:t>
            </a:r>
          </a:p>
        </p:txBody>
      </p:sp>
      <p:sp>
        <p:nvSpPr>
          <p:cNvPr id="121859" name="AutoShape 1027" descr="http://www.pr.gov.br/celepar/celepar/batebyte/edicoes/1997/bb65/imagens/soft1.gif"/>
          <p:cNvSpPr>
            <a:spLocks noChangeAspect="1" noChangeArrowheads="1"/>
          </p:cNvSpPr>
          <p:nvPr/>
        </p:nvSpPr>
        <p:spPr bwMode="auto">
          <a:xfrm>
            <a:off x="2993649" y="1582249"/>
            <a:ext cx="6204705" cy="36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sz="1807"/>
          </a:p>
        </p:txBody>
      </p:sp>
      <p:pic>
        <p:nvPicPr>
          <p:cNvPr id="121860" name="Picture 1028" descr="C:\Mestrado\Valer\Capital\ES\sof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15" y="1665105"/>
            <a:ext cx="8072172" cy="48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61" name="Text Box 1029"/>
          <p:cNvSpPr txBox="1">
            <a:spLocks noChangeArrowheads="1"/>
          </p:cNvSpPr>
          <p:nvPr/>
        </p:nvSpPr>
        <p:spPr bwMode="auto">
          <a:xfrm>
            <a:off x="6994678" y="1717687"/>
            <a:ext cx="3240030" cy="46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6" rIns="91413" bIns="45706">
            <a:spAutoFit/>
          </a:bodyPr>
          <a:lstStyle>
            <a:lvl1pPr defTabSz="9112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55613" defTabSz="9112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911225" defTabSz="9112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66838" defTabSz="9112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0863" defTabSz="9112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78063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35263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2463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49663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pt-BR" altLang="pt-BR" sz="2409">
                <a:latin typeface="Times New Roman" panose="02020603050405020304" pitchFamily="18" charset="0"/>
              </a:rPr>
              <a:t>Sistemático e seqüencial</a:t>
            </a:r>
          </a:p>
        </p:txBody>
      </p:sp>
    </p:spTree>
    <p:extLst>
      <p:ext uri="{BB962C8B-B14F-4D97-AF65-F5344CB8AC3E}">
        <p14:creationId xmlns:p14="http://schemas.microsoft.com/office/powerpoint/2010/main" val="22239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Modelo Cascata</a:t>
            </a:r>
          </a:p>
        </p:txBody>
      </p:sp>
      <p:sp>
        <p:nvSpPr>
          <p:cNvPr id="121859" name="AutoShape 1027" descr="http://www.pr.gov.br/celepar/celepar/batebyte/edicoes/1997/bb65/imagens/soft1.gif"/>
          <p:cNvSpPr>
            <a:spLocks noChangeAspect="1" noChangeArrowheads="1"/>
          </p:cNvSpPr>
          <p:nvPr/>
        </p:nvSpPr>
        <p:spPr bwMode="auto">
          <a:xfrm>
            <a:off x="2993649" y="1582249"/>
            <a:ext cx="6204705" cy="36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sz="1807"/>
          </a:p>
        </p:txBody>
      </p:sp>
      <p:pic>
        <p:nvPicPr>
          <p:cNvPr id="121860" name="Picture 1028" descr="C:\Mestrado\Valer\Capital\ES\sof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15" y="1665105"/>
            <a:ext cx="8072172" cy="48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61" name="Text Box 1029"/>
          <p:cNvSpPr txBox="1">
            <a:spLocks noChangeArrowheads="1"/>
          </p:cNvSpPr>
          <p:nvPr/>
        </p:nvSpPr>
        <p:spPr bwMode="auto">
          <a:xfrm>
            <a:off x="6994678" y="1717687"/>
            <a:ext cx="3240030" cy="46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6" rIns="91413" bIns="45706">
            <a:spAutoFit/>
          </a:bodyPr>
          <a:lstStyle>
            <a:lvl1pPr defTabSz="9112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55613" defTabSz="9112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911225" defTabSz="9112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66838" defTabSz="9112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0863" defTabSz="9112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78063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35263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2463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49663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pt-BR" altLang="pt-BR" sz="2409">
                <a:latin typeface="Times New Roman" panose="02020603050405020304" pitchFamily="18" charset="0"/>
              </a:rPr>
              <a:t>Sistemático e seqüencial</a:t>
            </a:r>
          </a:p>
        </p:txBody>
      </p:sp>
    </p:spTree>
    <p:extLst>
      <p:ext uri="{BB962C8B-B14F-4D97-AF65-F5344CB8AC3E}">
        <p14:creationId xmlns:p14="http://schemas.microsoft.com/office/powerpoint/2010/main" val="42915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Problemas com a Cascata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1287" y="1752742"/>
            <a:ext cx="7769426" cy="4571469"/>
          </a:xfrm>
        </p:spPr>
        <p:txBody>
          <a:bodyPr/>
          <a:lstStyle/>
          <a:p>
            <a:pPr marL="344169" indent="-344169"/>
            <a:r>
              <a:rPr lang="pt-BR" altLang="pt-BR" sz="2409" dirty="0"/>
              <a:t>O mais antigo e amplamente usado.</a:t>
            </a:r>
          </a:p>
          <a:p>
            <a:pPr marL="344169" indent="-344169"/>
            <a:r>
              <a:rPr lang="pt-BR" altLang="pt-BR" sz="2409" dirty="0"/>
              <a:t>Projetos reais raramente seguem o fluxo </a:t>
            </a:r>
            <a:r>
              <a:rPr lang="pt-BR" altLang="pt-BR" sz="2409" dirty="0" err="1"/>
              <a:t>seqüencial</a:t>
            </a:r>
            <a:r>
              <a:rPr lang="pt-BR" altLang="pt-BR" sz="2409" dirty="0"/>
              <a:t> que ele propõe. Ocorrem iterações que trazem problemas na aplicação do paradigma.</a:t>
            </a:r>
          </a:p>
          <a:p>
            <a:pPr marL="344169" indent="-344169"/>
            <a:r>
              <a:rPr lang="pt-BR" altLang="pt-BR" sz="2409" dirty="0"/>
              <a:t>É difícil para o cliente declarar todas as exigências explicitamente. É difícil acomodar as incertezas naturais que existem no começo de muitos projetos.</a:t>
            </a:r>
          </a:p>
          <a:p>
            <a:pPr marL="344169" indent="-344169"/>
            <a:r>
              <a:rPr lang="pt-BR" altLang="pt-BR" sz="2409" dirty="0"/>
              <a:t>O cliente deve ter paciência. Uma versão do </a:t>
            </a:r>
            <a:r>
              <a:rPr lang="pt-BR" altLang="pt-BR" sz="2409" dirty="0" err="1"/>
              <a:t>sw</a:t>
            </a:r>
            <a:r>
              <a:rPr lang="pt-BR" altLang="pt-BR" sz="2409" dirty="0"/>
              <a:t> só estará disponível em um ponto tardio do cronograma. Um erro </a:t>
            </a:r>
            <a:r>
              <a:rPr lang="pt-BR" altLang="pt-BR" sz="2409" dirty="0" smtClean="0"/>
              <a:t>grave, </a:t>
            </a:r>
            <a:r>
              <a:rPr lang="pt-BR" altLang="pt-BR" sz="2409" dirty="0"/>
              <a:t>pode ser desastroso.</a:t>
            </a:r>
          </a:p>
          <a:p>
            <a:pPr marL="344169" indent="-344169"/>
            <a:r>
              <a:rPr lang="pt-BR" altLang="pt-BR" sz="2409" dirty="0"/>
              <a:t>Só é apropriado quando os requisitos são bem conhecidos.</a:t>
            </a:r>
          </a:p>
        </p:txBody>
      </p:sp>
    </p:spTree>
    <p:extLst>
      <p:ext uri="{BB962C8B-B14F-4D97-AF65-F5344CB8AC3E}">
        <p14:creationId xmlns:p14="http://schemas.microsoft.com/office/powerpoint/2010/main" val="38962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pt-BR" dirty="0" err="1"/>
              <a:t>Desenvolvimento</a:t>
            </a:r>
            <a:r>
              <a:rPr lang="en-GB" altLang="pt-BR" dirty="0"/>
              <a:t> </a:t>
            </a:r>
            <a:r>
              <a:rPr lang="en-GB" altLang="pt-BR" dirty="0" err="1"/>
              <a:t>evolucionário</a:t>
            </a:r>
            <a:endParaRPr lang="en-GB" altLang="pt-B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GB" altLang="pt-BR" sz="4000" dirty="0" err="1"/>
              <a:t>Desenvolvimento</a:t>
            </a:r>
            <a:r>
              <a:rPr lang="en-GB" altLang="pt-BR" sz="4000" dirty="0"/>
              <a:t> </a:t>
            </a:r>
            <a:r>
              <a:rPr lang="en-GB" altLang="pt-BR" sz="4000" dirty="0" err="1"/>
              <a:t>exploratório</a:t>
            </a:r>
            <a:r>
              <a:rPr lang="en-GB" altLang="pt-BR" sz="4000" dirty="0"/>
              <a:t> </a:t>
            </a:r>
          </a:p>
          <a:p>
            <a:pPr lvl="1"/>
            <a:r>
              <a:rPr lang="en-GB" altLang="pt-BR" sz="3600" dirty="0"/>
              <a:t>O </a:t>
            </a:r>
            <a:r>
              <a:rPr lang="en-GB" altLang="pt-BR" sz="3600" dirty="0" err="1"/>
              <a:t>objetivo</a:t>
            </a:r>
            <a:r>
              <a:rPr lang="en-GB" altLang="pt-BR" sz="3600" dirty="0"/>
              <a:t> é </a:t>
            </a:r>
            <a:r>
              <a:rPr lang="en-GB" altLang="pt-BR" sz="3600" dirty="0" err="1"/>
              <a:t>trabalhar</a:t>
            </a:r>
            <a:r>
              <a:rPr lang="en-GB" altLang="pt-BR" sz="3600" dirty="0"/>
              <a:t> com o </a:t>
            </a:r>
            <a:r>
              <a:rPr lang="en-GB" altLang="pt-BR" sz="3600" dirty="0" err="1"/>
              <a:t>cliente</a:t>
            </a:r>
            <a:r>
              <a:rPr lang="en-GB" altLang="pt-BR" sz="3600" dirty="0"/>
              <a:t> e </a:t>
            </a:r>
            <a:r>
              <a:rPr lang="en-GB" altLang="pt-BR" sz="3600" dirty="0" err="1"/>
              <a:t>desenvolver</a:t>
            </a:r>
            <a:r>
              <a:rPr lang="en-GB" altLang="pt-BR" sz="3600" dirty="0"/>
              <a:t> um </a:t>
            </a:r>
            <a:r>
              <a:rPr lang="en-GB" altLang="pt-BR" sz="3600" dirty="0" err="1"/>
              <a:t>sistema</a:t>
            </a:r>
            <a:r>
              <a:rPr lang="en-GB" altLang="pt-BR" sz="3600" dirty="0"/>
              <a:t> final a </a:t>
            </a:r>
            <a:r>
              <a:rPr lang="en-GB" altLang="pt-BR" sz="3600" dirty="0" err="1"/>
              <a:t>partir</a:t>
            </a:r>
            <a:r>
              <a:rPr lang="en-GB" altLang="pt-BR" sz="3600" dirty="0"/>
              <a:t> das </a:t>
            </a:r>
            <a:r>
              <a:rPr lang="en-GB" altLang="pt-BR" sz="3600" dirty="0" err="1"/>
              <a:t>especificações</a:t>
            </a:r>
            <a:r>
              <a:rPr lang="en-GB" altLang="pt-BR" sz="3600" dirty="0"/>
              <a:t> </a:t>
            </a:r>
            <a:r>
              <a:rPr lang="en-GB" altLang="pt-BR" sz="3600" dirty="0" err="1"/>
              <a:t>iniciais</a:t>
            </a:r>
            <a:r>
              <a:rPr lang="en-GB" altLang="pt-BR" sz="3600" dirty="0"/>
              <a:t>. </a:t>
            </a:r>
            <a:r>
              <a:rPr lang="en-GB" altLang="pt-BR" sz="3600" dirty="0" err="1"/>
              <a:t>Deve</a:t>
            </a:r>
            <a:r>
              <a:rPr lang="en-GB" altLang="pt-BR" sz="3600" dirty="0"/>
              <a:t> </a:t>
            </a:r>
            <a:r>
              <a:rPr lang="en-GB" altLang="pt-BR" sz="3600" dirty="0" err="1"/>
              <a:t>iniciar</a:t>
            </a:r>
            <a:r>
              <a:rPr lang="en-GB" altLang="pt-BR" sz="3600" dirty="0"/>
              <a:t> com </a:t>
            </a:r>
            <a:r>
              <a:rPr lang="en-GB" altLang="pt-BR" sz="3600" dirty="0" err="1"/>
              <a:t>requisitos</a:t>
            </a:r>
            <a:r>
              <a:rPr lang="en-GB" altLang="pt-BR" sz="3600" dirty="0"/>
              <a:t> </a:t>
            </a:r>
            <a:r>
              <a:rPr lang="en-GB" altLang="pt-BR" sz="3600" dirty="0" err="1"/>
              <a:t>bem</a:t>
            </a:r>
            <a:r>
              <a:rPr lang="en-GB" altLang="pt-BR" sz="3600" dirty="0"/>
              <a:t> </a:t>
            </a:r>
            <a:r>
              <a:rPr lang="en-GB" altLang="pt-BR" sz="3600" dirty="0" err="1"/>
              <a:t>compreendidos</a:t>
            </a:r>
            <a:r>
              <a:rPr lang="en-GB" altLang="pt-BR" sz="3600" dirty="0"/>
              <a:t>.</a:t>
            </a:r>
          </a:p>
          <a:p>
            <a:pPr marL="0" indent="0">
              <a:buNone/>
            </a:pPr>
            <a:endParaRPr lang="en-GB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567534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pt-BR"/>
              <a:t>Desenvolvimento evolucionário</a:t>
            </a:r>
          </a:p>
        </p:txBody>
      </p:sp>
      <p:pic>
        <p:nvPicPr>
          <p:cNvPr id="3072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32" y="1542413"/>
            <a:ext cx="8602775" cy="441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467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74700"/>
            <a:ext cx="10515600" cy="5402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smtClean="0"/>
              <a:t>	Um </a:t>
            </a:r>
            <a:r>
              <a:rPr lang="pt-BR" sz="3200" b="1" dirty="0" smtClean="0"/>
              <a:t>processo de software</a:t>
            </a:r>
            <a:r>
              <a:rPr lang="pt-BR" sz="3200" dirty="0" smtClean="0"/>
              <a:t> é um conjunto de atividades relacionadas que levam à produção de um produto de software.</a:t>
            </a:r>
            <a:endParaRPr lang="pt-BR" sz="3200" dirty="0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6388100" y="2324100"/>
            <a:ext cx="12700" cy="95250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327650" y="3606800"/>
            <a:ext cx="217170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734300" y="4159250"/>
            <a:ext cx="7239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8820150" y="3544094"/>
            <a:ext cx="217170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partir do zero(Java, C...)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4102100" y="4159250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1568450" y="3652044"/>
            <a:ext cx="2171700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Extensão e modificação de sistemas existentes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5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2" name="AutoShape 10"/>
          <p:cNvSpPr>
            <a:spLocks noChangeArrowheads="1"/>
          </p:cNvSpPr>
          <p:nvPr/>
        </p:nvSpPr>
        <p:spPr bwMode="auto">
          <a:xfrm>
            <a:off x="3514689" y="1835599"/>
            <a:ext cx="5277346" cy="4592183"/>
          </a:xfrm>
          <a:prstGeom prst="hexagon">
            <a:avLst>
              <a:gd name="adj" fmla="val 28730"/>
              <a:gd name="vf" fmla="val 115470"/>
            </a:avLst>
          </a:prstGeom>
          <a:solidFill>
            <a:srgbClr val="33CCCC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807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Prototipação</a:t>
            </a: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4585456" y="1606149"/>
            <a:ext cx="5200862" cy="4971413"/>
          </a:xfrm>
          <a:custGeom>
            <a:avLst/>
            <a:gdLst>
              <a:gd name="G0" fmla="+- 2621709 0 0"/>
              <a:gd name="G1" fmla="+- -4216570 0 0"/>
              <a:gd name="G2" fmla="+- 2621709 0 -4216570"/>
              <a:gd name="G3" fmla="+- 10800 0 0"/>
              <a:gd name="G4" fmla="+- 0 0 262170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865 0 0"/>
              <a:gd name="G9" fmla="+- 0 0 -4216570"/>
              <a:gd name="G10" fmla="+- 9865 0 2700"/>
              <a:gd name="G11" fmla="cos G10 2621709"/>
              <a:gd name="G12" fmla="sin G10 2621709"/>
              <a:gd name="G13" fmla="cos 13500 2621709"/>
              <a:gd name="G14" fmla="sin 13500 2621709"/>
              <a:gd name="G15" fmla="+- G11 10800 0"/>
              <a:gd name="G16" fmla="+- G12 10800 0"/>
              <a:gd name="G17" fmla="+- G13 10800 0"/>
              <a:gd name="G18" fmla="+- G14 10800 0"/>
              <a:gd name="G19" fmla="*/ 9865 1 2"/>
              <a:gd name="G20" fmla="+- G19 5400 0"/>
              <a:gd name="G21" fmla="cos G20 2621709"/>
              <a:gd name="G22" fmla="sin G20 2621709"/>
              <a:gd name="G23" fmla="+- G21 10800 0"/>
              <a:gd name="G24" fmla="+- G12 G23 G22"/>
              <a:gd name="G25" fmla="+- G22 G23 G11"/>
              <a:gd name="G26" fmla="cos 10800 2621709"/>
              <a:gd name="G27" fmla="sin 10800 2621709"/>
              <a:gd name="G28" fmla="cos 9865 2621709"/>
              <a:gd name="G29" fmla="sin 9865 262170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4216570"/>
              <a:gd name="G36" fmla="sin G34 -4216570"/>
              <a:gd name="G37" fmla="+/ -4216570 262170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865 G39"/>
              <a:gd name="G43" fmla="sin 986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357 w 21600"/>
              <a:gd name="T5" fmla="*/ 8523 h 21600"/>
              <a:gd name="T6" fmla="*/ 15274 w 21600"/>
              <a:gd name="T7" fmla="*/ 1486 h 21600"/>
              <a:gd name="T8" fmla="*/ 20443 w 21600"/>
              <a:gd name="T9" fmla="*/ 8720 h 21600"/>
              <a:gd name="T10" fmla="*/ 21140 w 21600"/>
              <a:gd name="T11" fmla="*/ 19478 h 21600"/>
              <a:gd name="T12" fmla="*/ 16678 w 21600"/>
              <a:gd name="T13" fmla="*/ 19869 h 21600"/>
              <a:gd name="T14" fmla="*/ 16288 w 21600"/>
              <a:gd name="T15" fmla="*/ 1540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356" y="17141"/>
                </a:moveTo>
                <a:cubicBezTo>
                  <a:pt x="19847" y="15364"/>
                  <a:pt x="20665" y="13119"/>
                  <a:pt x="20665" y="10800"/>
                </a:cubicBezTo>
                <a:cubicBezTo>
                  <a:pt x="20665" y="7007"/>
                  <a:pt x="18490" y="3550"/>
                  <a:pt x="15071" y="1907"/>
                </a:cubicBezTo>
                <a:lnTo>
                  <a:pt x="15476" y="1065"/>
                </a:lnTo>
                <a:cubicBezTo>
                  <a:pt x="19219" y="2863"/>
                  <a:pt x="21600" y="6647"/>
                  <a:pt x="21600" y="10800"/>
                </a:cubicBezTo>
                <a:cubicBezTo>
                  <a:pt x="21600" y="13339"/>
                  <a:pt x="20705" y="15797"/>
                  <a:pt x="19072" y="17742"/>
                </a:cubicBezTo>
                <a:lnTo>
                  <a:pt x="21140" y="19478"/>
                </a:lnTo>
                <a:lnTo>
                  <a:pt x="16678" y="19869"/>
                </a:lnTo>
                <a:lnTo>
                  <a:pt x="16288" y="15405"/>
                </a:lnTo>
                <a:lnTo>
                  <a:pt x="18356" y="1714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807"/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4967872" y="1835598"/>
            <a:ext cx="2398641" cy="71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7"/>
              <a:t>Coleta e refinamento</a:t>
            </a:r>
          </a:p>
          <a:p>
            <a:r>
              <a:rPr lang="pt-BR" altLang="pt-BR" sz="2007"/>
              <a:t>dos requisitos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 rot="3600000">
            <a:off x="3693493" y="4676406"/>
            <a:ext cx="1570411" cy="71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7"/>
              <a:t>Refinamento</a:t>
            </a:r>
          </a:p>
          <a:p>
            <a:r>
              <a:rPr lang="pt-BR" altLang="pt-BR" sz="2007"/>
              <a:t> do protótipo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 rot="17700000">
            <a:off x="3102399" y="2970320"/>
            <a:ext cx="2599632" cy="40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7"/>
              <a:t>Engenharia do produto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4814906" y="5659762"/>
            <a:ext cx="2563720" cy="71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7"/>
              <a:t>Avaliação do protótipo</a:t>
            </a:r>
          </a:p>
          <a:p>
            <a:r>
              <a:rPr lang="pt-BR" altLang="pt-BR" sz="2007"/>
              <a:t>pelo cliente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 rot="18000000">
            <a:off x="7087718" y="4644538"/>
            <a:ext cx="1512489" cy="71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7"/>
              <a:t>Construção</a:t>
            </a:r>
          </a:p>
          <a:p>
            <a:r>
              <a:rPr lang="pt-BR" altLang="pt-BR" sz="2007"/>
              <a:t>do protótipo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 rot="3600000">
            <a:off x="7001767" y="2833288"/>
            <a:ext cx="1684390" cy="40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7"/>
              <a:t>Projeto rápido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 rot="18000000">
            <a:off x="3527709" y="2368015"/>
            <a:ext cx="569895" cy="40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7"/>
              <a:t>Fim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5503255" y="1453182"/>
            <a:ext cx="750098" cy="40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7"/>
              <a:t>Início</a:t>
            </a:r>
          </a:p>
        </p:txBody>
      </p:sp>
      <p:sp>
        <p:nvSpPr>
          <p:cNvPr id="131091" name="AutoShape 19"/>
          <p:cNvSpPr>
            <a:spLocks noChangeArrowheads="1"/>
          </p:cNvSpPr>
          <p:nvPr/>
        </p:nvSpPr>
        <p:spPr bwMode="auto">
          <a:xfrm rot="10800000">
            <a:off x="1985024" y="1453182"/>
            <a:ext cx="5200862" cy="4971413"/>
          </a:xfrm>
          <a:custGeom>
            <a:avLst/>
            <a:gdLst>
              <a:gd name="G0" fmla="+- 2621709 0 0"/>
              <a:gd name="G1" fmla="+- -4216570 0 0"/>
              <a:gd name="G2" fmla="+- 2621709 0 -4216570"/>
              <a:gd name="G3" fmla="+- 10800 0 0"/>
              <a:gd name="G4" fmla="+- 0 0 262170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865 0 0"/>
              <a:gd name="G9" fmla="+- 0 0 -4216570"/>
              <a:gd name="G10" fmla="+- 9865 0 2700"/>
              <a:gd name="G11" fmla="cos G10 2621709"/>
              <a:gd name="G12" fmla="sin G10 2621709"/>
              <a:gd name="G13" fmla="cos 13500 2621709"/>
              <a:gd name="G14" fmla="sin 13500 2621709"/>
              <a:gd name="G15" fmla="+- G11 10800 0"/>
              <a:gd name="G16" fmla="+- G12 10800 0"/>
              <a:gd name="G17" fmla="+- G13 10800 0"/>
              <a:gd name="G18" fmla="+- G14 10800 0"/>
              <a:gd name="G19" fmla="*/ 9865 1 2"/>
              <a:gd name="G20" fmla="+- G19 5400 0"/>
              <a:gd name="G21" fmla="cos G20 2621709"/>
              <a:gd name="G22" fmla="sin G20 2621709"/>
              <a:gd name="G23" fmla="+- G21 10800 0"/>
              <a:gd name="G24" fmla="+- G12 G23 G22"/>
              <a:gd name="G25" fmla="+- G22 G23 G11"/>
              <a:gd name="G26" fmla="cos 10800 2621709"/>
              <a:gd name="G27" fmla="sin 10800 2621709"/>
              <a:gd name="G28" fmla="cos 9865 2621709"/>
              <a:gd name="G29" fmla="sin 9865 262170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4216570"/>
              <a:gd name="G36" fmla="sin G34 -4216570"/>
              <a:gd name="G37" fmla="+/ -4216570 262170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865 G39"/>
              <a:gd name="G43" fmla="sin 986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357 w 21600"/>
              <a:gd name="T5" fmla="*/ 8523 h 21600"/>
              <a:gd name="T6" fmla="*/ 15274 w 21600"/>
              <a:gd name="T7" fmla="*/ 1486 h 21600"/>
              <a:gd name="T8" fmla="*/ 20443 w 21600"/>
              <a:gd name="T9" fmla="*/ 8720 h 21600"/>
              <a:gd name="T10" fmla="*/ 21140 w 21600"/>
              <a:gd name="T11" fmla="*/ 19478 h 21600"/>
              <a:gd name="T12" fmla="*/ 16678 w 21600"/>
              <a:gd name="T13" fmla="*/ 19869 h 21600"/>
              <a:gd name="T14" fmla="*/ 16288 w 21600"/>
              <a:gd name="T15" fmla="*/ 1540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356" y="17141"/>
                </a:moveTo>
                <a:cubicBezTo>
                  <a:pt x="19847" y="15364"/>
                  <a:pt x="20665" y="13119"/>
                  <a:pt x="20665" y="10800"/>
                </a:cubicBezTo>
                <a:cubicBezTo>
                  <a:pt x="20665" y="7007"/>
                  <a:pt x="18490" y="3550"/>
                  <a:pt x="15071" y="1907"/>
                </a:cubicBezTo>
                <a:lnTo>
                  <a:pt x="15476" y="1065"/>
                </a:lnTo>
                <a:cubicBezTo>
                  <a:pt x="19219" y="2863"/>
                  <a:pt x="21600" y="6647"/>
                  <a:pt x="21600" y="10800"/>
                </a:cubicBezTo>
                <a:cubicBezTo>
                  <a:pt x="21600" y="13339"/>
                  <a:pt x="20705" y="15797"/>
                  <a:pt x="19072" y="17742"/>
                </a:cubicBezTo>
                <a:lnTo>
                  <a:pt x="21140" y="19478"/>
                </a:lnTo>
                <a:lnTo>
                  <a:pt x="16678" y="19869"/>
                </a:lnTo>
                <a:lnTo>
                  <a:pt x="16288" y="15405"/>
                </a:lnTo>
                <a:lnTo>
                  <a:pt x="18356" y="1714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pt-BR" altLang="pt-BR" sz="1807"/>
          </a:p>
        </p:txBody>
      </p:sp>
      <p:sp>
        <p:nvSpPr>
          <p:cNvPr id="131093" name="AutoShape 21"/>
          <p:cNvSpPr>
            <a:spLocks noChangeArrowheads="1"/>
          </p:cNvSpPr>
          <p:nvPr/>
        </p:nvSpPr>
        <p:spPr bwMode="auto">
          <a:xfrm rot="19800000">
            <a:off x="5160674" y="3688725"/>
            <a:ext cx="1912082" cy="458900"/>
          </a:xfrm>
          <a:prstGeom prst="rightArrow">
            <a:avLst>
              <a:gd name="adj1" fmla="val 50000"/>
              <a:gd name="adj2" fmla="val 1041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807"/>
          </a:p>
        </p:txBody>
      </p:sp>
    </p:spTree>
    <p:extLst>
      <p:ext uri="{BB962C8B-B14F-4D97-AF65-F5344CB8AC3E}">
        <p14:creationId xmlns:p14="http://schemas.microsoft.com/office/powerpoint/2010/main" val="13620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/>
              <a:t>Desenvolvimento orientado a reutilização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60358"/>
            <a:ext cx="10350500" cy="4595370"/>
          </a:xfrm>
        </p:spPr>
        <p:txBody>
          <a:bodyPr>
            <a:normAutofit/>
          </a:bodyPr>
          <a:lstStyle/>
          <a:p>
            <a:r>
              <a:rPr lang="pt-BR" dirty="0"/>
              <a:t>A engenharia de software baseada em </a:t>
            </a:r>
            <a:r>
              <a:rPr lang="pt-BR" dirty="0" smtClean="0"/>
              <a:t>reuso busca:</a:t>
            </a:r>
            <a:endParaRPr lang="pt-BR" dirty="0"/>
          </a:p>
          <a:p>
            <a:r>
              <a:rPr lang="pt-BR" dirty="0"/>
              <a:t>Menores custos de produção e manutenção de </a:t>
            </a:r>
            <a:r>
              <a:rPr lang="pt-BR" dirty="0" smtClean="0"/>
              <a:t>software;</a:t>
            </a:r>
            <a:endParaRPr lang="pt-BR" dirty="0"/>
          </a:p>
          <a:p>
            <a:r>
              <a:rPr lang="pt-BR" dirty="0"/>
              <a:t>Entregas mais rápidas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Software com melhor qualidade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Aumentar o retorno sobre o investimento em </a:t>
            </a:r>
          </a:p>
          <a:p>
            <a:pPr marL="0" indent="0">
              <a:buNone/>
            </a:pPr>
            <a:r>
              <a:rPr lang="pt-BR" dirty="0" smtClean="0"/>
              <a:t>Software;</a:t>
            </a:r>
            <a:endParaRPr lang="pt-BR" dirty="0"/>
          </a:p>
          <a:p>
            <a:pPr marL="0" indent="0">
              <a:lnSpc>
                <a:spcPct val="90000"/>
              </a:lnSpc>
              <a:buNone/>
            </a:pPr>
            <a:endParaRPr lang="en-GB" altLang="pt-BR" dirty="0"/>
          </a:p>
        </p:txBody>
      </p:sp>
    </p:spTree>
    <p:extLst>
      <p:ext uri="{BB962C8B-B14F-4D97-AF65-F5344CB8AC3E}">
        <p14:creationId xmlns:p14="http://schemas.microsoft.com/office/powerpoint/2010/main" val="21093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1300"/>
            <a:ext cx="10515600" cy="59356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2. Redução de esforço:</a:t>
            </a:r>
            <a:br>
              <a:rPr lang="pt-BR" dirty="0"/>
            </a:br>
            <a:r>
              <a:rPr lang="pt-BR" dirty="0"/>
              <a:t>- Reuso de artefatos em várias fases do desenvolvimento de software;</a:t>
            </a:r>
            <a:br>
              <a:rPr lang="pt-BR" dirty="0"/>
            </a:br>
            <a:r>
              <a:rPr lang="pt-BR" dirty="0"/>
              <a:t>- Reuso de documentação: apenas o que for desenvolvido do zero precisará de </a:t>
            </a:r>
            <a:r>
              <a:rPr lang="pt-BR" dirty="0" smtClean="0"/>
              <a:t>nova Documentação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- O tamanho da equipe pode ser reduzido e mesmo assim, aumentar a produtividade.</a:t>
            </a:r>
            <a:br>
              <a:rPr lang="pt-BR" dirty="0"/>
            </a:br>
            <a:r>
              <a:rPr lang="pt-BR" dirty="0" smtClean="0"/>
              <a:t>Alguns </a:t>
            </a:r>
            <a:r>
              <a:rPr lang="pt-BR" dirty="0"/>
              <a:t>dados que reforçam os argumentos citados anteriormente:</a:t>
            </a:r>
            <a:br>
              <a:rPr lang="pt-BR" dirty="0"/>
            </a:br>
            <a:r>
              <a:rPr lang="pt-BR" dirty="0"/>
              <a:t>– 40%-60% código é reutilizável {aplicações}</a:t>
            </a:r>
            <a:br>
              <a:rPr lang="pt-BR" dirty="0"/>
            </a:br>
            <a:r>
              <a:rPr lang="pt-BR" dirty="0"/>
              <a:t>– 60% da arquitetura {aplicações de negócio}</a:t>
            </a:r>
            <a:br>
              <a:rPr lang="pt-BR" dirty="0"/>
            </a:br>
            <a:r>
              <a:rPr lang="pt-BR" dirty="0"/>
              <a:t>– 75% das funções são comuns e podem ser reutilizadas em mais de um programa</a:t>
            </a:r>
            <a:br>
              <a:rPr lang="pt-BR" dirty="0"/>
            </a:br>
            <a:r>
              <a:rPr lang="pt-BR" dirty="0"/>
              <a:t>– 15% código é útil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1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52500" y="1067872"/>
            <a:ext cx="105156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latin typeface="Arial" panose="020B0604020202020204" pitchFamily="34" charset="0"/>
            </a:endParaRPr>
          </a:p>
          <a:p>
            <a:r>
              <a:rPr lang="pt-BR" sz="2800" dirty="0"/>
              <a:t>Redução dos custos de desenvolvimento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/>
              <a:t>Confiança aumentada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/>
              <a:t>Redução do risco de processo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/>
              <a:t>Uso eficaz de especialistas</a:t>
            </a:r>
            <a:r>
              <a:rPr lang="pt-BR" sz="2800" dirty="0" smtClean="0"/>
              <a:t>.</a:t>
            </a:r>
          </a:p>
          <a:p>
            <a:endParaRPr lang="pt-BR" sz="2800" dirty="0"/>
          </a:p>
          <a:p>
            <a:r>
              <a:rPr lang="pt-BR" sz="2800" dirty="0"/>
              <a:t>Conformidade com padrões.</a:t>
            </a:r>
          </a:p>
          <a:p>
            <a:endParaRPr lang="pt-BR" sz="2800" dirty="0"/>
          </a:p>
          <a:p>
            <a:r>
              <a:rPr lang="pt-BR" sz="2800" dirty="0"/>
              <a:t>Desenvolvimento acelerado.</a:t>
            </a:r>
            <a:endParaRPr lang="pt-B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58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Possíveis 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Maiores custos de manutenção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Falta de ferramentas de suporte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Síndrome do “</a:t>
            </a:r>
            <a:r>
              <a:rPr lang="pt-BR" dirty="0" smtClean="0"/>
              <a:t>não inventado aqui”.</a:t>
            </a:r>
            <a:endParaRPr lang="pt-BR" dirty="0"/>
          </a:p>
          <a:p>
            <a:r>
              <a:rPr lang="pt-BR" dirty="0"/>
              <a:t>Criação, manutenção e uso de uma </a:t>
            </a:r>
            <a:r>
              <a:rPr lang="pt-BR" dirty="0" smtClean="0"/>
              <a:t>biblioteca </a:t>
            </a:r>
            <a:r>
              <a:rPr lang="pt-BR" dirty="0"/>
              <a:t>de componentes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9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/>
              <a:t>Reuse-oriented development</a:t>
            </a:r>
          </a:p>
        </p:txBody>
      </p:sp>
      <p:pic>
        <p:nvPicPr>
          <p:cNvPr id="72708" name="Picture 4" descr="Reuse-process.eps    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58" y="2829881"/>
            <a:ext cx="8413160" cy="195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 dirty="0" err="1"/>
              <a:t>Processo</a:t>
            </a:r>
            <a:r>
              <a:rPr lang="en-GB" altLang="pt-BR" dirty="0"/>
              <a:t> de </a:t>
            </a:r>
            <a:r>
              <a:rPr lang="en-GB" altLang="pt-BR"/>
              <a:t>iteração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pt-BR" dirty="0" err="1"/>
              <a:t>Os</a:t>
            </a:r>
            <a:r>
              <a:rPr lang="en-GB" altLang="pt-BR" dirty="0"/>
              <a:t> </a:t>
            </a:r>
            <a:r>
              <a:rPr lang="en-GB" altLang="pt-BR" dirty="0" err="1"/>
              <a:t>requisitos</a:t>
            </a:r>
            <a:r>
              <a:rPr lang="en-GB" altLang="pt-BR" dirty="0"/>
              <a:t> do </a:t>
            </a:r>
            <a:r>
              <a:rPr lang="en-GB" altLang="pt-BR" dirty="0" err="1"/>
              <a:t>sistema</a:t>
            </a:r>
            <a:r>
              <a:rPr lang="en-GB" altLang="pt-BR" dirty="0"/>
              <a:t> </a:t>
            </a:r>
            <a:r>
              <a:rPr lang="en-GB" altLang="pt-BR" dirty="0" err="1"/>
              <a:t>sempre</a:t>
            </a:r>
            <a:r>
              <a:rPr lang="en-GB" altLang="pt-BR" dirty="0"/>
              <a:t> </a:t>
            </a:r>
            <a:r>
              <a:rPr lang="en-GB" altLang="pt-BR" dirty="0" err="1"/>
              <a:t>evoluem</a:t>
            </a:r>
            <a:r>
              <a:rPr lang="en-GB" altLang="pt-BR" dirty="0"/>
              <a:t> </a:t>
            </a:r>
            <a:r>
              <a:rPr lang="en-GB" altLang="pt-BR" dirty="0" err="1"/>
              <a:t>ao</a:t>
            </a:r>
            <a:r>
              <a:rPr lang="en-GB" altLang="pt-BR" dirty="0"/>
              <a:t> </a:t>
            </a:r>
            <a:r>
              <a:rPr lang="en-GB" altLang="pt-BR" dirty="0" err="1"/>
              <a:t>longo</a:t>
            </a:r>
            <a:r>
              <a:rPr lang="en-GB" altLang="pt-BR" dirty="0"/>
              <a:t> do </a:t>
            </a:r>
            <a:r>
              <a:rPr lang="en-GB" altLang="pt-BR" dirty="0" err="1"/>
              <a:t>projeto</a:t>
            </a:r>
            <a:r>
              <a:rPr lang="en-GB" altLang="pt-BR" dirty="0"/>
              <a:t>, </a:t>
            </a:r>
            <a:r>
              <a:rPr lang="en-GB" altLang="pt-BR" dirty="0" err="1"/>
              <a:t>então</a:t>
            </a:r>
            <a:r>
              <a:rPr lang="en-GB" altLang="pt-BR" dirty="0"/>
              <a:t> o </a:t>
            </a:r>
            <a:r>
              <a:rPr lang="en-GB" altLang="pt-BR" dirty="0" err="1"/>
              <a:t>processo</a:t>
            </a:r>
            <a:r>
              <a:rPr lang="en-GB" altLang="pt-BR" dirty="0"/>
              <a:t> de </a:t>
            </a:r>
            <a:r>
              <a:rPr lang="en-GB" altLang="pt-BR" dirty="0" err="1"/>
              <a:t>iteração</a:t>
            </a:r>
            <a:r>
              <a:rPr lang="en-GB" altLang="pt-BR" dirty="0"/>
              <a:t> dos </a:t>
            </a:r>
            <a:r>
              <a:rPr lang="en-GB" altLang="pt-BR" dirty="0" err="1"/>
              <a:t>estágios</a:t>
            </a:r>
            <a:r>
              <a:rPr lang="en-GB" altLang="pt-BR" dirty="0"/>
              <a:t> </a:t>
            </a:r>
            <a:r>
              <a:rPr lang="en-GB" altLang="pt-BR" dirty="0" err="1"/>
              <a:t>anteriores</a:t>
            </a:r>
            <a:r>
              <a:rPr lang="en-GB" altLang="pt-BR" dirty="0"/>
              <a:t> é </a:t>
            </a:r>
            <a:r>
              <a:rPr lang="en-GB" altLang="pt-BR" dirty="0" err="1"/>
              <a:t>retrabalhado</a:t>
            </a:r>
            <a:r>
              <a:rPr lang="en-GB" altLang="pt-BR" dirty="0"/>
              <a:t> e </a:t>
            </a:r>
            <a:r>
              <a:rPr lang="en-GB" altLang="pt-BR" dirty="0" err="1"/>
              <a:t>vira</a:t>
            </a:r>
            <a:r>
              <a:rPr lang="en-GB" altLang="pt-BR" dirty="0"/>
              <a:t> parte do </a:t>
            </a:r>
            <a:r>
              <a:rPr lang="en-GB" altLang="pt-BR" dirty="0" err="1"/>
              <a:t>processo</a:t>
            </a:r>
            <a:r>
              <a:rPr lang="en-GB" altLang="pt-BR" dirty="0"/>
              <a:t> para </a:t>
            </a:r>
            <a:r>
              <a:rPr lang="en-GB" altLang="pt-BR" dirty="0" err="1"/>
              <a:t>grandes</a:t>
            </a:r>
            <a:r>
              <a:rPr lang="en-GB" altLang="pt-BR" dirty="0"/>
              <a:t> </a:t>
            </a:r>
            <a:r>
              <a:rPr lang="en-GB" altLang="pt-BR" dirty="0" err="1"/>
              <a:t>sistemas</a:t>
            </a:r>
            <a:r>
              <a:rPr lang="en-GB" altLang="pt-BR" dirty="0"/>
              <a:t>.</a:t>
            </a:r>
          </a:p>
          <a:p>
            <a:r>
              <a:rPr lang="en-GB" altLang="pt-BR" dirty="0" err="1"/>
              <a:t>Iteração</a:t>
            </a:r>
            <a:r>
              <a:rPr lang="en-GB" altLang="pt-BR" dirty="0"/>
              <a:t> </a:t>
            </a:r>
            <a:r>
              <a:rPr lang="en-GB" altLang="pt-BR" dirty="0" err="1"/>
              <a:t>pode</a:t>
            </a:r>
            <a:r>
              <a:rPr lang="en-GB" altLang="pt-BR" dirty="0"/>
              <a:t> </a:t>
            </a:r>
            <a:r>
              <a:rPr lang="en-GB" altLang="pt-BR" dirty="0" err="1"/>
              <a:t>ser</a:t>
            </a:r>
            <a:r>
              <a:rPr lang="en-GB" altLang="pt-BR" dirty="0"/>
              <a:t> </a:t>
            </a:r>
            <a:r>
              <a:rPr lang="en-GB" altLang="pt-BR" dirty="0" err="1"/>
              <a:t>aplicada</a:t>
            </a:r>
            <a:r>
              <a:rPr lang="en-GB" altLang="pt-BR" dirty="0"/>
              <a:t> a </a:t>
            </a:r>
            <a:r>
              <a:rPr lang="en-GB" altLang="pt-BR" dirty="0" err="1"/>
              <a:t>qualquer</a:t>
            </a:r>
            <a:r>
              <a:rPr lang="en-GB" altLang="pt-BR" dirty="0"/>
              <a:t> </a:t>
            </a:r>
            <a:r>
              <a:rPr lang="en-GB" altLang="pt-BR" dirty="0" err="1"/>
              <a:t>modelo</a:t>
            </a:r>
            <a:r>
              <a:rPr lang="en-GB" altLang="pt-BR" dirty="0"/>
              <a:t> </a:t>
            </a:r>
            <a:r>
              <a:rPr lang="en-GB" altLang="pt-BR" dirty="0" err="1"/>
              <a:t>genérico</a:t>
            </a:r>
            <a:r>
              <a:rPr lang="en-GB" altLang="pt-BR" dirty="0"/>
              <a:t> de </a:t>
            </a:r>
            <a:r>
              <a:rPr lang="en-GB" altLang="pt-BR" dirty="0" err="1"/>
              <a:t>ciclo</a:t>
            </a:r>
            <a:r>
              <a:rPr lang="en-GB" altLang="pt-BR" dirty="0"/>
              <a:t> de </a:t>
            </a:r>
            <a:r>
              <a:rPr lang="en-GB" altLang="pt-BR" dirty="0" err="1"/>
              <a:t>vida</a:t>
            </a:r>
            <a:r>
              <a:rPr lang="en-GB" altLang="pt-BR" dirty="0"/>
              <a:t>.</a:t>
            </a:r>
          </a:p>
          <a:p>
            <a:pPr marL="0" indent="0">
              <a:buNone/>
            </a:pPr>
            <a:endParaRPr lang="en-GB" altLang="pt-BR" dirty="0"/>
          </a:p>
        </p:txBody>
      </p:sp>
    </p:spTree>
    <p:extLst>
      <p:ext uri="{BB962C8B-B14F-4D97-AF65-F5344CB8AC3E}">
        <p14:creationId xmlns:p14="http://schemas.microsoft.com/office/powerpoint/2010/main" val="10459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/>
              <a:t>Desenvolvimento incremental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4474" y="1606149"/>
            <a:ext cx="7801294" cy="45889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pt-BR" dirty="0" err="1"/>
              <a:t>Ao</a:t>
            </a:r>
            <a:r>
              <a:rPr lang="en-GB" altLang="pt-BR" dirty="0"/>
              <a:t> </a:t>
            </a:r>
            <a:r>
              <a:rPr lang="en-GB" altLang="pt-BR" dirty="0" err="1"/>
              <a:t>invés</a:t>
            </a:r>
            <a:r>
              <a:rPr lang="en-GB" altLang="pt-BR" dirty="0"/>
              <a:t> de </a:t>
            </a:r>
            <a:r>
              <a:rPr lang="en-GB" altLang="pt-BR" dirty="0" err="1" smtClean="0"/>
              <a:t>entregar</a:t>
            </a:r>
            <a:r>
              <a:rPr lang="en-GB" altLang="pt-BR" dirty="0" smtClean="0"/>
              <a:t> </a:t>
            </a:r>
            <a:r>
              <a:rPr lang="en-GB" altLang="pt-BR" dirty="0"/>
              <a:t>o </a:t>
            </a:r>
            <a:r>
              <a:rPr lang="en-GB" altLang="pt-BR" dirty="0" err="1"/>
              <a:t>sistema</a:t>
            </a:r>
            <a:r>
              <a:rPr lang="en-GB" altLang="pt-BR" dirty="0"/>
              <a:t> </a:t>
            </a:r>
            <a:r>
              <a:rPr lang="en-GB" altLang="pt-BR" dirty="0" err="1"/>
              <a:t>uma</a:t>
            </a:r>
            <a:r>
              <a:rPr lang="en-GB" altLang="pt-BR" dirty="0"/>
              <a:t> </a:t>
            </a:r>
            <a:r>
              <a:rPr lang="en-GB" altLang="pt-BR" dirty="0" err="1"/>
              <a:t>única</a:t>
            </a:r>
            <a:r>
              <a:rPr lang="en-GB" altLang="pt-BR" dirty="0"/>
              <a:t> </a:t>
            </a:r>
            <a:r>
              <a:rPr lang="en-GB" altLang="pt-BR" dirty="0" err="1"/>
              <a:t>vez</a:t>
            </a:r>
            <a:r>
              <a:rPr lang="en-GB" altLang="pt-BR" dirty="0"/>
              <a:t>, o </a:t>
            </a:r>
            <a:r>
              <a:rPr lang="en-GB" altLang="pt-BR" dirty="0" err="1"/>
              <a:t>desenvolvimento</a:t>
            </a:r>
            <a:r>
              <a:rPr lang="en-GB" altLang="pt-BR" dirty="0"/>
              <a:t> e a </a:t>
            </a:r>
            <a:r>
              <a:rPr lang="en-GB" altLang="pt-BR" dirty="0" err="1"/>
              <a:t>entrega</a:t>
            </a:r>
            <a:r>
              <a:rPr lang="en-GB" altLang="pt-BR" dirty="0"/>
              <a:t>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/>
              <a:t>partidos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 err="1"/>
              <a:t>incrementos</a:t>
            </a:r>
            <a:r>
              <a:rPr lang="en-GB" altLang="pt-BR" dirty="0"/>
              <a:t>, </a:t>
            </a:r>
            <a:r>
              <a:rPr lang="en-GB" altLang="pt-BR" dirty="0" err="1"/>
              <a:t>que</a:t>
            </a:r>
            <a:r>
              <a:rPr lang="en-GB" altLang="pt-BR" dirty="0"/>
              <a:t> </a:t>
            </a:r>
            <a:r>
              <a:rPr lang="en-GB" altLang="pt-BR" dirty="0" err="1"/>
              <a:t>fornecem</a:t>
            </a:r>
            <a:r>
              <a:rPr lang="en-GB" altLang="pt-BR" dirty="0"/>
              <a:t> parte das </a:t>
            </a:r>
            <a:r>
              <a:rPr lang="en-GB" altLang="pt-BR" dirty="0" err="1"/>
              <a:t>funcionalidades</a:t>
            </a:r>
            <a:r>
              <a:rPr lang="en-GB" altLang="pt-BR" dirty="0"/>
              <a:t> </a:t>
            </a:r>
            <a:r>
              <a:rPr lang="en-GB" altLang="pt-BR" dirty="0" err="1"/>
              <a:t>requeridas</a:t>
            </a:r>
            <a:r>
              <a:rPr lang="en-GB" altLang="pt-BR" dirty="0"/>
              <a:t>.</a:t>
            </a:r>
          </a:p>
          <a:p>
            <a:pPr>
              <a:lnSpc>
                <a:spcPct val="90000"/>
              </a:lnSpc>
            </a:pPr>
            <a:r>
              <a:rPr lang="en-GB" altLang="pt-BR" dirty="0" err="1"/>
              <a:t>Os</a:t>
            </a:r>
            <a:r>
              <a:rPr lang="en-GB" altLang="pt-BR" dirty="0"/>
              <a:t> </a:t>
            </a:r>
            <a:r>
              <a:rPr lang="en-GB" altLang="pt-BR" dirty="0" err="1"/>
              <a:t>requisitos</a:t>
            </a:r>
            <a:r>
              <a:rPr lang="en-GB" altLang="pt-BR" dirty="0"/>
              <a:t> do </a:t>
            </a:r>
            <a:r>
              <a:rPr lang="en-GB" altLang="pt-BR" dirty="0" err="1"/>
              <a:t>usuários</a:t>
            </a:r>
            <a:r>
              <a:rPr lang="en-GB" altLang="pt-BR" dirty="0"/>
              <a:t>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/>
              <a:t>dispostos</a:t>
            </a:r>
            <a:r>
              <a:rPr lang="en-GB" altLang="pt-BR" dirty="0"/>
              <a:t> </a:t>
            </a:r>
            <a:r>
              <a:rPr lang="en-GB" altLang="pt-BR" dirty="0" err="1"/>
              <a:t>hierarquicamente</a:t>
            </a:r>
            <a:r>
              <a:rPr lang="en-GB" altLang="pt-BR" dirty="0"/>
              <a:t>, e </a:t>
            </a:r>
            <a:r>
              <a:rPr lang="en-GB" altLang="pt-BR" dirty="0" err="1"/>
              <a:t>os</a:t>
            </a:r>
            <a:r>
              <a:rPr lang="en-GB" altLang="pt-BR" dirty="0"/>
              <a:t> </a:t>
            </a:r>
            <a:r>
              <a:rPr lang="en-GB" altLang="pt-BR" dirty="0" err="1"/>
              <a:t>requisitos</a:t>
            </a:r>
            <a:r>
              <a:rPr lang="en-GB" altLang="pt-BR" dirty="0"/>
              <a:t> de </a:t>
            </a:r>
            <a:r>
              <a:rPr lang="en-GB" altLang="pt-BR" dirty="0" err="1"/>
              <a:t>prioridades</a:t>
            </a:r>
            <a:r>
              <a:rPr lang="en-GB" altLang="pt-BR" dirty="0"/>
              <a:t> </a:t>
            </a:r>
            <a:r>
              <a:rPr lang="en-GB" altLang="pt-BR" dirty="0" err="1"/>
              <a:t>mais</a:t>
            </a:r>
            <a:r>
              <a:rPr lang="en-GB" altLang="pt-BR" dirty="0"/>
              <a:t> </a:t>
            </a:r>
            <a:r>
              <a:rPr lang="en-GB" altLang="pt-BR" dirty="0" err="1"/>
              <a:t>altas</a:t>
            </a:r>
            <a:r>
              <a:rPr lang="en-GB" altLang="pt-BR" dirty="0"/>
              <a:t>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/>
              <a:t>incluídos</a:t>
            </a:r>
            <a:r>
              <a:rPr lang="en-GB" altLang="pt-BR" dirty="0"/>
              <a:t> </a:t>
            </a:r>
            <a:r>
              <a:rPr lang="en-GB" altLang="pt-BR" dirty="0" err="1"/>
              <a:t>nas</a:t>
            </a:r>
            <a:r>
              <a:rPr lang="en-GB" altLang="pt-BR" dirty="0"/>
              <a:t> </a:t>
            </a:r>
            <a:r>
              <a:rPr lang="en-GB" altLang="pt-BR" dirty="0" err="1"/>
              <a:t>primeiras</a:t>
            </a:r>
            <a:r>
              <a:rPr lang="en-GB" altLang="pt-BR" dirty="0"/>
              <a:t> </a:t>
            </a:r>
            <a:r>
              <a:rPr lang="en-GB" altLang="pt-BR" dirty="0" err="1"/>
              <a:t>entregas</a:t>
            </a:r>
            <a:r>
              <a:rPr lang="en-GB" altLang="pt-BR" dirty="0"/>
              <a:t>.</a:t>
            </a:r>
          </a:p>
          <a:p>
            <a:pPr>
              <a:lnSpc>
                <a:spcPct val="90000"/>
              </a:lnSpc>
            </a:pPr>
            <a:r>
              <a:rPr lang="en-GB" altLang="pt-BR" dirty="0" err="1"/>
              <a:t>Quando</a:t>
            </a:r>
            <a:r>
              <a:rPr lang="en-GB" altLang="pt-BR" dirty="0"/>
              <a:t> o </a:t>
            </a:r>
            <a:r>
              <a:rPr lang="en-GB" altLang="pt-BR" dirty="0" err="1"/>
              <a:t>desenvolvimento</a:t>
            </a:r>
            <a:r>
              <a:rPr lang="en-GB" altLang="pt-BR" dirty="0"/>
              <a:t> de um </a:t>
            </a:r>
            <a:r>
              <a:rPr lang="en-GB" altLang="pt-BR" dirty="0" err="1"/>
              <a:t>incremento</a:t>
            </a:r>
            <a:r>
              <a:rPr lang="en-GB" altLang="pt-BR" dirty="0"/>
              <a:t> é </a:t>
            </a:r>
            <a:r>
              <a:rPr lang="en-GB" altLang="pt-BR" dirty="0" err="1"/>
              <a:t>iniciado</a:t>
            </a:r>
            <a:r>
              <a:rPr lang="en-GB" altLang="pt-BR" dirty="0"/>
              <a:t>, </a:t>
            </a:r>
            <a:r>
              <a:rPr lang="en-GB" altLang="pt-BR" dirty="0" err="1"/>
              <a:t>os</a:t>
            </a:r>
            <a:r>
              <a:rPr lang="en-GB" altLang="pt-BR" dirty="0"/>
              <a:t> </a:t>
            </a:r>
            <a:r>
              <a:rPr lang="en-GB" altLang="pt-BR" dirty="0" err="1"/>
              <a:t>requisitos</a:t>
            </a:r>
            <a:r>
              <a:rPr lang="en-GB" altLang="pt-BR" dirty="0"/>
              <a:t> </a:t>
            </a:r>
            <a:r>
              <a:rPr lang="en-GB" altLang="pt-BR" dirty="0" err="1"/>
              <a:t>são</a:t>
            </a:r>
            <a:r>
              <a:rPr lang="en-GB" altLang="pt-BR" dirty="0"/>
              <a:t> “</a:t>
            </a:r>
            <a:r>
              <a:rPr lang="en-GB" altLang="pt-BR" dirty="0" err="1"/>
              <a:t>congelados</a:t>
            </a:r>
            <a:r>
              <a:rPr lang="en-GB" altLang="pt-BR" dirty="0"/>
              <a:t>” de forma </a:t>
            </a:r>
            <a:r>
              <a:rPr lang="en-GB" altLang="pt-BR" dirty="0" err="1"/>
              <a:t>que</a:t>
            </a:r>
            <a:r>
              <a:rPr lang="en-GB" altLang="pt-BR" dirty="0"/>
              <a:t> </a:t>
            </a:r>
            <a:r>
              <a:rPr lang="en-GB" altLang="pt-BR" dirty="0" err="1"/>
              <a:t>os</a:t>
            </a:r>
            <a:r>
              <a:rPr lang="en-GB" altLang="pt-BR" dirty="0"/>
              <a:t> </a:t>
            </a:r>
            <a:r>
              <a:rPr lang="en-GB" altLang="pt-BR" dirty="0" err="1"/>
              <a:t>requisitos</a:t>
            </a:r>
            <a:r>
              <a:rPr lang="en-GB" altLang="pt-BR" dirty="0"/>
              <a:t> para </a:t>
            </a:r>
            <a:r>
              <a:rPr lang="en-GB" altLang="pt-BR" dirty="0" err="1"/>
              <a:t>incrementos</a:t>
            </a:r>
            <a:r>
              <a:rPr lang="en-GB" altLang="pt-BR" dirty="0"/>
              <a:t> </a:t>
            </a:r>
            <a:r>
              <a:rPr lang="en-GB" altLang="pt-BR" dirty="0" err="1"/>
              <a:t>posteriores</a:t>
            </a:r>
            <a:r>
              <a:rPr lang="en-GB" altLang="pt-BR" dirty="0"/>
              <a:t> </a:t>
            </a:r>
            <a:r>
              <a:rPr lang="en-GB" altLang="pt-BR" dirty="0" err="1"/>
              <a:t>possam</a:t>
            </a:r>
            <a:r>
              <a:rPr lang="en-GB" altLang="pt-BR" dirty="0"/>
              <a:t> </a:t>
            </a:r>
            <a:r>
              <a:rPr lang="en-GB" altLang="pt-BR" dirty="0" err="1"/>
              <a:t>continuar</a:t>
            </a:r>
            <a:r>
              <a:rPr lang="en-GB" altLang="pt-BR" dirty="0"/>
              <a:t> a </a:t>
            </a:r>
            <a:r>
              <a:rPr lang="en-GB" altLang="pt-BR" dirty="0" err="1"/>
              <a:t>evoluir</a:t>
            </a:r>
            <a:r>
              <a:rPr lang="en-GB" alt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7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/>
              <a:t>Incremental development</a:t>
            </a:r>
          </a:p>
        </p:txBody>
      </p:sp>
      <p:pic>
        <p:nvPicPr>
          <p:cNvPr id="73732" name="Picture 4" descr="Inc-development.eps  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541" y="2523948"/>
            <a:ext cx="8336677" cy="252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1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 sz="4015"/>
              <a:t>Vantagens do desenvolvimento incremental</a:t>
            </a:r>
            <a:endParaRPr lang="en-GB" altLang="pt-BR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pt-BR"/>
              <a:t>Valor ao cliente tende a ser entregue a cada incremento, então a funcionalidade dos sistema tende a ser avaliada mais cedo.</a:t>
            </a:r>
          </a:p>
          <a:p>
            <a:pPr>
              <a:lnSpc>
                <a:spcPct val="90000"/>
              </a:lnSpc>
            </a:pPr>
            <a:r>
              <a:rPr lang="en-GB" altLang="pt-BR"/>
              <a:t>Os primeiros incrementos funcionam como um protótipo para ajudar a esclarecer os requisitos para os próximos incrementos.</a:t>
            </a:r>
          </a:p>
          <a:p>
            <a:pPr>
              <a:lnSpc>
                <a:spcPct val="90000"/>
              </a:lnSpc>
            </a:pPr>
            <a:r>
              <a:rPr lang="en-GB" altLang="pt-BR"/>
              <a:t>Baixo risco de o projeto falhar completamente.</a:t>
            </a:r>
          </a:p>
          <a:p>
            <a:pPr>
              <a:lnSpc>
                <a:spcPct val="90000"/>
              </a:lnSpc>
            </a:pPr>
            <a:r>
              <a:rPr lang="en-GB" altLang="pt-BR"/>
              <a:t>As tarefas de mais alta prioridade, tendem a receber mais testes.</a:t>
            </a:r>
          </a:p>
        </p:txBody>
      </p:sp>
    </p:spTree>
    <p:extLst>
      <p:ext uri="{BB962C8B-B14F-4D97-AF65-F5344CB8AC3E}">
        <p14:creationId xmlns:p14="http://schemas.microsoft.com/office/powerpoint/2010/main" val="12550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PROCESSO????????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Um conjunto de regras que te proporciona a construção de um determinado produto ou a prestação de um determinado serviço.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041900" y="2991644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849" y="321046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INCREMENTAL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762000"/>
            <a:ext cx="10888133" cy="282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3826933"/>
            <a:ext cx="11022060" cy="30310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4915" y="3555313"/>
            <a:ext cx="1485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ITERATIVO</a:t>
            </a:r>
          </a:p>
        </p:txBody>
      </p:sp>
    </p:spTree>
    <p:extLst>
      <p:ext uri="{BB962C8B-B14F-4D97-AF65-F5344CB8AC3E}">
        <p14:creationId xmlns:p14="http://schemas.microsoft.com/office/powerpoint/2010/main" val="35474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965200"/>
            <a:ext cx="11775180" cy="574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848" y="321046"/>
            <a:ext cx="3577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ITERATIVO E INCREMENTAL</a:t>
            </a:r>
          </a:p>
        </p:txBody>
      </p:sp>
    </p:spTree>
    <p:extLst>
      <p:ext uri="{BB962C8B-B14F-4D97-AF65-F5344CB8AC3E}">
        <p14:creationId xmlns:p14="http://schemas.microsoft.com/office/powerpoint/2010/main" val="21542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/>
              <a:t>Extreme programming (XP)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pt-BR" dirty="0"/>
              <a:t>Nova </a:t>
            </a:r>
            <a:r>
              <a:rPr lang="en-GB" altLang="pt-BR" dirty="0" err="1"/>
              <a:t>abordagem</a:t>
            </a:r>
            <a:r>
              <a:rPr lang="en-GB" altLang="pt-BR" dirty="0"/>
              <a:t> de </a:t>
            </a:r>
            <a:r>
              <a:rPr lang="en-GB" altLang="pt-BR" dirty="0" err="1"/>
              <a:t>desenvolvimento</a:t>
            </a:r>
            <a:r>
              <a:rPr lang="en-GB" altLang="pt-BR" dirty="0"/>
              <a:t> </a:t>
            </a:r>
            <a:r>
              <a:rPr lang="en-GB" altLang="pt-BR" dirty="0" err="1"/>
              <a:t>baseada</a:t>
            </a:r>
            <a:r>
              <a:rPr lang="en-GB" altLang="pt-BR" dirty="0"/>
              <a:t> no </a:t>
            </a:r>
            <a:r>
              <a:rPr lang="en-GB" altLang="pt-BR" dirty="0" err="1"/>
              <a:t>desenvolvimento</a:t>
            </a:r>
            <a:r>
              <a:rPr lang="en-GB" altLang="pt-BR" dirty="0"/>
              <a:t> e </a:t>
            </a:r>
            <a:r>
              <a:rPr lang="en-GB" altLang="pt-BR" dirty="0" err="1"/>
              <a:t>entrega</a:t>
            </a:r>
            <a:r>
              <a:rPr lang="en-GB" altLang="pt-BR" dirty="0"/>
              <a:t> de </a:t>
            </a:r>
            <a:r>
              <a:rPr lang="en-GB" altLang="pt-BR" dirty="0" err="1"/>
              <a:t>pequenos</a:t>
            </a:r>
            <a:r>
              <a:rPr lang="en-GB" altLang="pt-BR" dirty="0"/>
              <a:t> </a:t>
            </a:r>
            <a:r>
              <a:rPr lang="en-GB" altLang="pt-BR" dirty="0" err="1"/>
              <a:t>incrementos</a:t>
            </a:r>
            <a:r>
              <a:rPr lang="en-GB" altLang="pt-BR" dirty="0"/>
              <a:t> de </a:t>
            </a:r>
            <a:r>
              <a:rPr lang="en-GB" altLang="pt-BR" dirty="0" err="1"/>
              <a:t>funcionalidade</a:t>
            </a:r>
            <a:r>
              <a:rPr lang="en-GB" altLang="pt-BR" dirty="0"/>
              <a:t>.</a:t>
            </a:r>
          </a:p>
          <a:p>
            <a:r>
              <a:rPr lang="en-GB" altLang="pt-BR" dirty="0" err="1"/>
              <a:t>Funciona</a:t>
            </a:r>
            <a:r>
              <a:rPr lang="en-GB" altLang="pt-BR" dirty="0"/>
              <a:t> com </a:t>
            </a:r>
            <a:r>
              <a:rPr lang="en-GB" altLang="pt-BR" dirty="0" err="1"/>
              <a:t>melhorias</a:t>
            </a:r>
            <a:r>
              <a:rPr lang="en-GB" altLang="pt-BR" dirty="0"/>
              <a:t> </a:t>
            </a:r>
            <a:r>
              <a:rPr lang="en-GB" altLang="pt-BR" dirty="0" err="1"/>
              <a:t>contínuas</a:t>
            </a:r>
            <a:r>
              <a:rPr lang="en-GB" altLang="pt-BR" dirty="0"/>
              <a:t> no </a:t>
            </a:r>
            <a:r>
              <a:rPr lang="en-GB" altLang="pt-BR" dirty="0" err="1"/>
              <a:t>código</a:t>
            </a:r>
            <a:r>
              <a:rPr lang="en-GB" altLang="pt-BR" dirty="0"/>
              <a:t>, </a:t>
            </a:r>
            <a:r>
              <a:rPr lang="en-GB" altLang="pt-BR" b="1" dirty="0" err="1"/>
              <a:t>envolvimento</a:t>
            </a:r>
            <a:r>
              <a:rPr lang="en-GB" altLang="pt-BR" b="1" dirty="0"/>
              <a:t> do </a:t>
            </a:r>
            <a:r>
              <a:rPr lang="en-GB" altLang="pt-BR" b="1" dirty="0" err="1"/>
              <a:t>usuário</a:t>
            </a:r>
            <a:r>
              <a:rPr lang="en-GB" altLang="pt-BR" b="1" dirty="0"/>
              <a:t> no time de </a:t>
            </a:r>
            <a:r>
              <a:rPr lang="en-GB" altLang="pt-BR" b="1" dirty="0" err="1"/>
              <a:t>desenvolvimento</a:t>
            </a:r>
            <a:r>
              <a:rPr lang="en-GB" altLang="pt-BR" dirty="0"/>
              <a:t> e </a:t>
            </a:r>
            <a:r>
              <a:rPr lang="en-GB" altLang="pt-BR" dirty="0" err="1"/>
              <a:t>programação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pares.</a:t>
            </a:r>
          </a:p>
          <a:p>
            <a:r>
              <a:rPr lang="en-GB" altLang="pt-BR" dirty="0" err="1"/>
              <a:t>Os</a:t>
            </a:r>
            <a:r>
              <a:rPr lang="en-GB" altLang="pt-BR" dirty="0"/>
              <a:t> testes </a:t>
            </a:r>
            <a:r>
              <a:rPr lang="en-GB" altLang="pt-BR" dirty="0" err="1"/>
              <a:t>aparecem</a:t>
            </a:r>
            <a:r>
              <a:rPr lang="en-GB" altLang="pt-BR" dirty="0"/>
              <a:t> antes da </a:t>
            </a:r>
            <a:r>
              <a:rPr lang="en-GB" altLang="pt-BR" dirty="0" err="1" smtClean="0"/>
              <a:t>codificação</a:t>
            </a:r>
            <a:endParaRPr lang="en-GB" altLang="pt-BR" dirty="0"/>
          </a:p>
        </p:txBody>
      </p:sp>
    </p:spTree>
    <p:extLst>
      <p:ext uri="{BB962C8B-B14F-4D97-AF65-F5344CB8AC3E}">
        <p14:creationId xmlns:p14="http://schemas.microsoft.com/office/powerpoint/2010/main" val="29636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objetivo principal do XP é levar ao extremo um conjunto de práticas que são ditas como boas na engenharia de software. Entre elas podemos citar o teste, visto que procurar defeitos é perda de tempo, nós temos que constantemente testar. Mas o XP possui mais práticas do que apenas testar, entre as práticas, o XP diz que:</a:t>
            </a:r>
          </a:p>
          <a:p>
            <a:r>
              <a:rPr lang="pt-BR" dirty="0"/>
              <a:t>Já que testar é bom, que todos testem o tempo todo;</a:t>
            </a:r>
          </a:p>
          <a:p>
            <a:r>
              <a:rPr lang="pt-BR" dirty="0"/>
              <a:t>Já que revisão é bom, que se revise o tempo todo;</a:t>
            </a:r>
          </a:p>
          <a:p>
            <a:r>
              <a:rPr lang="pt-BR" dirty="0"/>
              <a:t>Se projetar é bom, então </a:t>
            </a:r>
            <a:r>
              <a:rPr lang="pt-BR" dirty="0" err="1"/>
              <a:t>refatorar</a:t>
            </a:r>
            <a:r>
              <a:rPr lang="pt-BR" dirty="0"/>
              <a:t> o tempo todo;</a:t>
            </a:r>
          </a:p>
          <a:p>
            <a:r>
              <a:rPr lang="pt-BR" dirty="0"/>
              <a:t>Se teste de integração é bom, então que se integre o tempo todo;</a:t>
            </a:r>
          </a:p>
          <a:p>
            <a:r>
              <a:rPr lang="pt-BR" dirty="0"/>
              <a:t>Se simplicidade é bom, desenvolva uma solução não apenas que funcione, mas que seja a mais simples possível;</a:t>
            </a:r>
          </a:p>
          <a:p>
            <a:r>
              <a:rPr lang="pt-BR" dirty="0"/>
              <a:t>Se iterações curtas é bom, então mantenha-as realmente curtas;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1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 (21/09)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strike="sngStrike" dirty="0" smtClean="0"/>
              <a:t>Modelagem de sistemas(cap. 5) WILLIAM E DANIEL</a:t>
            </a:r>
          </a:p>
          <a:p>
            <a:r>
              <a:rPr lang="pt-BR" dirty="0" smtClean="0"/>
              <a:t>Projeto de arquitetura(cap. 6) FERNADINHO GEORGIA E MATEUS</a:t>
            </a:r>
          </a:p>
          <a:p>
            <a:r>
              <a:rPr lang="pt-BR" dirty="0" smtClean="0"/>
              <a:t>Testes de software(cap. 8) EMANUEL E BRUNO</a:t>
            </a:r>
          </a:p>
          <a:p>
            <a:r>
              <a:rPr lang="pt-BR" dirty="0" smtClean="0"/>
              <a:t>Evolução de software(cap. 9) MARCOS E NICOLAU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1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 construção de um processo o que precisamos?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53000" y="2159794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933700" y="2844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933700" y="3352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933700" y="37973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288767" y="3169444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 construção de um processo o que precisamos?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53000" y="2159794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933700" y="2844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933700" y="3352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933700" y="37973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781300" y="2511187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33700" y="293199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933700" y="3461979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442200" y="3301325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10500" y="293199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?????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 construção de um processo o que precisamos?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53000" y="2159794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933700" y="2844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933700" y="33528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933700" y="379730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781300" y="2511187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33700" y="293199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933700" y="3461979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442200" y="3301325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712200" y="2446316"/>
            <a:ext cx="248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 </a:t>
            </a:r>
            <a:r>
              <a:rPr lang="pt-BR" b="1" dirty="0" smtClean="0"/>
              <a:t>           PRODUTO</a:t>
            </a:r>
          </a:p>
          <a:p>
            <a:r>
              <a:rPr lang="pt-BR" dirty="0" smtClean="0"/>
              <a:t>(</a:t>
            </a:r>
            <a:r>
              <a:rPr lang="pt-BR" sz="1400" dirty="0" smtClean="0"/>
              <a:t>Valor agregado...automóvel pra diminuir a distancia q </a:t>
            </a:r>
            <a:r>
              <a:rPr lang="pt-BR" sz="1400" dirty="0" err="1" smtClean="0"/>
              <a:t>vc</a:t>
            </a:r>
            <a:r>
              <a:rPr lang="pt-BR" sz="1400" dirty="0" smtClean="0"/>
              <a:t> percorre, software mais rapidez com as informações...)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639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4977982" y="2279403"/>
            <a:ext cx="1930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13400" y="3225800"/>
            <a:ext cx="711200" cy="222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 rot="7315021">
            <a:off x="6426200" y="4890918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 rot="2433428">
            <a:off x="5249054" y="4951625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 rot="7315021">
            <a:off x="6426199" y="3423962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/>
          <p:cNvSpPr/>
          <p:nvPr/>
        </p:nvSpPr>
        <p:spPr>
          <a:xfrm rot="3365176">
            <a:off x="5118862" y="3494179"/>
            <a:ext cx="431800" cy="993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2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68800" y="255747"/>
            <a:ext cx="2286000" cy="2019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508250" y="8197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508250" y="1264206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508250" y="1734105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590800" y="38687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Matéria prima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81300" y="894874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33937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Mão de obra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251700" y="1238131"/>
            <a:ext cx="142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991600" y="9700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PRODUTO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1625600" y="3992640"/>
            <a:ext cx="1638300" cy="1252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0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4921</TotalTime>
  <Words>1223</Words>
  <Application>Microsoft Office PowerPoint</Application>
  <PresentationFormat>Widescreen</PresentationFormat>
  <Paragraphs>256</Paragraphs>
  <Slides>44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Tema do Office</vt:lpstr>
      <vt:lpstr>Bitmap Image</vt:lpstr>
      <vt:lpstr>Apresentação do PowerPoint</vt:lpstr>
      <vt:lpstr>Processo de Sofwtare</vt:lpstr>
      <vt:lpstr>Apresentação do PowerPoint</vt:lpstr>
      <vt:lpstr>PROCESSO????????</vt:lpstr>
      <vt:lpstr>Pra construção de um processo o que precisamos?</vt:lpstr>
      <vt:lpstr>Pra construção de um processo o que precisamos?</vt:lpstr>
      <vt:lpstr>Pra construção de um processo o que precisamos?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Extensão e Modificação de Sistemas Existentes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Tópicos cobertos</vt:lpstr>
      <vt:lpstr>O processo do software</vt:lpstr>
      <vt:lpstr>Modelos genéricos de processos de software</vt:lpstr>
      <vt:lpstr>Waterfall model</vt:lpstr>
      <vt:lpstr>Modelo Cascata</vt:lpstr>
      <vt:lpstr>Modelo Cascata</vt:lpstr>
      <vt:lpstr>Problemas com a Cascata</vt:lpstr>
      <vt:lpstr>Desenvolvimento evolucionário</vt:lpstr>
      <vt:lpstr>Desenvolvimento evolucionário</vt:lpstr>
      <vt:lpstr>Prototipação</vt:lpstr>
      <vt:lpstr>Desenvolvimento orientado a reutilização</vt:lpstr>
      <vt:lpstr>Apresentação do PowerPoint</vt:lpstr>
      <vt:lpstr>Vantagens:</vt:lpstr>
      <vt:lpstr>Possíveis problemas</vt:lpstr>
      <vt:lpstr>Reuse-oriented development</vt:lpstr>
      <vt:lpstr>Processo de iteração</vt:lpstr>
      <vt:lpstr>Desenvolvimento incremental</vt:lpstr>
      <vt:lpstr>Incremental development</vt:lpstr>
      <vt:lpstr>Vantagens do desenvolvimento incremental</vt:lpstr>
      <vt:lpstr>Apresentação do PowerPoint</vt:lpstr>
      <vt:lpstr>Apresentação do PowerPoint</vt:lpstr>
      <vt:lpstr>Extreme programming (XP)</vt:lpstr>
      <vt:lpstr>XP</vt:lpstr>
      <vt:lpstr>Próxima aula (21/09)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neto</dc:creator>
  <cp:lastModifiedBy>João neto</cp:lastModifiedBy>
  <cp:revision>60</cp:revision>
  <dcterms:created xsi:type="dcterms:W3CDTF">2018-09-02T09:57:41Z</dcterms:created>
  <dcterms:modified xsi:type="dcterms:W3CDTF">2018-09-21T12:38:43Z</dcterms:modified>
</cp:coreProperties>
</file>