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65" r:id="rId2"/>
    <p:sldId id="477" r:id="rId3"/>
    <p:sldId id="478" r:id="rId4"/>
    <p:sldId id="479" r:id="rId5"/>
    <p:sldId id="565" r:id="rId6"/>
    <p:sldId id="531" r:id="rId7"/>
    <p:sldId id="482" r:id="rId8"/>
    <p:sldId id="483" r:id="rId9"/>
    <p:sldId id="534" r:id="rId10"/>
    <p:sldId id="484" r:id="rId11"/>
    <p:sldId id="566" r:id="rId12"/>
    <p:sldId id="485" r:id="rId13"/>
  </p:sldIdLst>
  <p:sldSz cx="9144000" cy="5143500" type="screen16x9"/>
  <p:notesSz cx="7099300" cy="10234613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101" d="100"/>
          <a:sy n="101" d="100"/>
        </p:scale>
        <p:origin x="408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latinLnBrk="0">
              <a:defRPr lang="pt-BR" sz="13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latinLnBrk="0">
              <a:defRPr lang="pt-BR" sz="1300"/>
            </a:lvl1pPr>
          </a:lstStyle>
          <a:p>
            <a:fld id="{A8ADFD5B-A66C-449C-B6E8-FB716D07777D}" type="datetimeFigureOut">
              <a:rPr lang="en-US"/>
              <a:pPr/>
              <a:t>8/28/2018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latinLnBrk="0">
              <a:defRPr lang="pt-BR" sz="13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latinLnBrk="0">
              <a:defRPr lang="pt-BR" sz="1300"/>
            </a:lvl1pPr>
          </a:lstStyle>
          <a:p>
            <a:fld id="{CA5D3BF3-D352-46FC-8343-31F56E6730EA}" type="slidenum">
              <a:rPr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279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9B08AC-2ACD-4C0E-AB16-E0815C218414}" type="slidenum">
              <a:rPr lang="pt-BR"/>
              <a:pPr/>
              <a:t>1</a:t>
            </a:fld>
            <a:endParaRPr lang="pt-BR"/>
          </a:p>
        </p:txBody>
      </p:sp>
      <p:sp>
        <p:nvSpPr>
          <p:cNvPr id="65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769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89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pt-BR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pt-BR" sz="2000">
                <a:solidFill>
                  <a:srgbClr val="FFFFFF"/>
                </a:solidFill>
              </a:defRPr>
            </a:lvl1pPr>
          </a:lstStyle>
          <a:p>
            <a:pPr algn="ctr"/>
            <a:fld id="{047E157E-8DCB-4F70-A0AF-5EB586A91DD4}" type="datetime1">
              <a:rPr kumimoji="0" lang="pt-BR">
                <a:solidFill>
                  <a:srgbClr val="FFFFFF"/>
                </a:solidFill>
              </a:rPr>
              <a:pPr algn="ctr"/>
              <a:t>28/08/2018</a:t>
            </a:fld>
            <a:endParaRPr kumimoji="0" lang="pt-BR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pt-BR">
                <a:solidFill>
                  <a:schemeClr val="tx2"/>
                </a:solidFill>
              </a:defRPr>
            </a:lvl1pPr>
          </a:lstStyle>
          <a:p>
            <a:pPr algn="r"/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</a:lstStyle>
          <a:p>
            <a:fld id="{8F82E0A0-C266-4798-8C8F-B9F91E9DA37E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pt-BR" cap="all" baseline="0"/>
            </a:lvl1pPr>
          </a:lstStyle>
          <a:p>
            <a:pPr eaLnBrk="1" latinLnBrk="0" hangingPunct="1"/>
            <a:r>
              <a:rPr lang="pt-BR" smtClean="0"/>
              <a:t>Clique para editar o estilo do título mestre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Por que estudar IHC ? 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CE0D36-6903-4217-84A3-BE04EED76A0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/>
              <a:pPr/>
              <a:t>8/28/2018</a:t>
            </a:fld>
            <a:endParaRPr kumimoji="0" lang="pt-B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pt-BR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pt-BR"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/>
              <a:pPr/>
              <a:t>8/28/2018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pt-BR" sz="2400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kumimoji="0" lang="pt-BR" sz="2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/>
              <a:pPr/>
              <a:t>8/28/2018</a:t>
            </a:fld>
            <a:endParaRPr kumimoji="0"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pt-BR"/>
            </a:lvl1pPr>
          </a:lstStyle>
          <a:p>
            <a:pPr eaLnBrk="1" latinLnBrk="0" hangingPunct="1"/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/>
              <a:pPr/>
              <a:t>8/28/2018</a:t>
            </a:fld>
            <a:endParaRPr kumimoji="0"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/>
              <a:pPr/>
              <a:t>8/28/2018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/>
              <a:pPr/>
              <a:t>8/28/2018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</a:lstStyle>
          <a:p>
            <a:fld id="{A3F7CB7D-F184-43C7-B6FD-03D728E1BBFF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pt-BR" sz="4200" b="0"/>
            </a:lvl1pPr>
          </a:lstStyle>
          <a:p>
            <a:pPr eaLnBrk="1" latinLnBrk="0" hangingPunct="1"/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/>
              <a:pPr/>
              <a:t>8/28/2018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pt-BR" sz="1800"/>
            </a:lvl1pPr>
            <a:lvl2pPr eaLnBrk="1" latinLnBrk="0" hangingPunct="1">
              <a:buNone/>
              <a:defRPr kumimoji="0" lang="pt-BR" sz="1200"/>
            </a:lvl2pPr>
            <a:lvl3pPr eaLnBrk="1" latinLnBrk="0" hangingPunct="1">
              <a:buNone/>
              <a:defRPr kumimoji="0" lang="pt-BR" sz="1000"/>
            </a:lvl3pPr>
            <a:lvl4pPr eaLnBrk="1" latinLnBrk="0" hangingPunct="1">
              <a:buNone/>
              <a:defRPr kumimoji="0" lang="pt-BR" sz="900"/>
            </a:lvl4pPr>
            <a:lvl5pPr eaLnBrk="1" latinLnBrk="0" hangingPunct="1">
              <a:buNone/>
              <a:defRPr kumimoji="0" lang="pt-BR" sz="9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pt-BR"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pt-BR" sz="1700"/>
            </a:lvl1pPr>
            <a:lvl2pPr eaLnBrk="1" latinLnBrk="0" hangingPunct="1">
              <a:buFontTx/>
              <a:buNone/>
              <a:defRPr kumimoji="0" lang="pt-BR" sz="1200"/>
            </a:lvl2pPr>
            <a:lvl3pPr eaLnBrk="1" latinLnBrk="0" hangingPunct="1">
              <a:buFontTx/>
              <a:buNone/>
              <a:defRPr kumimoji="0" lang="pt-BR" sz="1000"/>
            </a:lvl3pPr>
            <a:lvl4pPr eaLnBrk="1" latinLnBrk="0" hangingPunct="1">
              <a:buFontTx/>
              <a:buNone/>
              <a:defRPr kumimoji="0" lang="pt-BR" sz="900"/>
            </a:lvl4pPr>
            <a:lvl5pPr eaLnBrk="1" latinLnBrk="0" hangingPunct="1">
              <a:buFontTx/>
              <a:buNone/>
              <a:defRPr kumimoji="0" lang="pt-BR" sz="9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pt-BR" sz="2800" b="0">
                <a:solidFill>
                  <a:srgbClr val="FFFFFF"/>
                </a:solidFill>
              </a:defRPr>
            </a:lvl1pPr>
          </a:lstStyle>
          <a:p>
            <a:pPr eaLnBrk="1" latinLnBrk="0" hangingPunct="1"/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/>
              <a:pPr/>
              <a:t>8/28/2018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pt-BR" sz="2800"/>
            </a:lvl1pPr>
          </a:lstStyle>
          <a:p>
            <a:pPr algn="ctr"/>
            <a:fld id="{8F82E0A0-C266-4798-8C8F-B9F91E9DA37E}" type="slidenum">
              <a:rPr kumimoji="0" lang="pt-BR" sz="28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kumimoji="0"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pt-BR" sz="1400">
                <a:solidFill>
                  <a:schemeClr val="tx2"/>
                </a:solidFill>
              </a:defRPr>
            </a:lvl1pPr>
          </a:lstStyle>
          <a:p>
            <a:fld id="{E4606EA6-EFEA-4C30-9264-4F9291A5780D}" type="datetime1">
              <a:rPr lang="en-US"/>
              <a:pPr/>
              <a:t>8/28/2018</a:t>
            </a:fld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pt-BR" sz="1400">
                <a:solidFill>
                  <a:schemeClr val="tx2"/>
                </a:solidFill>
              </a:defRPr>
            </a:lvl1pPr>
          </a:lstStyle>
          <a:p>
            <a:pPr algn="r"/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pt-BR" sz="1400" b="1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pt-BR" smtClean="0"/>
              <a:t>Clique para editar o estilo do título mestre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</p:sldLayoutIdLst>
  <p:txStyles>
    <p:titleStyle>
      <a:lvl1pPr algn="l" rtl="0" eaLnBrk="1" latinLnBrk="0" hangingPunct="1">
        <a:spcBef>
          <a:spcPct val="0"/>
        </a:spcBef>
        <a:buNone/>
        <a:defRPr kumimoji="0" lang="pt-BR" sz="4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17989" y="2031207"/>
            <a:ext cx="8343900" cy="3112293"/>
          </a:xfrm>
          <a:noFill/>
          <a:ln/>
        </p:spPr>
        <p:txBody>
          <a:bodyPr lIns="78466" tIns="39234" rIns="78466" bIns="39234">
            <a:normAutofit/>
          </a:bodyPr>
          <a:lstStyle/>
          <a:p>
            <a:pPr>
              <a:lnSpc>
                <a:spcPct val="80000"/>
              </a:lnSpc>
            </a:pPr>
            <a:endParaRPr sz="2400" dirty="0" smtClean="0">
              <a:solidFill>
                <a:schemeClr val="tx2"/>
              </a:solidFill>
            </a:endParaRPr>
          </a:p>
          <a:p>
            <a:pPr algn="r">
              <a:lnSpc>
                <a:spcPct val="80000"/>
              </a:lnSpc>
            </a:pPr>
            <a:endParaRPr sz="2000" b="1" dirty="0" smtClean="0">
              <a:solidFill>
                <a:schemeClr val="tx2"/>
              </a:solidFill>
            </a:endParaRPr>
          </a:p>
          <a:p>
            <a:pPr algn="r">
              <a:lnSpc>
                <a:spcPct val="8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Ana Paula Oliveira </a:t>
            </a:r>
            <a:r>
              <a:rPr lang="en-US" sz="2000" b="1" dirty="0" err="1" smtClean="0">
                <a:solidFill>
                  <a:schemeClr val="tx2"/>
                </a:solidFill>
              </a:rPr>
              <a:t>Flor</a:t>
            </a:r>
            <a:endParaRPr lang="en-US" sz="2000" b="1" dirty="0">
              <a:solidFill>
                <a:schemeClr val="tx2"/>
              </a:solidFill>
            </a:endParaRPr>
          </a:p>
          <a:p>
            <a:pPr algn="r">
              <a:lnSpc>
                <a:spcPct val="8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anapaula@uern.br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endParaRPr sz="2000" b="1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endParaRPr sz="2000" b="1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endParaRPr sz="2000" b="1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endParaRPr sz="24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endParaRPr sz="17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endParaRPr sz="1700" dirty="0">
              <a:solidFill>
                <a:schemeClr val="tx2"/>
              </a:solidFill>
            </a:endParaRPr>
          </a:p>
        </p:txBody>
      </p:sp>
      <p:sp>
        <p:nvSpPr>
          <p:cNvPr id="650245" name="Rectangle 5"/>
          <p:cNvSpPr>
            <a:spLocks noChangeArrowheads="1"/>
          </p:cNvSpPr>
          <p:nvPr/>
        </p:nvSpPr>
        <p:spPr bwMode="auto">
          <a:xfrm>
            <a:off x="718039" y="195263"/>
            <a:ext cx="817391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8466" tIns="39234" rIns="78466" bIns="39234" anchor="ctr"/>
          <a:lstStyle/>
          <a:p>
            <a:pPr algn="ctr"/>
            <a:r>
              <a:rPr sz="1500" b="1" dirty="0">
                <a:solidFill>
                  <a:schemeClr val="tx2"/>
                </a:solidFill>
              </a:rPr>
              <a:t>UNIVERSIDADE DO ESTADO DO RIO GRANDE DO NORTE – UERN</a:t>
            </a:r>
            <a:br>
              <a:rPr sz="1500" b="1" dirty="0">
                <a:solidFill>
                  <a:schemeClr val="tx2"/>
                </a:solidFill>
              </a:rPr>
            </a:br>
            <a:r>
              <a:rPr sz="1500" b="1" dirty="0">
                <a:solidFill>
                  <a:schemeClr val="tx2"/>
                </a:solidFill>
              </a:rPr>
              <a:t>FACULDADE DE CIÊNCIAS EXATAS E NATURAIS – FANAT</a:t>
            </a:r>
            <a:br>
              <a:rPr sz="1500" b="1" dirty="0">
                <a:solidFill>
                  <a:schemeClr val="tx2"/>
                </a:solidFill>
              </a:rPr>
            </a:br>
            <a:r>
              <a:rPr sz="1500" b="1" dirty="0">
                <a:solidFill>
                  <a:schemeClr val="tx2"/>
                </a:solidFill>
              </a:rPr>
              <a:t>DEPARTAMENTO DE </a:t>
            </a:r>
            <a:r>
              <a:rPr sz="1500" b="1" dirty="0" smtClean="0">
                <a:solidFill>
                  <a:schemeClr val="tx2"/>
                </a:solidFill>
              </a:rPr>
              <a:t>CIÊNCIAS DA COMPUTAÇÃO</a:t>
            </a:r>
            <a:endParaRPr sz="1500" b="1" dirty="0">
              <a:solidFill>
                <a:schemeClr val="tx2"/>
              </a:solidFill>
            </a:endParaRPr>
          </a:p>
        </p:txBody>
      </p:sp>
      <p:sp>
        <p:nvSpPr>
          <p:cNvPr id="650246" name="Line 6"/>
          <p:cNvSpPr>
            <a:spLocks noChangeShapeType="1"/>
          </p:cNvSpPr>
          <p:nvPr/>
        </p:nvSpPr>
        <p:spPr bwMode="auto">
          <a:xfrm>
            <a:off x="0" y="1977629"/>
            <a:ext cx="9144000" cy="0"/>
          </a:xfrm>
          <a:prstGeom prst="line">
            <a:avLst/>
          </a:prstGeom>
          <a:noFill/>
          <a:ln w="127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lIns="77925" tIns="38963" rIns="77925" bIns="38963"/>
          <a:lstStyle/>
          <a:p>
            <a:endParaRPr lang="pt-BR"/>
          </a:p>
        </p:txBody>
      </p:sp>
      <p:sp>
        <p:nvSpPr>
          <p:cNvPr id="650248" name="Rectangle 8"/>
          <p:cNvSpPr>
            <a:spLocks noChangeArrowheads="1"/>
          </p:cNvSpPr>
          <p:nvPr/>
        </p:nvSpPr>
        <p:spPr bwMode="auto">
          <a:xfrm>
            <a:off x="0" y="0"/>
            <a:ext cx="157437" cy="3556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77925" tIns="38963" rIns="77925" bIns="38963" anchor="ctr">
            <a:spAutoFit/>
          </a:bodyPr>
          <a:lstStyle/>
          <a:p>
            <a:endParaRPr lang="pt-BR"/>
          </a:p>
        </p:txBody>
      </p:sp>
      <p:graphicFrame>
        <p:nvGraphicFramePr>
          <p:cNvPr id="650247" name="Object 7"/>
          <p:cNvGraphicFramePr>
            <a:graphicFrameLocks noChangeAspect="1"/>
          </p:cNvGraphicFramePr>
          <p:nvPr/>
        </p:nvGraphicFramePr>
        <p:xfrm>
          <a:off x="214282" y="214296"/>
          <a:ext cx="1502020" cy="151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Bitmap Image" r:id="rId4" imgW="1467055" imgH="1676634" progId="">
                  <p:embed/>
                </p:oleObj>
              </mc:Choice>
              <mc:Fallback>
                <p:oleObj name="Bitmap Image" r:id="rId4" imgW="1467055" imgH="1676634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214296"/>
                        <a:ext cx="1502020" cy="151328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0249" name="Rectangle 9"/>
          <p:cNvSpPr>
            <a:spLocks noChangeArrowheads="1"/>
          </p:cNvSpPr>
          <p:nvPr/>
        </p:nvSpPr>
        <p:spPr bwMode="auto">
          <a:xfrm>
            <a:off x="0" y="628650"/>
            <a:ext cx="157437" cy="3556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77925" tIns="38963" rIns="77925" bIns="38963" anchor="ctr">
            <a:spAutoFit/>
          </a:bodyPr>
          <a:lstStyle/>
          <a:p>
            <a:endParaRPr lang="pt-BR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71472" y="1571618"/>
            <a:ext cx="7987811" cy="913210"/>
          </a:xfrm>
          <a:prstGeom prst="rect">
            <a:avLst/>
          </a:prstGeom>
          <a:noFill/>
          <a:ln/>
        </p:spPr>
        <p:txBody>
          <a:bodyPr vert="horz" lIns="78466" tIns="39234" rIns="78466" bIns="39234" rtlCol="0" anchor="b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ENGENHARIA DE SOFTWARE</a:t>
            </a:r>
            <a:br>
              <a:rPr kumimoji="0" lang="pt-BR" sz="2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BR" sz="2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t-BR" sz="2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lang="pt-BR" sz="2000" cap="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AULA 0</a:t>
            </a:r>
            <a:r>
              <a:rPr kumimoji="0" lang="pt-BR" sz="20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</a:t>
            </a:r>
            <a:endParaRPr kumimoji="0" lang="pt-BR" sz="20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VE" sz="4400" b="1" dirty="0" smtClean="0">
                <a:solidFill>
                  <a:schemeClr val="tx1"/>
                </a:solidFill>
              </a:rPr>
              <a:t>BIBLIOGRAFIA</a:t>
            </a:r>
            <a:endParaRPr lang="pt-BR" sz="4400" b="1" dirty="0">
              <a:solidFill>
                <a:schemeClr val="tx1"/>
              </a:solidFill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53741"/>
            <a:ext cx="7632700" cy="3486150"/>
          </a:xfrm>
        </p:spPr>
        <p:txBody>
          <a:bodyPr>
            <a:normAutofit fontScale="77500" lnSpcReduction="20000"/>
          </a:bodyPr>
          <a:lstStyle/>
          <a:p>
            <a:r>
              <a:rPr lang="pt-BR" sz="2400" dirty="0"/>
              <a:t>BIBLIOGRAFIA BÁSICA:</a:t>
            </a:r>
          </a:p>
          <a:p>
            <a:pPr lvl="1"/>
            <a:r>
              <a:rPr lang="pt-BR" sz="2100" dirty="0"/>
              <a:t>PRESSMAN, Roger. Engenharia de software. 6.ed. São Paulo: </a:t>
            </a:r>
            <a:r>
              <a:rPr lang="pt-BR" sz="2100" dirty="0" err="1"/>
              <a:t>McGrawHill</a:t>
            </a:r>
            <a:r>
              <a:rPr lang="pt-BR" sz="2100" dirty="0"/>
              <a:t>, 2006. </a:t>
            </a:r>
          </a:p>
          <a:p>
            <a:pPr lvl="1"/>
            <a:r>
              <a:rPr lang="pt-BR" sz="2100" dirty="0">
                <a:solidFill>
                  <a:schemeClr val="accent2"/>
                </a:solidFill>
              </a:rPr>
              <a:t>SOMMERVILLE, I. Engenharia de Software. 9ª ed. São Paulo: </a:t>
            </a:r>
            <a:r>
              <a:rPr lang="pt-BR" sz="2100" dirty="0" err="1">
                <a:solidFill>
                  <a:schemeClr val="accent2"/>
                </a:solidFill>
              </a:rPr>
              <a:t>Addison</a:t>
            </a:r>
            <a:r>
              <a:rPr lang="pt-BR" sz="2100" dirty="0">
                <a:solidFill>
                  <a:schemeClr val="accent2"/>
                </a:solidFill>
              </a:rPr>
              <a:t> Wesley, 2011. </a:t>
            </a:r>
          </a:p>
          <a:p>
            <a:pPr lvl="1"/>
            <a:r>
              <a:rPr lang="pt-BR" sz="2100" dirty="0"/>
              <a:t>PFLEEGER, </a:t>
            </a:r>
            <a:r>
              <a:rPr lang="pt-BR" sz="2100" dirty="0" err="1"/>
              <a:t>Shari</a:t>
            </a:r>
            <a:r>
              <a:rPr lang="pt-BR" sz="2100" dirty="0"/>
              <a:t> </a:t>
            </a:r>
            <a:r>
              <a:rPr lang="pt-BR" sz="2100" dirty="0" err="1"/>
              <a:t>Lawrence.Engenharia</a:t>
            </a:r>
            <a:r>
              <a:rPr lang="pt-BR" sz="2100" dirty="0"/>
              <a:t>  de Software: Teoria  e Prática.  2.  ed. São Paulo: Pearson  Prentice Hall, 2004.</a:t>
            </a:r>
          </a:p>
          <a:p>
            <a:r>
              <a:rPr lang="pt-BR" sz="2400" dirty="0"/>
              <a:t>BIBLIOGRAFIA COMPLEMENTAR:</a:t>
            </a:r>
          </a:p>
          <a:p>
            <a:pPr lvl="1"/>
            <a:r>
              <a:rPr lang="pt-BR" sz="2100" dirty="0"/>
              <a:t>BOOCH, G., RUMBAUGH, J., JACOBSON, I. UML – guia do usuário. Campus, 2000. </a:t>
            </a:r>
          </a:p>
          <a:p>
            <a:pPr lvl="1"/>
            <a:r>
              <a:rPr lang="pt-BR" sz="2100" dirty="0"/>
              <a:t>PAULA FILHO, W. Engenharia de Software: Fundamentos, Métodos e Padrões - 2a edição - LTC – 2003. </a:t>
            </a:r>
          </a:p>
          <a:p>
            <a:pPr lvl="1"/>
            <a:r>
              <a:rPr lang="pt-BR" sz="2100" dirty="0"/>
              <a:t>GUSTAFSON, David </a:t>
            </a:r>
            <a:r>
              <a:rPr lang="pt-BR" sz="2100" dirty="0" err="1"/>
              <a:t>A..Teoria</a:t>
            </a:r>
            <a:r>
              <a:rPr lang="pt-BR" sz="2100" dirty="0"/>
              <a:t> e Problemas de Engenharia de Software. Porto Alegre: </a:t>
            </a:r>
            <a:r>
              <a:rPr lang="pt-BR" sz="2100" dirty="0" err="1"/>
              <a:t>Bookman</a:t>
            </a:r>
            <a:r>
              <a:rPr lang="pt-BR" sz="2100" dirty="0"/>
              <a:t>, 2003. </a:t>
            </a:r>
            <a:endParaRPr lang="pt-BR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Material Didático: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smtClean="0"/>
              <a:t>www.anapaulaflor.github.io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6707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sz="4400" b="1" dirty="0" smtClean="0">
                <a:solidFill>
                  <a:schemeClr val="tx1"/>
                </a:solidFill>
              </a:rPr>
              <a:t>Dúvidas/Sugestões/Comentários</a:t>
            </a:r>
            <a:endParaRPr lang="pt-BR" sz="4400" b="1" dirty="0">
              <a:solidFill>
                <a:schemeClr val="tx1"/>
              </a:solidFill>
            </a:endParaRPr>
          </a:p>
        </p:txBody>
      </p:sp>
      <p:pic>
        <p:nvPicPr>
          <p:cNvPr id="233475" name="Picture 3" descr="C:\Documents and Settings\Cicília\Configurações locais\Temporary Internet Files\Content.IE5\PFY784J2\MCj040773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1428742"/>
            <a:ext cx="3357586" cy="335758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VE" sz="4400" b="1" dirty="0" smtClean="0">
                <a:solidFill>
                  <a:schemeClr val="tx1"/>
                </a:solidFill>
              </a:rPr>
              <a:t>EMENTA</a:t>
            </a:r>
            <a:endParaRPr lang="pt-BR" sz="4400" b="1" dirty="0">
              <a:solidFill>
                <a:schemeClr val="tx1"/>
              </a:solidFill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000" dirty="0"/>
              <a:t>Contextualização da Engenharia de Software.  </a:t>
            </a:r>
            <a:endParaRPr lang="pt-BR" sz="2000" dirty="0" smtClean="0"/>
          </a:p>
          <a:p>
            <a:pPr algn="just"/>
            <a:r>
              <a:rPr lang="pt-BR" sz="2000" dirty="0" smtClean="0"/>
              <a:t>Fundamentação </a:t>
            </a:r>
            <a:r>
              <a:rPr lang="pt-BR" sz="2000" dirty="0"/>
              <a:t>dos Princípios da Engenharia de  </a:t>
            </a:r>
            <a:r>
              <a:rPr lang="pt-BR" sz="2000" dirty="0" smtClean="0"/>
              <a:t>Software.</a:t>
            </a:r>
          </a:p>
          <a:p>
            <a:pPr algn="just"/>
            <a:r>
              <a:rPr lang="pt-BR" sz="2000" dirty="0" smtClean="0"/>
              <a:t>Conceituação </a:t>
            </a:r>
            <a:r>
              <a:rPr lang="pt-BR" sz="2000" dirty="0"/>
              <a:t>de Produto e Processo de Software.  </a:t>
            </a:r>
            <a:endParaRPr lang="pt-BR" sz="2000" dirty="0" smtClean="0"/>
          </a:p>
          <a:p>
            <a:pPr algn="just"/>
            <a:r>
              <a:rPr lang="pt-BR" sz="2000" dirty="0" smtClean="0"/>
              <a:t>Comparação </a:t>
            </a:r>
            <a:r>
              <a:rPr lang="pt-BR" sz="2000" dirty="0"/>
              <a:t>entre os Paradigmas de  Desenvolvimento </a:t>
            </a:r>
            <a:r>
              <a:rPr lang="pt-BR" sz="2000" dirty="0" smtClean="0"/>
              <a:t>Software.</a:t>
            </a:r>
          </a:p>
          <a:p>
            <a:pPr algn="just"/>
            <a:r>
              <a:rPr lang="pt-BR" sz="2000" dirty="0" smtClean="0"/>
              <a:t>Caracterização </a:t>
            </a:r>
            <a:r>
              <a:rPr lang="pt-BR" sz="2000" dirty="0"/>
              <a:t>do Projeto de Software. </a:t>
            </a:r>
            <a:endParaRPr lang="pt-BR" sz="2000" dirty="0" smtClean="0"/>
          </a:p>
          <a:p>
            <a:pPr algn="just"/>
            <a:r>
              <a:rPr lang="pt-BR" sz="2000" dirty="0" smtClean="0"/>
              <a:t>Introdução </a:t>
            </a:r>
            <a:r>
              <a:rPr lang="pt-BR" sz="2000" dirty="0"/>
              <a:t>a Gerenciamento  de  Projetos.  </a:t>
            </a:r>
            <a:endParaRPr lang="pt-BR" sz="2000" dirty="0" smtClean="0"/>
          </a:p>
          <a:p>
            <a:pPr algn="just"/>
            <a:r>
              <a:rPr lang="pt-BR" sz="2000" dirty="0" smtClean="0"/>
              <a:t>Definição </a:t>
            </a:r>
            <a:r>
              <a:rPr lang="pt-BR" sz="2000" dirty="0"/>
              <a:t>de Qualidade de Software. </a:t>
            </a:r>
            <a:endParaRPr lang="pt-BR" sz="19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VE" sz="4400" b="1" dirty="0" smtClean="0">
                <a:solidFill>
                  <a:schemeClr val="tx1"/>
                </a:solidFill>
              </a:rPr>
              <a:t>OBJETIVOS</a:t>
            </a:r>
            <a:endParaRPr lang="pt-BR" sz="4400" b="1" dirty="0">
              <a:solidFill>
                <a:schemeClr val="tx1"/>
              </a:solidFill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000" b="1" dirty="0" smtClean="0"/>
              <a:t>Introduzir</a:t>
            </a:r>
            <a:r>
              <a:rPr lang="pt-BR" sz="2000" dirty="0" smtClean="0"/>
              <a:t> </a:t>
            </a:r>
            <a:r>
              <a:rPr lang="pt-BR" sz="2000" dirty="0"/>
              <a:t>os principais conceitos e técnicas da Engenharia de Software.</a:t>
            </a:r>
          </a:p>
          <a:p>
            <a:pPr algn="just"/>
            <a:r>
              <a:rPr lang="pt-BR" sz="2000" b="1" dirty="0" smtClean="0"/>
              <a:t>Capacitar</a:t>
            </a:r>
            <a:r>
              <a:rPr lang="pt-BR" sz="2000" dirty="0" smtClean="0"/>
              <a:t> </a:t>
            </a:r>
            <a:r>
              <a:rPr lang="pt-BR" sz="2000" dirty="0"/>
              <a:t>o aluno a definir os princípios necessários e as qualidades desejadas no desenvolvimento de software.</a:t>
            </a:r>
          </a:p>
          <a:p>
            <a:pPr algn="just"/>
            <a:r>
              <a:rPr lang="pt-BR" sz="2000" b="1" dirty="0" smtClean="0"/>
              <a:t>Oferecer</a:t>
            </a:r>
            <a:r>
              <a:rPr lang="pt-BR" sz="2000" dirty="0" smtClean="0"/>
              <a:t> </a:t>
            </a:r>
            <a:r>
              <a:rPr lang="pt-BR" sz="2000" dirty="0"/>
              <a:t>ao aluno as principais metodologias, métodos e ferramentas de Engenharia de Software, qualificando a mais adequada a cada situação. </a:t>
            </a:r>
            <a:endParaRPr lang="pt-BR" sz="19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VE" sz="4400" b="1" dirty="0" smtClean="0">
                <a:solidFill>
                  <a:schemeClr val="tx1"/>
                </a:solidFill>
              </a:rPr>
              <a:t>CONTEÚDO</a:t>
            </a:r>
            <a:endParaRPr lang="pt-BR" sz="4400" b="1" dirty="0">
              <a:solidFill>
                <a:schemeClr val="tx1"/>
              </a:solidFill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53741"/>
            <a:ext cx="7632700" cy="348615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3200" b="1" dirty="0"/>
              <a:t>UNIDADE </a:t>
            </a:r>
            <a:r>
              <a:rPr lang="pt-BR" sz="3200" b="1" dirty="0" err="1"/>
              <a:t>I</a:t>
            </a:r>
            <a:r>
              <a:rPr lang="pt-BR" sz="3200" b="1" dirty="0"/>
              <a:t> - Contextualização </a:t>
            </a:r>
            <a:r>
              <a:rPr lang="pt-BR" sz="3200" b="1" dirty="0" smtClean="0"/>
              <a:t>da Engenharia </a:t>
            </a:r>
            <a:r>
              <a:rPr lang="pt-BR" sz="3200" b="1" dirty="0"/>
              <a:t>de </a:t>
            </a:r>
            <a:r>
              <a:rPr lang="pt-BR" sz="3200" b="1" dirty="0" smtClean="0"/>
              <a:t>Software:</a:t>
            </a:r>
            <a:endParaRPr lang="pt-BR" sz="3200" dirty="0"/>
          </a:p>
          <a:p>
            <a:pPr lvl="1" algn="just"/>
            <a:r>
              <a:rPr lang="pt-BR" dirty="0"/>
              <a:t>A importância do </a:t>
            </a:r>
            <a:r>
              <a:rPr lang="pt-BR" dirty="0" smtClean="0"/>
              <a:t>software;</a:t>
            </a:r>
            <a:endParaRPr lang="pt-BR" dirty="0"/>
          </a:p>
          <a:p>
            <a:pPr lvl="1" algn="just"/>
            <a:r>
              <a:rPr lang="pt-BR" dirty="0" smtClean="0"/>
              <a:t>Software;</a:t>
            </a:r>
            <a:endParaRPr lang="pt-BR" dirty="0"/>
          </a:p>
          <a:p>
            <a:pPr lvl="1" algn="just"/>
            <a:r>
              <a:rPr lang="pt-BR" dirty="0"/>
              <a:t>Software: uma crise no </a:t>
            </a:r>
            <a:r>
              <a:rPr lang="pt-BR" dirty="0" smtClean="0"/>
              <a:t>horizonte;</a:t>
            </a:r>
            <a:endParaRPr lang="pt-BR" dirty="0"/>
          </a:p>
          <a:p>
            <a:pPr lvl="1" algn="just"/>
            <a:r>
              <a:rPr lang="pt-BR" dirty="0"/>
              <a:t>Mitos do </a:t>
            </a:r>
            <a:r>
              <a:rPr lang="pt-BR" dirty="0" smtClean="0"/>
              <a:t>Software; </a:t>
            </a:r>
            <a:endParaRPr lang="pt-BR" dirty="0"/>
          </a:p>
          <a:p>
            <a:pPr lvl="1" algn="just"/>
            <a:r>
              <a:rPr lang="pt-BR" dirty="0"/>
              <a:t>Conceituação de Produto e Processo de </a:t>
            </a:r>
            <a:r>
              <a:rPr lang="pt-BR" dirty="0" smtClean="0"/>
              <a:t>Software.</a:t>
            </a:r>
            <a:endParaRPr lang="pt-BR" dirty="0"/>
          </a:p>
          <a:p>
            <a:endParaRPr lang="pt-BR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VE" sz="4400" b="1" dirty="0" smtClean="0">
                <a:solidFill>
                  <a:schemeClr val="tx1"/>
                </a:solidFill>
              </a:rPr>
              <a:t>CONTEÚDO</a:t>
            </a:r>
            <a:endParaRPr lang="pt-BR" sz="4400" b="1" dirty="0">
              <a:solidFill>
                <a:schemeClr val="tx1"/>
              </a:solidFill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53741"/>
            <a:ext cx="7632700" cy="348615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3200" b="1" dirty="0"/>
              <a:t>UNIDADE II - Fundamentação dos Princípios da Engenharia de  </a:t>
            </a:r>
            <a:r>
              <a:rPr lang="pt-BR" sz="3200" b="1" dirty="0" smtClean="0"/>
              <a:t>Software:</a:t>
            </a:r>
            <a:endParaRPr lang="pt-BR" sz="3200" dirty="0"/>
          </a:p>
          <a:p>
            <a:pPr lvl="1"/>
            <a:r>
              <a:rPr lang="pt-BR" dirty="0"/>
              <a:t>Engenharia de </a:t>
            </a:r>
            <a:r>
              <a:rPr lang="pt-BR" dirty="0" smtClean="0"/>
              <a:t>requisitos;</a:t>
            </a:r>
            <a:endParaRPr lang="pt-BR" dirty="0"/>
          </a:p>
          <a:p>
            <a:pPr lvl="1"/>
            <a:r>
              <a:rPr lang="pt-BR" dirty="0"/>
              <a:t>Modelagem de </a:t>
            </a:r>
            <a:r>
              <a:rPr lang="pt-BR" dirty="0" smtClean="0"/>
              <a:t>sistemas;</a:t>
            </a:r>
            <a:endParaRPr lang="pt-BR" dirty="0"/>
          </a:p>
          <a:p>
            <a:pPr lvl="1"/>
            <a:r>
              <a:rPr lang="pt-BR" dirty="0"/>
              <a:t>Projeto de </a:t>
            </a:r>
            <a:r>
              <a:rPr lang="pt-BR" dirty="0" smtClean="0"/>
              <a:t>arquitetura;</a:t>
            </a:r>
            <a:endParaRPr lang="pt-BR" dirty="0"/>
          </a:p>
          <a:p>
            <a:pPr lvl="1"/>
            <a:r>
              <a:rPr lang="pt-BR" dirty="0"/>
              <a:t>Projeto de </a:t>
            </a:r>
            <a:r>
              <a:rPr lang="pt-BR" dirty="0" smtClean="0"/>
              <a:t>implementação;</a:t>
            </a:r>
            <a:endParaRPr lang="pt-BR" dirty="0"/>
          </a:p>
          <a:p>
            <a:pPr lvl="1"/>
            <a:r>
              <a:rPr lang="pt-BR" dirty="0"/>
              <a:t>Teste de </a:t>
            </a:r>
            <a:r>
              <a:rPr lang="pt-BR" dirty="0" smtClean="0"/>
              <a:t>software;</a:t>
            </a:r>
            <a:endParaRPr lang="pt-BR" dirty="0"/>
          </a:p>
          <a:p>
            <a:pPr lvl="1"/>
            <a:r>
              <a:rPr lang="pt-BR" dirty="0"/>
              <a:t>Evolução de </a:t>
            </a:r>
            <a:r>
              <a:rPr lang="pt-BR" dirty="0" smtClean="0"/>
              <a:t>software.</a:t>
            </a:r>
            <a:endParaRPr lang="pt-BR" dirty="0"/>
          </a:p>
          <a:p>
            <a:pPr marL="0" indent="0">
              <a:buNone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03212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VE" sz="4400" b="1" dirty="0" smtClean="0">
                <a:solidFill>
                  <a:schemeClr val="tx1"/>
                </a:solidFill>
              </a:rPr>
              <a:t>CONTEÚDO</a:t>
            </a:r>
            <a:endParaRPr lang="pt-BR" sz="4400" b="1" dirty="0">
              <a:solidFill>
                <a:schemeClr val="tx1"/>
              </a:solidFill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53741"/>
            <a:ext cx="7632700" cy="348615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800" b="1" dirty="0"/>
              <a:t>UNIDADE III - Introdução ao Gerenciamento de </a:t>
            </a:r>
            <a:r>
              <a:rPr lang="pt-BR" sz="2800" b="1" dirty="0" smtClean="0"/>
              <a:t>Projeto:</a:t>
            </a:r>
            <a:endParaRPr lang="pt-BR" sz="2800" dirty="0"/>
          </a:p>
          <a:p>
            <a:pPr lvl="1"/>
            <a:r>
              <a:rPr lang="pt-BR" sz="2500" dirty="0"/>
              <a:t>Gerenciamento de </a:t>
            </a:r>
            <a:r>
              <a:rPr lang="pt-BR" sz="2500" dirty="0" smtClean="0"/>
              <a:t>projetos;</a:t>
            </a:r>
            <a:endParaRPr lang="pt-BR" sz="2500" dirty="0"/>
          </a:p>
          <a:p>
            <a:pPr lvl="1"/>
            <a:r>
              <a:rPr lang="pt-BR" sz="2500" dirty="0"/>
              <a:t>Planejamento de </a:t>
            </a:r>
            <a:r>
              <a:rPr lang="pt-BR" sz="2500" dirty="0" smtClean="0"/>
              <a:t>projeto;</a:t>
            </a:r>
            <a:endParaRPr lang="pt-BR" sz="2500" dirty="0"/>
          </a:p>
          <a:p>
            <a:pPr lvl="1"/>
            <a:r>
              <a:rPr lang="pt-BR" sz="2500" dirty="0"/>
              <a:t>Gerenciamento de </a:t>
            </a:r>
            <a:r>
              <a:rPr lang="pt-BR" sz="2500" dirty="0" smtClean="0"/>
              <a:t>qualidade;</a:t>
            </a:r>
            <a:endParaRPr lang="pt-BR" sz="2500" dirty="0"/>
          </a:p>
          <a:p>
            <a:pPr lvl="1"/>
            <a:r>
              <a:rPr lang="pt-BR" sz="2500" dirty="0"/>
              <a:t>Reuso de </a:t>
            </a:r>
            <a:r>
              <a:rPr lang="pt-BR" sz="2500" dirty="0" smtClean="0"/>
              <a:t>software;</a:t>
            </a:r>
            <a:endParaRPr lang="pt-BR" sz="2500" dirty="0"/>
          </a:p>
          <a:p>
            <a:pPr lvl="1"/>
            <a:r>
              <a:rPr lang="pt-BR" sz="2500" dirty="0"/>
              <a:t>Engenharia de software </a:t>
            </a:r>
            <a:r>
              <a:rPr lang="pt-BR" sz="2500" dirty="0" smtClean="0"/>
              <a:t>distribuído;</a:t>
            </a:r>
            <a:endParaRPr lang="pt-BR" sz="2500" dirty="0"/>
          </a:p>
          <a:p>
            <a:pPr lvl="1"/>
            <a:r>
              <a:rPr lang="pt-BR" sz="2500" dirty="0"/>
              <a:t>Software </a:t>
            </a:r>
            <a:r>
              <a:rPr lang="pt-BR" sz="2500" dirty="0" smtClean="0"/>
              <a:t>embarcado;</a:t>
            </a:r>
            <a:endParaRPr lang="pt-BR" sz="2500" dirty="0"/>
          </a:p>
          <a:p>
            <a:pPr lvl="1"/>
            <a:r>
              <a:rPr lang="pt-BR" sz="2500" dirty="0"/>
              <a:t>Interface homem-</a:t>
            </a:r>
            <a:r>
              <a:rPr lang="pt-BR" sz="2500" dirty="0" smtClean="0"/>
              <a:t>máquina.</a:t>
            </a:r>
            <a:endParaRPr lang="pt-BR" sz="2500" dirty="0"/>
          </a:p>
          <a:p>
            <a:pPr algn="just"/>
            <a:endParaRPr lang="pt-BR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VE" sz="4400" b="1" dirty="0" smtClean="0">
                <a:solidFill>
                  <a:schemeClr val="tx1"/>
                </a:solidFill>
              </a:rPr>
              <a:t>METODOLOGIA</a:t>
            </a:r>
            <a:endParaRPr lang="pt-BR" sz="4400" b="1" dirty="0">
              <a:solidFill>
                <a:schemeClr val="tx1"/>
              </a:solidFill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53741"/>
            <a:ext cx="7632700" cy="3486150"/>
          </a:xfrm>
        </p:spPr>
        <p:txBody>
          <a:bodyPr>
            <a:normAutofit/>
          </a:bodyPr>
          <a:lstStyle/>
          <a:p>
            <a:r>
              <a:rPr lang="pt-BR" sz="1800" dirty="0" smtClean="0"/>
              <a:t>As aulas serão ministradas com utilização de:</a:t>
            </a:r>
          </a:p>
          <a:p>
            <a:pPr lvl="1"/>
            <a:r>
              <a:rPr lang="pt-BR" sz="1500" dirty="0" smtClean="0"/>
              <a:t>Aula Teórica/Aula Prática;</a:t>
            </a:r>
          </a:p>
          <a:p>
            <a:pPr lvl="1"/>
            <a:r>
              <a:rPr lang="pt-BR" sz="1500" dirty="0" smtClean="0"/>
              <a:t>Aulas expositivas;</a:t>
            </a:r>
            <a:endParaRPr lang="pt-BR" sz="1500" dirty="0"/>
          </a:p>
          <a:p>
            <a:pPr lvl="1"/>
            <a:r>
              <a:rPr lang="pt-BR" sz="1500" dirty="0"/>
              <a:t>Técnica de trabalho em </a:t>
            </a:r>
            <a:r>
              <a:rPr lang="pt-BR" sz="1500" dirty="0" smtClean="0"/>
              <a:t>grupo;</a:t>
            </a:r>
            <a:endParaRPr lang="pt-BR" sz="1500" dirty="0"/>
          </a:p>
          <a:p>
            <a:pPr lvl="1"/>
            <a:r>
              <a:rPr lang="pt-BR" sz="1500" dirty="0" smtClean="0"/>
              <a:t>Seminários;</a:t>
            </a:r>
            <a:endParaRPr lang="pt-BR" sz="1500" dirty="0"/>
          </a:p>
          <a:p>
            <a:pPr lvl="1"/>
            <a:r>
              <a:rPr lang="pt-BR" sz="1500" dirty="0" smtClean="0"/>
              <a:t>Laboratório. </a:t>
            </a:r>
            <a:endParaRPr lang="pt-BR" sz="1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VE" sz="4400" b="1" dirty="0" smtClean="0">
                <a:solidFill>
                  <a:schemeClr val="tx1"/>
                </a:solidFill>
              </a:rPr>
              <a:t>AVALIAÇÃO</a:t>
            </a:r>
            <a:endParaRPr lang="pt-BR" sz="4400" b="1" dirty="0">
              <a:solidFill>
                <a:schemeClr val="tx1"/>
              </a:solidFill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53741"/>
            <a:ext cx="7632700" cy="3486150"/>
          </a:xfrm>
        </p:spPr>
        <p:txBody>
          <a:bodyPr>
            <a:normAutofit/>
          </a:bodyPr>
          <a:lstStyle/>
          <a:p>
            <a:pPr algn="just"/>
            <a:r>
              <a:rPr lang="pt-BR" sz="3200" dirty="0"/>
              <a:t> A avaliação será realizada de forma contínua com base:</a:t>
            </a:r>
          </a:p>
          <a:p>
            <a:pPr lvl="1"/>
            <a:r>
              <a:rPr lang="pt-BR" dirty="0" smtClean="0"/>
              <a:t>Exercícios – Cada aula;</a:t>
            </a:r>
          </a:p>
          <a:p>
            <a:pPr lvl="1"/>
            <a:r>
              <a:rPr lang="pt-BR" dirty="0" smtClean="0"/>
              <a:t>Na </a:t>
            </a:r>
            <a:r>
              <a:rPr lang="pt-BR" dirty="0"/>
              <a:t>avaliação individual e </a:t>
            </a:r>
            <a:r>
              <a:rPr lang="pt-BR" dirty="0" smtClean="0"/>
              <a:t>escrita;</a:t>
            </a:r>
            <a:endParaRPr lang="pt-BR" dirty="0"/>
          </a:p>
          <a:p>
            <a:pPr lvl="1" algn="just"/>
            <a:r>
              <a:rPr lang="pt-BR" dirty="0"/>
              <a:t>Nos trabalhos exigidos por unidade em </a:t>
            </a:r>
            <a:r>
              <a:rPr lang="pt-BR" dirty="0" smtClean="0"/>
              <a:t>grupo:</a:t>
            </a:r>
            <a:endParaRPr lang="pt-BR" dirty="0"/>
          </a:p>
          <a:p>
            <a:pPr lvl="2"/>
            <a:r>
              <a:rPr lang="pt-BR" sz="2500" dirty="0"/>
              <a:t>Apresentação de </a:t>
            </a:r>
            <a:r>
              <a:rPr lang="pt-BR" sz="2500" dirty="0" smtClean="0"/>
              <a:t>seminários;</a:t>
            </a:r>
            <a:endParaRPr lang="pt-BR" sz="2500" dirty="0"/>
          </a:p>
          <a:p>
            <a:pPr lvl="2"/>
            <a:r>
              <a:rPr lang="pt-BR" sz="2500" dirty="0"/>
              <a:t>Implementações </a:t>
            </a:r>
            <a:r>
              <a:rPr lang="pt-BR" sz="2500" dirty="0" smtClean="0"/>
              <a:t>laboratório.</a:t>
            </a:r>
            <a:endParaRPr sz="69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VE" sz="4400" b="1" dirty="0" smtClean="0">
                <a:solidFill>
                  <a:schemeClr val="tx1"/>
                </a:solidFill>
              </a:rPr>
              <a:t>BIBLIOGRAFIA</a:t>
            </a:r>
            <a:endParaRPr lang="pt-BR" sz="4400" b="1" dirty="0">
              <a:solidFill>
                <a:schemeClr val="tx1"/>
              </a:solidFill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53741"/>
            <a:ext cx="7632700" cy="3486150"/>
          </a:xfrm>
        </p:spPr>
        <p:txBody>
          <a:bodyPr>
            <a:normAutofit/>
          </a:bodyPr>
          <a:lstStyle/>
          <a:p>
            <a:pPr algn="just"/>
            <a:r>
              <a:rPr lang="pt-BR" sz="3200" dirty="0"/>
              <a:t>Engenharia de Software - </a:t>
            </a:r>
            <a:r>
              <a:rPr lang="pt-BR" sz="3200" i="1" dirty="0"/>
              <a:t>9ª Edição</a:t>
            </a:r>
            <a:r>
              <a:rPr lang="pt-BR" sz="3200" dirty="0"/>
              <a:t> 2011 - </a:t>
            </a:r>
            <a:r>
              <a:rPr lang="pt-BR" sz="3200" i="1" dirty="0"/>
              <a:t>Ian </a:t>
            </a:r>
            <a:r>
              <a:rPr lang="pt-BR" sz="3200" i="1" dirty="0" err="1"/>
              <a:t>Sommerville</a:t>
            </a:r>
            <a:r>
              <a:rPr lang="pt-BR" sz="3200" dirty="0"/>
              <a:t> </a:t>
            </a:r>
            <a:endParaRPr lang="pt-BR" sz="3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2787774"/>
            <a:ext cx="1545084" cy="209109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442</Words>
  <Application>Microsoft Office PowerPoint</Application>
  <PresentationFormat>Apresentação na tela (16:9)</PresentationFormat>
  <Paragraphs>78</Paragraphs>
  <Slides>12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Calibri</vt:lpstr>
      <vt:lpstr>Tw Cen MT</vt:lpstr>
      <vt:lpstr>Wingdings</vt:lpstr>
      <vt:lpstr>Wingdings 2</vt:lpstr>
      <vt:lpstr>WidescreenPresentation</vt:lpstr>
      <vt:lpstr>Bitmap Image</vt:lpstr>
      <vt:lpstr>Apresentação do PowerPoint</vt:lpstr>
      <vt:lpstr>EMENTA</vt:lpstr>
      <vt:lpstr>OBJETIVOS</vt:lpstr>
      <vt:lpstr>CONTEÚDO</vt:lpstr>
      <vt:lpstr>CONTEÚDO</vt:lpstr>
      <vt:lpstr>CONTEÚDO</vt:lpstr>
      <vt:lpstr>METODOLOGIA</vt:lpstr>
      <vt:lpstr>AVALIAÇÃO</vt:lpstr>
      <vt:lpstr>BIBLIOGRAFIA</vt:lpstr>
      <vt:lpstr>BIBLIOGRAFIA</vt:lpstr>
      <vt:lpstr>Apresentação do PowerPoint</vt:lpstr>
      <vt:lpstr>Dúvidas/Sugestões/Comentários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2011-11-29T23:04:03Z</dcterms:created>
  <dcterms:modified xsi:type="dcterms:W3CDTF">2018-08-28T19:24:30Z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