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276" y="1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2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3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9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3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2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56A9-93FB-46E3-8EF0-09BD7C69ADB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23C7-4981-4BD5-9429-79C3926D2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441506" y="377531"/>
            <a:ext cx="2049031" cy="2447114"/>
            <a:chOff x="441506" y="377531"/>
            <a:chExt cx="2049031" cy="2447114"/>
          </a:xfrm>
        </p:grpSpPr>
        <p:sp>
          <p:nvSpPr>
            <p:cNvPr id="13" name="Rounded Rectangle 12"/>
            <p:cNvSpPr/>
            <p:nvPr/>
          </p:nvSpPr>
          <p:spPr>
            <a:xfrm>
              <a:off x="481684" y="377531"/>
              <a:ext cx="1994454" cy="1930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81684" y="685800"/>
              <a:ext cx="2008853" cy="803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12860" y="395842"/>
              <a:ext cx="89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Kinase</a:t>
              </a:r>
              <a:endParaRPr lang="en-GB" sz="1400" b="1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3409" y="2362980"/>
              <a:ext cx="766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From </a:t>
              </a:r>
            </a:p>
            <a:p>
              <a:pPr algn="ctr"/>
              <a:r>
                <a:rPr lang="en-GB" sz="1200" i="1" dirty="0" smtClean="0"/>
                <a:t>Uniprot</a:t>
              </a:r>
              <a:endParaRPr lang="en-GB" sz="1200" i="1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1506" y="1741787"/>
              <a:ext cx="283386" cy="782371"/>
              <a:chOff x="429474" y="1898203"/>
              <a:chExt cx="283386" cy="782371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643432" y="1898203"/>
                <a:ext cx="0" cy="369332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29474" y="2101755"/>
                <a:ext cx="174626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29474" y="2101755"/>
                <a:ext cx="0" cy="578819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29474" y="2680574"/>
                <a:ext cx="28338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2067794" y="1579759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570323" y="629401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590710" y="4011251"/>
            <a:ext cx="2943405" cy="1991197"/>
            <a:chOff x="8590710" y="4011251"/>
            <a:chExt cx="2943405" cy="1991197"/>
          </a:xfrm>
        </p:grpSpPr>
        <p:sp>
          <p:nvSpPr>
            <p:cNvPr id="29" name="Rounded Rectangle 28"/>
            <p:cNvSpPr/>
            <p:nvPr/>
          </p:nvSpPr>
          <p:spPr>
            <a:xfrm>
              <a:off x="8824898" y="4011251"/>
              <a:ext cx="2673003" cy="19911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824897" y="4372824"/>
              <a:ext cx="2709218" cy="54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998744" y="4076663"/>
              <a:ext cx="161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Substrates</a:t>
              </a:r>
              <a:endParaRPr lang="en-GB" sz="1400" b="1" i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90710" y="4653409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917792" y="4708108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44736" y="4405133"/>
              <a:ext cx="25609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Substrate Gene ID</a:t>
              </a:r>
            </a:p>
            <a:p>
              <a:r>
                <a:rPr lang="en-GB" sz="1200" dirty="0" smtClean="0"/>
                <a:t>Substrate Name</a:t>
              </a:r>
            </a:p>
            <a:p>
              <a:r>
                <a:rPr lang="en-GB" sz="1200" u="sng" dirty="0" smtClean="0"/>
                <a:t>Substrate Accession Number*</a:t>
              </a:r>
            </a:p>
            <a:p>
              <a:r>
                <a:rPr lang="en-GB" sz="1200" dirty="0" smtClean="0"/>
                <a:t>Substrate Gene</a:t>
              </a:r>
            </a:p>
            <a:p>
              <a:r>
                <a:rPr lang="en-GB" sz="1200" dirty="0" smtClean="0"/>
                <a:t>Substrate Organism</a:t>
              </a:r>
            </a:p>
            <a:p>
              <a:r>
                <a:rPr lang="en-GB" sz="1200" dirty="0" smtClean="0"/>
                <a:t>Substrate Modified Residue</a:t>
              </a:r>
            </a:p>
            <a:p>
              <a:r>
                <a:rPr lang="en-GB" sz="1200" dirty="0" smtClean="0"/>
                <a:t>Substrate Domain (Modified Domain)</a:t>
              </a:r>
            </a:p>
            <a:p>
              <a:r>
                <a:rPr lang="en-GB" sz="1200" dirty="0" smtClean="0"/>
                <a:t>CST_CAT# (Antibodies)</a:t>
              </a:r>
              <a:endParaRPr lang="en-GB" sz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3409" y="746863"/>
            <a:ext cx="2196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 smtClean="0"/>
              <a:t>KIN_ACC_ID*</a:t>
            </a:r>
          </a:p>
          <a:p>
            <a:r>
              <a:rPr lang="en-GB" sz="1200" dirty="0" smtClean="0"/>
              <a:t>Kinase Name</a:t>
            </a:r>
          </a:p>
          <a:p>
            <a:r>
              <a:rPr lang="en-GB" sz="1200" dirty="0" smtClean="0"/>
              <a:t>Kinase Encoding Gene</a:t>
            </a:r>
          </a:p>
          <a:p>
            <a:r>
              <a:rPr lang="en-GB" sz="1200" dirty="0" smtClean="0"/>
              <a:t>Kinase Protein</a:t>
            </a:r>
          </a:p>
          <a:p>
            <a:r>
              <a:rPr lang="en-GB" sz="1200" dirty="0" smtClean="0"/>
              <a:t>Kinase Organism</a:t>
            </a:r>
          </a:p>
          <a:p>
            <a:r>
              <a:rPr lang="en-GB" sz="1200" b="1" i="1" dirty="0" smtClean="0">
                <a:solidFill>
                  <a:schemeClr val="accent6">
                    <a:lumMod val="75000"/>
                  </a:schemeClr>
                </a:solidFill>
              </a:rPr>
              <a:t>Kinase Location ID</a:t>
            </a:r>
          </a:p>
          <a:p>
            <a:r>
              <a:rPr lang="en-GB" sz="1200" b="1" i="1" dirty="0" smtClean="0">
                <a:solidFill>
                  <a:schemeClr val="accent6">
                    <a:lumMod val="75000"/>
                  </a:schemeClr>
                </a:solidFill>
              </a:rPr>
              <a:t>Kinase Family</a:t>
            </a:r>
            <a:endParaRPr lang="en-GB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Elbow Connector 83"/>
          <p:cNvCxnSpPr/>
          <p:nvPr/>
        </p:nvCxnSpPr>
        <p:spPr>
          <a:xfrm rot="10800000" flipV="1">
            <a:off x="1973180" y="1118936"/>
            <a:ext cx="7339265" cy="7098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0800000" flipV="1">
            <a:off x="6781048" y="4924558"/>
            <a:ext cx="2163688" cy="115937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>
            <a:off x="1532664" y="5975569"/>
            <a:ext cx="3314978" cy="306648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444857" y="5501493"/>
            <a:ext cx="1537852" cy="965526"/>
            <a:chOff x="444857" y="5501493"/>
            <a:chExt cx="1537852" cy="965526"/>
          </a:xfrm>
        </p:grpSpPr>
        <p:sp>
          <p:nvSpPr>
            <p:cNvPr id="71" name="Rounded Rectangle 70"/>
            <p:cNvSpPr/>
            <p:nvPr/>
          </p:nvSpPr>
          <p:spPr>
            <a:xfrm>
              <a:off x="444858" y="5512911"/>
              <a:ext cx="1528322" cy="9541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444857" y="5776111"/>
              <a:ext cx="1537852" cy="550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64059" y="5501493"/>
              <a:ext cx="1413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Phosphate Sites</a:t>
              </a:r>
              <a:endParaRPr lang="en-GB" sz="1400" b="1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483" y="5802582"/>
              <a:ext cx="1360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 smtClean="0"/>
                <a:t>Category ID*</a:t>
              </a:r>
            </a:p>
            <a:p>
              <a:r>
                <a:rPr lang="en-GB" sz="1200" dirty="0" smtClean="0"/>
                <a:t>Site +/- 7</a:t>
              </a:r>
            </a:p>
            <a:p>
              <a:r>
                <a:rPr lang="en-GB" sz="1200" dirty="0" smtClean="0"/>
                <a:t>Genomic Location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71243" y="5729700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450174" y="5627729"/>
            <a:ext cx="2786398" cy="757381"/>
            <a:chOff x="4450174" y="5627729"/>
            <a:chExt cx="2786398" cy="757381"/>
          </a:xfrm>
        </p:grpSpPr>
        <p:sp>
          <p:nvSpPr>
            <p:cNvPr id="66" name="Rounded Rectangle 65"/>
            <p:cNvSpPr/>
            <p:nvPr/>
          </p:nvSpPr>
          <p:spPr>
            <a:xfrm>
              <a:off x="4759157" y="5670405"/>
              <a:ext cx="2094953" cy="7147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771177" y="5893806"/>
              <a:ext cx="2091353" cy="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802934" y="5627729"/>
              <a:ext cx="2133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Substrates / Sites Join</a:t>
              </a:r>
              <a:endParaRPr lang="en-GB" sz="1400" b="1" i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77899" y="5923445"/>
              <a:ext cx="2458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 smtClean="0"/>
                <a:t>Substrate Accession Number*</a:t>
              </a:r>
            </a:p>
            <a:p>
              <a:r>
                <a:rPr lang="en-GB" sz="1200" u="sng" dirty="0" smtClean="0"/>
                <a:t>Category ID*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50174" y="5946324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62530" y="5846500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</p:grpSp>
      <p:cxnSp>
        <p:nvCxnSpPr>
          <p:cNvPr id="109" name="Elbow Connector 108"/>
          <p:cNvCxnSpPr/>
          <p:nvPr/>
        </p:nvCxnSpPr>
        <p:spPr>
          <a:xfrm rot="10800000">
            <a:off x="8457934" y="2990029"/>
            <a:ext cx="2464917" cy="1971044"/>
          </a:xfrm>
          <a:prstGeom prst="bentConnector3">
            <a:avLst>
              <a:gd name="adj1" fmla="val -3264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456766" y="99152"/>
            <a:ext cx="31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Relational Database Structure</a:t>
            </a:r>
            <a:endParaRPr lang="en-GB" b="1" u="sng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655805" y="975531"/>
            <a:ext cx="1043150" cy="6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691581" y="973394"/>
            <a:ext cx="7374" cy="1863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690679" y="2835606"/>
            <a:ext cx="590837" cy="16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flipV="1">
            <a:off x="904878" y="2990029"/>
            <a:ext cx="2381509" cy="851895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441506" y="3396501"/>
            <a:ext cx="1468775" cy="756386"/>
            <a:chOff x="441506" y="3396501"/>
            <a:chExt cx="1468775" cy="756386"/>
          </a:xfrm>
        </p:grpSpPr>
        <p:grpSp>
          <p:nvGrpSpPr>
            <p:cNvPr id="97" name="Group 96"/>
            <p:cNvGrpSpPr/>
            <p:nvPr/>
          </p:nvGrpSpPr>
          <p:grpSpPr>
            <a:xfrm>
              <a:off x="441506" y="3396501"/>
              <a:ext cx="1468775" cy="756386"/>
              <a:chOff x="476439" y="4551761"/>
              <a:chExt cx="1468775" cy="756386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76439" y="4578747"/>
                <a:ext cx="1458123" cy="729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488470" y="4793506"/>
                <a:ext cx="1456744" cy="951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26282" y="4551761"/>
                <a:ext cx="10413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i="1" dirty="0" smtClean="0"/>
                  <a:t>Inhibitors</a:t>
                </a:r>
                <a:endParaRPr lang="en-GB" sz="1400" b="1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17242" y="4822991"/>
                <a:ext cx="1417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 smtClean="0"/>
                  <a:t>ID*</a:t>
                </a:r>
              </a:p>
              <a:p>
                <a:r>
                  <a:rPr lang="en-GB" sz="1200" dirty="0" smtClean="0"/>
                  <a:t>Chemical Structure</a:t>
                </a: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900007" y="3590786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01037" y="2359373"/>
            <a:ext cx="2530694" cy="911588"/>
            <a:chOff x="3001037" y="2359373"/>
            <a:chExt cx="2530694" cy="911588"/>
          </a:xfrm>
        </p:grpSpPr>
        <p:grpSp>
          <p:nvGrpSpPr>
            <p:cNvPr id="77" name="Group 76"/>
            <p:cNvGrpSpPr/>
            <p:nvPr/>
          </p:nvGrpSpPr>
          <p:grpSpPr>
            <a:xfrm>
              <a:off x="3291258" y="2359373"/>
              <a:ext cx="2240473" cy="822901"/>
              <a:chOff x="3055870" y="2848256"/>
              <a:chExt cx="2240473" cy="82290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055870" y="2885542"/>
                <a:ext cx="2018271" cy="78561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055870" y="3109819"/>
                <a:ext cx="2023124" cy="4573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162495" y="2848256"/>
                <a:ext cx="21338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i="1" dirty="0" smtClean="0"/>
                  <a:t>Kinase / Inhibitor </a:t>
                </a:r>
                <a:r>
                  <a:rPr lang="en-GB" sz="1400" b="1" i="1" dirty="0"/>
                  <a:t>J</a:t>
                </a:r>
                <a:r>
                  <a:rPr lang="en-GB" sz="1400" b="1" i="1" dirty="0" smtClean="0"/>
                  <a:t>oin </a:t>
                </a:r>
                <a:endParaRPr lang="en-GB" sz="1400" b="1" i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170221" y="3148365"/>
                <a:ext cx="1356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 smtClean="0"/>
                  <a:t>Kin_ACC_ID*</a:t>
                </a:r>
              </a:p>
              <a:p>
                <a:r>
                  <a:rPr lang="en-GB" sz="1200" u="sng" dirty="0" smtClean="0"/>
                  <a:t>Inhibitor_ID*</a:t>
                </a: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3001037" y="2556304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001037" y="2963184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</p:grpSp>
      <p:cxnSp>
        <p:nvCxnSpPr>
          <p:cNvPr id="163" name="Straight Connector 162"/>
          <p:cNvCxnSpPr/>
          <p:nvPr/>
        </p:nvCxnSpPr>
        <p:spPr>
          <a:xfrm flipV="1">
            <a:off x="1637350" y="887240"/>
            <a:ext cx="4174975" cy="9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803271" y="878186"/>
            <a:ext cx="9054" cy="189217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5812325" y="2770363"/>
            <a:ext cx="456537" cy="22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971104" y="2366491"/>
            <a:ext cx="2833188" cy="815156"/>
            <a:chOff x="5971104" y="2366491"/>
            <a:chExt cx="2833188" cy="815156"/>
          </a:xfrm>
        </p:grpSpPr>
        <p:sp>
          <p:nvSpPr>
            <p:cNvPr id="56" name="Rounded Rectangle 55"/>
            <p:cNvSpPr/>
            <p:nvPr/>
          </p:nvSpPr>
          <p:spPr>
            <a:xfrm>
              <a:off x="6277729" y="2396659"/>
              <a:ext cx="2191854" cy="7849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277728" y="2609948"/>
              <a:ext cx="2205369" cy="650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340481" y="2366491"/>
              <a:ext cx="1966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Kinase / Substrate </a:t>
              </a:r>
              <a:r>
                <a:rPr lang="en-GB" sz="1400" b="1" i="1" dirty="0"/>
                <a:t>J</a:t>
              </a:r>
              <a:r>
                <a:rPr lang="en-GB" sz="1400" b="1" i="1" dirty="0" smtClean="0"/>
                <a:t>oin </a:t>
              </a:r>
              <a:endParaRPr lang="en-GB" sz="1400" b="1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49720" y="2651695"/>
              <a:ext cx="2114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u="sng" dirty="0" smtClean="0"/>
                <a:t>Kin_ACC_ID*</a:t>
              </a:r>
            </a:p>
            <a:p>
              <a:r>
                <a:rPr lang="en-GB" sz="1200" u="sng" dirty="0" smtClean="0"/>
                <a:t>Substrate accession Number*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554501" y="2749955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971104" y="2479360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∞</a:t>
              </a:r>
              <a:endParaRPr lang="en-GB" sz="1400" i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050597" y="577245"/>
            <a:ext cx="3133035" cy="1456003"/>
            <a:chOff x="9050597" y="577245"/>
            <a:chExt cx="3133035" cy="1456003"/>
          </a:xfrm>
        </p:grpSpPr>
        <p:sp>
          <p:nvSpPr>
            <p:cNvPr id="136" name="TextBox 135"/>
            <p:cNvSpPr txBox="1"/>
            <p:nvPr/>
          </p:nvSpPr>
          <p:spPr>
            <a:xfrm>
              <a:off x="9050597" y="840511"/>
              <a:ext cx="249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/>
                <a:t>1</a:t>
              </a:r>
              <a:endParaRPr lang="en-GB" sz="1400" i="1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287970" y="577245"/>
              <a:ext cx="2895662" cy="1456003"/>
              <a:chOff x="9287970" y="577245"/>
              <a:chExt cx="2895662" cy="145600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87970" y="582999"/>
                <a:ext cx="2537850" cy="111873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9288379" y="902368"/>
                <a:ext cx="2537441" cy="454"/>
              </a:xfrm>
              <a:prstGeom prst="lin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386203" y="577245"/>
                <a:ext cx="1610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i="1" dirty="0" smtClean="0"/>
                  <a:t>Location </a:t>
                </a:r>
                <a:endParaRPr lang="en-GB" sz="1400" b="1" i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191273" y="1725471"/>
                <a:ext cx="1004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/>
                  <a:t>Uniprot</a:t>
                </a:r>
                <a:endParaRPr lang="en-GB" sz="1400" i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314536" y="952330"/>
                <a:ext cx="2869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 smtClean="0"/>
                  <a:t>Kinase Location </a:t>
                </a:r>
                <a:r>
                  <a:rPr lang="en-GB" sz="1200" u="sng" dirty="0" smtClean="0"/>
                  <a:t>ID* </a:t>
                </a:r>
                <a:endParaRPr lang="en-GB" sz="1200" u="sng" dirty="0" smtClean="0"/>
              </a:p>
              <a:p>
                <a:r>
                  <a:rPr lang="en-GB" sz="1200" dirty="0" smtClean="0"/>
                  <a:t>Location </a:t>
                </a:r>
                <a:r>
                  <a:rPr lang="en-GB" sz="1200" dirty="0" smtClean="0"/>
                  <a:t>name (e.g. cytosol, nucleus)</a:t>
                </a:r>
              </a:p>
              <a:p>
                <a:r>
                  <a:rPr lang="en-GB" sz="1200" dirty="0" smtClean="0"/>
                  <a:t>URL </a:t>
                </a:r>
                <a:endParaRPr lang="en-GB" sz="1200" dirty="0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3101971" y="3496718"/>
            <a:ext cx="1745671" cy="1471763"/>
            <a:chOff x="481684" y="346509"/>
            <a:chExt cx="2008853" cy="1961751"/>
          </a:xfrm>
        </p:grpSpPr>
        <p:sp>
          <p:nvSpPr>
            <p:cNvPr id="157" name="Rounded Rectangle 156"/>
            <p:cNvSpPr/>
            <p:nvPr/>
          </p:nvSpPr>
          <p:spPr>
            <a:xfrm>
              <a:off x="481684" y="377531"/>
              <a:ext cx="1994454" cy="1930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V="1">
              <a:off x="481684" y="685800"/>
              <a:ext cx="2008853" cy="803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62114" y="346509"/>
              <a:ext cx="981759" cy="35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Diseases</a:t>
              </a:r>
              <a:endParaRPr lang="en-GB" sz="1400" b="1" i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248256" y="3804104"/>
            <a:ext cx="1544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Disease</a:t>
            </a:r>
          </a:p>
          <a:p>
            <a:r>
              <a:rPr lang="en-GB" sz="1200" dirty="0" smtClean="0"/>
              <a:t>Alteration</a:t>
            </a:r>
          </a:p>
          <a:p>
            <a:r>
              <a:rPr lang="en-GB" sz="1200" dirty="0" smtClean="0"/>
              <a:t>Domain</a:t>
            </a:r>
          </a:p>
          <a:p>
            <a:r>
              <a:rPr lang="en-GB" sz="1200" u="sng" dirty="0" smtClean="0"/>
              <a:t>ACC_ID*</a:t>
            </a:r>
          </a:p>
          <a:p>
            <a:r>
              <a:rPr lang="en-GB" sz="1200" u="sng" dirty="0" smtClean="0"/>
              <a:t>SITE_CRP_ID*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47156" y="3526677"/>
            <a:ext cx="2053395" cy="1585928"/>
            <a:chOff x="481684" y="365701"/>
            <a:chExt cx="2008853" cy="1942559"/>
          </a:xfrm>
        </p:grpSpPr>
        <p:sp>
          <p:nvSpPr>
            <p:cNvPr id="181" name="Rounded Rectangle 180"/>
            <p:cNvSpPr/>
            <p:nvPr/>
          </p:nvSpPr>
          <p:spPr>
            <a:xfrm>
              <a:off x="481684" y="377531"/>
              <a:ext cx="1994454" cy="193072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481684" y="685800"/>
              <a:ext cx="2008853" cy="8033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650025" y="365701"/>
              <a:ext cx="981759" cy="6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i="1" dirty="0" smtClean="0"/>
                <a:t>Regulation</a:t>
              </a:r>
              <a:endParaRPr lang="en-GB" sz="1400" b="1" i="1" dirty="0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616435" y="3844301"/>
            <a:ext cx="154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PROT_TYPE</a:t>
            </a:r>
          </a:p>
          <a:p>
            <a:r>
              <a:rPr lang="en-GB" sz="1200" dirty="0" smtClean="0"/>
              <a:t>ON_FUNCTION</a:t>
            </a:r>
          </a:p>
          <a:p>
            <a:r>
              <a:rPr lang="en-GB" sz="1200" dirty="0" smtClean="0"/>
              <a:t>ON_PROCESS</a:t>
            </a:r>
          </a:p>
          <a:p>
            <a:r>
              <a:rPr lang="en-GB" sz="1200" dirty="0" smtClean="0"/>
              <a:t>ON_PROT_INTERACT</a:t>
            </a:r>
          </a:p>
          <a:p>
            <a:r>
              <a:rPr lang="en-GB" sz="1200" u="sng" dirty="0" smtClean="0"/>
              <a:t>ACC_ID*</a:t>
            </a:r>
          </a:p>
          <a:p>
            <a:r>
              <a:rPr lang="en-GB" sz="1200" u="sng" dirty="0" smtClean="0"/>
              <a:t>SITE_CRP_ID*</a:t>
            </a:r>
          </a:p>
        </p:txBody>
      </p:sp>
    </p:spTree>
    <p:extLst>
      <p:ext uri="{BB962C8B-B14F-4D97-AF65-F5344CB8AC3E}">
        <p14:creationId xmlns:p14="http://schemas.microsoft.com/office/powerpoint/2010/main" val="9393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140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 Gundogdu</dc:creator>
  <cp:lastModifiedBy>Ozan Gundogdu</cp:lastModifiedBy>
  <cp:revision>29</cp:revision>
  <dcterms:created xsi:type="dcterms:W3CDTF">2019-01-18T15:30:51Z</dcterms:created>
  <dcterms:modified xsi:type="dcterms:W3CDTF">2019-01-22T11:59:10Z</dcterms:modified>
</cp:coreProperties>
</file>