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79" r:id="rId11"/>
    <p:sldId id="262" r:id="rId12"/>
    <p:sldId id="277" r:id="rId13"/>
    <p:sldId id="263" r:id="rId14"/>
    <p:sldId id="278" r:id="rId15"/>
    <p:sldId id="273" r:id="rId16"/>
    <p:sldId id="264" r:id="rId17"/>
    <p:sldId id="274" r:id="rId18"/>
    <p:sldId id="265" r:id="rId19"/>
    <p:sldId id="275" r:id="rId20"/>
    <p:sldId id="266" r:id="rId21"/>
    <p:sldId id="276" r:id="rId22"/>
    <p:sldId id="267" r:id="rId23"/>
    <p:sldId id="280" r:id="rId24"/>
    <p:sldId id="281" r:id="rId25"/>
    <p:sldId id="282" r:id="rId26"/>
    <p:sldId id="283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41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41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59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27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7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800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40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6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54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52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3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73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86/wine+qual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229.stanford.edu/proj2015/245_repo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696-573B-C214-93E0-E00A5864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Predvidjanje</a:t>
            </a:r>
            <a:r>
              <a:rPr lang="en-US" sz="6000" dirty="0"/>
              <a:t> </a:t>
            </a:r>
            <a:r>
              <a:rPr lang="en-US" sz="6000" dirty="0" err="1"/>
              <a:t>kvaliteta</a:t>
            </a:r>
            <a:r>
              <a:rPr lang="en-US" sz="6000" dirty="0"/>
              <a:t> vina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osnovu</a:t>
            </a:r>
            <a:r>
              <a:rPr lang="en-US" sz="6000" dirty="0"/>
              <a:t> </a:t>
            </a:r>
            <a:r>
              <a:rPr lang="en-US" sz="6000" dirty="0" err="1"/>
              <a:t>hemijskih</a:t>
            </a:r>
            <a:r>
              <a:rPr lang="en-US" sz="6000" dirty="0"/>
              <a:t> </a:t>
            </a:r>
            <a:r>
              <a:rPr lang="en-US" sz="6000" dirty="0" err="1"/>
              <a:t>aributa</a:t>
            </a:r>
            <a:endParaRPr lang="sr-Latn-R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326F-404D-F7C8-9EFD-5C234E848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Aleksandra Petrovic 4008/21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26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30C6-C18B-1065-25B0-F1900E72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19" y="923278"/>
            <a:ext cx="8595360" cy="4351337"/>
          </a:xfrm>
        </p:spPr>
        <p:txBody>
          <a:bodyPr/>
          <a:lstStyle/>
          <a:p>
            <a:r>
              <a:rPr lang="sr-Latn-RS" dirty="0"/>
              <a:t> Izracunata je tacnost modela na osnovu test skupa</a:t>
            </a:r>
            <a:endParaRPr lang="en-US" dirty="0"/>
          </a:p>
          <a:p>
            <a:r>
              <a:rPr lang="en-US" dirty="0" err="1"/>
              <a:t>Tacnost</a:t>
            </a:r>
            <a:r>
              <a:rPr lang="en-US" dirty="0"/>
              <a:t> je 0.57</a:t>
            </a:r>
          </a:p>
          <a:p>
            <a:r>
              <a:rPr lang="en-US" dirty="0" err="1"/>
              <a:t>Izvestaj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EEA17-164D-E103-2B0E-BE47FDD6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50801" r="29167" b="23430"/>
          <a:stretch/>
        </p:blipFill>
        <p:spPr>
          <a:xfrm>
            <a:off x="2123006" y="2569407"/>
            <a:ext cx="4527610" cy="23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F88A-9A1D-38DA-BF9B-5C80CE1E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C2BE-4A0B-1981-49AA-DECB987D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sr-Latn-RS" dirty="0"/>
              <a:t> Linearna regresija sa tezinama je neprarametarski model</a:t>
            </a:r>
            <a:endParaRPr lang="en-US" dirty="0"/>
          </a:p>
          <a:p>
            <a:r>
              <a:rPr lang="sr-Latn-RS" dirty="0"/>
              <a:t>Koristi se kada zelimo da dodamo tezinu nekim instancama, nesto sto se smatra bitnijim ili manje bitnim</a:t>
            </a:r>
            <a:endParaRPr lang="en-US" dirty="0"/>
          </a:p>
          <a:p>
            <a:r>
              <a:rPr lang="en-US" dirty="0" err="1"/>
              <a:t>Isprobane</a:t>
            </a:r>
            <a:r>
              <a:rPr lang="en-US" dirty="0"/>
              <a:t> </a:t>
            </a:r>
            <a:r>
              <a:rPr lang="en-US" dirty="0" err="1"/>
              <a:t>tezine</a:t>
            </a:r>
            <a:endParaRPr lang="en-US" dirty="0"/>
          </a:p>
          <a:p>
            <a:pPr lvl="1"/>
            <a:r>
              <a:rPr lang="sr-Latn-RS" dirty="0"/>
              <a:t>w1=1/y_train</a:t>
            </a:r>
          </a:p>
          <a:p>
            <a:pPr lvl="1"/>
            <a:r>
              <a:rPr lang="sr-Latn-RS" dirty="0"/>
              <a:t>w2=np.abs((1-np.sum(y_train))/y_train)</a:t>
            </a:r>
          </a:p>
          <a:p>
            <a:pPr lvl="1"/>
            <a:r>
              <a:rPr lang="sr-Latn-RS" dirty="0"/>
              <a:t>w3= np.abs(np.random.randn(3918))</a:t>
            </a:r>
            <a:endParaRPr lang="en-US" dirty="0"/>
          </a:p>
          <a:p>
            <a:r>
              <a:rPr lang="en-US" dirty="0" err="1"/>
              <a:t>Izabrana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tezina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najmanje</a:t>
            </a:r>
            <a:r>
              <a:rPr lang="en-US" dirty="0"/>
              <a:t> </a:t>
            </a:r>
            <a:r>
              <a:rPr lang="en-US" dirty="0" err="1"/>
              <a:t>greske</a:t>
            </a:r>
            <a:r>
              <a:rPr lang="en-US" dirty="0"/>
              <a:t>	</a:t>
            </a:r>
          </a:p>
          <a:p>
            <a:r>
              <a:rPr lang="en-US" dirty="0"/>
              <a:t>MSE=0.67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R2=0.15</a:t>
            </a:r>
          </a:p>
        </p:txBody>
      </p:sp>
    </p:spTree>
    <p:extLst>
      <p:ext uri="{BB962C8B-B14F-4D97-AF65-F5344CB8AC3E}">
        <p14:creationId xmlns:p14="http://schemas.microsoft.com/office/powerpoint/2010/main" val="205800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3262-7219-B2B6-C253-6A1EE237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96" y="1091954"/>
            <a:ext cx="8595360" cy="4351337"/>
          </a:xfrm>
        </p:spPr>
        <p:txBody>
          <a:bodyPr/>
          <a:lstStyle/>
          <a:p>
            <a:r>
              <a:rPr lang="en-US" dirty="0" err="1"/>
              <a:t>Tacnost</a:t>
            </a:r>
            <a:r>
              <a:rPr lang="en-US" dirty="0"/>
              <a:t> je 0.53</a:t>
            </a:r>
            <a:endParaRPr lang="sr-Latn-RS" dirty="0"/>
          </a:p>
          <a:p>
            <a:r>
              <a:rPr lang="en-US" dirty="0" err="1"/>
              <a:t>Izvestaj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3637-EA0C-C636-3E22-F8AB527B5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6" t="38836" r="50000" b="36325"/>
          <a:stretch/>
        </p:blipFill>
        <p:spPr>
          <a:xfrm>
            <a:off x="1807130" y="2325950"/>
            <a:ext cx="5212148" cy="25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97EB-E221-A48B-F5F8-9A5F81DA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E4AB-6504-AA06-70A0-21CBBC5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AdaBoost (Adaptive Boosting) je algoritam ansambla (ensemble) koji se koristi za poboljšanje performansi klasifikacionih modela</a:t>
            </a:r>
            <a:endParaRPr lang="en-US" dirty="0"/>
          </a:p>
          <a:p>
            <a:r>
              <a:rPr lang="sr-Latn-RS" dirty="0"/>
              <a:t>Zasniva se na promenama tezina instanci</a:t>
            </a:r>
            <a:endParaRPr lang="en-US" dirty="0"/>
          </a:p>
          <a:p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prvo</a:t>
            </a:r>
            <a:r>
              <a:rPr lang="en-US" dirty="0"/>
              <a:t> da se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bazni</a:t>
            </a:r>
            <a:r>
              <a:rPr lang="en-US" dirty="0"/>
              <a:t> model, </a:t>
            </a:r>
            <a:r>
              <a:rPr lang="en-US" dirty="0" err="1"/>
              <a:t>dodele</a:t>
            </a:r>
            <a:r>
              <a:rPr lang="en-US" dirty="0"/>
              <a:t> mu se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ansambl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trenira</a:t>
            </a:r>
            <a:r>
              <a:rPr lang="en-US" dirty="0"/>
              <a:t> 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2F7-FCF1-C0E1-B136-B4D7550A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73" y="994351"/>
            <a:ext cx="8595360" cy="4351337"/>
          </a:xfrm>
        </p:spPr>
        <p:txBody>
          <a:bodyPr/>
          <a:lstStyle/>
          <a:p>
            <a:r>
              <a:rPr lang="en-US" dirty="0" err="1"/>
              <a:t>Tacnost</a:t>
            </a:r>
            <a:r>
              <a:rPr lang="en-US" dirty="0"/>
              <a:t> je 0.7</a:t>
            </a:r>
          </a:p>
          <a:p>
            <a:r>
              <a:rPr lang="en-US" dirty="0" err="1"/>
              <a:t>Izvestaj</a:t>
            </a:r>
            <a:r>
              <a:rPr lang="en-US" dirty="0"/>
              <a:t>:</a:t>
            </a:r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71F1-06FB-4BEC-7F1D-FD16E4A5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t="37406" r="29170" b="36608"/>
          <a:stretch/>
        </p:blipFill>
        <p:spPr>
          <a:xfrm>
            <a:off x="1736588" y="1988598"/>
            <a:ext cx="5913479" cy="27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E337-AB4D-3D93-C915-54D55825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25642"/>
            <a:ext cx="8595360" cy="5554495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konfuzije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MSE=0.4</a:t>
            </a:r>
          </a:p>
          <a:p>
            <a:r>
              <a:rPr lang="en-US" dirty="0"/>
              <a:t>R2=0.49</a:t>
            </a:r>
          </a:p>
          <a:p>
            <a:r>
              <a:rPr lang="en-US" dirty="0"/>
              <a:t>MAPE=0.6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7DE4-01D5-A969-992C-5C10DAF23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48895" r="50000" b="37310"/>
          <a:stretch/>
        </p:blipFill>
        <p:spPr>
          <a:xfrm>
            <a:off x="1827012" y="1180528"/>
            <a:ext cx="5071094" cy="2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F014-81A5-9A41-E168-F1737211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99C2-4AD3-9717-BF1A-BB0B5158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Statisticki</a:t>
            </a:r>
            <a:r>
              <a:rPr lang="en-US" dirty="0"/>
              <a:t> model koji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vise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r>
              <a:rPr lang="en-US" dirty="0" err="1"/>
              <a:t>Generalizuje</a:t>
            </a:r>
            <a:r>
              <a:rPr lang="en-US" dirty="0"/>
              <a:t> </a:t>
            </a:r>
            <a:r>
              <a:rPr lang="en-US" dirty="0" err="1"/>
              <a:t>logisticku</a:t>
            </a:r>
            <a:r>
              <a:rPr lang="en-US" dirty="0"/>
              <a:t> </a:t>
            </a:r>
            <a:r>
              <a:rPr lang="en-US" dirty="0" err="1"/>
              <a:t>regresiju</a:t>
            </a:r>
            <a:r>
              <a:rPr lang="en-US" dirty="0"/>
              <a:t> za vise od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en-US" dirty="0"/>
          </a:p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pretvara</a:t>
            </a:r>
            <a:r>
              <a:rPr lang="en-US" dirty="0"/>
              <a:t> </a:t>
            </a:r>
            <a:r>
              <a:rPr lang="en-US" dirty="0" err="1"/>
              <a:t>tezinu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u </a:t>
            </a:r>
            <a:r>
              <a:rPr lang="en-US" dirty="0" err="1"/>
              <a:t>verovatnocu</a:t>
            </a:r>
            <a:r>
              <a:rPr lang="en-US" dirty="0"/>
              <a:t> za </a:t>
            </a:r>
            <a:r>
              <a:rPr lang="en-US" dirty="0" err="1"/>
              <a:t>svaku</a:t>
            </a:r>
            <a:r>
              <a:rPr lang="en-US" dirty="0"/>
              <a:t> od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Tacnost</a:t>
            </a:r>
            <a:r>
              <a:rPr lang="en-US" dirty="0"/>
              <a:t> je 0.54</a:t>
            </a:r>
          </a:p>
          <a:p>
            <a:r>
              <a:rPr lang="en-US" dirty="0"/>
              <a:t>MSE=0.64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995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7E45-FBA5-2907-8A08-068C295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29390"/>
            <a:ext cx="8595360" cy="5650748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konfuzije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Izvestaj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A99A1-0A47-CD92-DA48-41729272C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40702" r="52008" b="45029"/>
          <a:stretch/>
        </p:blipFill>
        <p:spPr>
          <a:xfrm>
            <a:off x="1892968" y="1219200"/>
            <a:ext cx="3816966" cy="189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E7B63-C5EC-3834-699C-441E8EED3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59883" r="28416" b="15088"/>
          <a:stretch/>
        </p:blipFill>
        <p:spPr>
          <a:xfrm>
            <a:off x="1716284" y="3801978"/>
            <a:ext cx="5631001" cy="27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9E56-096B-D904-C7CF-CF1B4A6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E4E-45F4-1325-82F7-8E4575A7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271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r>
              <a:rPr lang="en-US" dirty="0"/>
              <a:t> je tip </a:t>
            </a:r>
            <a:r>
              <a:rPr lang="en-US" dirty="0" err="1"/>
              <a:t>mreza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svaki</a:t>
            </a:r>
            <a:r>
              <a:rPr lang="en-US" dirty="0"/>
              <a:t> neuron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neuronima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narednog</a:t>
            </a:r>
            <a:r>
              <a:rPr lang="en-US" dirty="0"/>
              <a:t> </a:t>
            </a:r>
            <a:r>
              <a:rPr lang="en-US" dirty="0" err="1"/>
              <a:t>sloja</a:t>
            </a:r>
            <a:endParaRPr lang="en-US" dirty="0"/>
          </a:p>
          <a:p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ulazni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, </a:t>
            </a:r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slojeve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endParaRPr lang="en-US" dirty="0"/>
          </a:p>
          <a:p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biblioteka</a:t>
            </a:r>
            <a:endParaRPr lang="en-US" dirty="0"/>
          </a:p>
          <a:p>
            <a:r>
              <a:rPr lang="en-US" dirty="0" err="1"/>
              <a:t>Ulaz</a:t>
            </a:r>
            <a:r>
              <a:rPr lang="en-US" dirty="0"/>
              <a:t> je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r>
              <a:rPr lang="en-US" dirty="0" err="1"/>
              <a:t>Izlaz</a:t>
            </a:r>
            <a:r>
              <a:rPr lang="en-US" dirty="0"/>
              <a:t> je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(0-10)</a:t>
            </a:r>
          </a:p>
          <a:p>
            <a:r>
              <a:rPr lang="en-US" dirty="0" err="1"/>
              <a:t>Isprobano</a:t>
            </a:r>
            <a:r>
              <a:rPr lang="en-US" dirty="0"/>
              <a:t> je vise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razlicitim</a:t>
            </a:r>
            <a:r>
              <a:rPr lang="en-US" dirty="0"/>
              <a:t> </a:t>
            </a:r>
            <a:r>
              <a:rPr lang="en-US" dirty="0" err="1"/>
              <a:t>aktivacionim</a:t>
            </a:r>
            <a:r>
              <a:rPr lang="en-US" dirty="0"/>
              <a:t> </a:t>
            </a:r>
            <a:r>
              <a:rPr lang="en-US" dirty="0" err="1"/>
              <a:t>funkcijama</a:t>
            </a:r>
            <a:r>
              <a:rPr lang="en-US" dirty="0"/>
              <a:t>, </a:t>
            </a:r>
            <a:r>
              <a:rPr lang="en-US" dirty="0" err="1"/>
              <a:t>razlicitim</a:t>
            </a:r>
            <a:r>
              <a:rPr lang="en-US" dirty="0"/>
              <a:t> </a:t>
            </a:r>
            <a:r>
              <a:rPr lang="en-US" dirty="0" err="1"/>
              <a:t>brojevima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neurona</a:t>
            </a:r>
            <a:endParaRPr lang="en-US" dirty="0"/>
          </a:p>
          <a:p>
            <a:r>
              <a:rPr lang="en-US" dirty="0"/>
              <a:t>model = Sequential([Input(shape=(</a:t>
            </a:r>
            <a:r>
              <a:rPr lang="en-US" dirty="0" err="1"/>
              <a:t>number_of_features</a:t>
            </a:r>
            <a:r>
              <a:rPr lang="en-US" dirty="0"/>
              <a:t>, )),</a:t>
            </a:r>
          </a:p>
          <a:p>
            <a:r>
              <a:rPr lang="en-US" dirty="0"/>
              <a:t>                    Dense(units=64,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              Dense(units=32,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              Dense(units=</a:t>
            </a:r>
            <a:r>
              <a:rPr lang="en-US" dirty="0" err="1"/>
              <a:t>output_size,activation</a:t>
            </a:r>
            <a:r>
              <a:rPr lang="en-US" dirty="0"/>
              <a:t>='linear')</a:t>
            </a:r>
          </a:p>
          <a:p>
            <a:r>
              <a:rPr lang="en-US" dirty="0"/>
              <a:t>                   ])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6FFF-61A1-2DDF-570A-E0D1E15E0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26667" r="44980" b="39415"/>
          <a:stretch/>
        </p:blipFill>
        <p:spPr>
          <a:xfrm>
            <a:off x="7587915" y="4459691"/>
            <a:ext cx="3481137" cy="2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2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8B4-C87F-B5D2-5E26-93A3C431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88272"/>
            <a:ext cx="8595360" cy="5691865"/>
          </a:xfrm>
        </p:spPr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 </a:t>
            </a:r>
            <a:r>
              <a:rPr lang="en-US" dirty="0" err="1"/>
              <a:t>kompajlira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optimizatorom</a:t>
            </a:r>
            <a:r>
              <a:rPr lang="en-US" dirty="0"/>
              <a:t> ADAM, </a:t>
            </a:r>
            <a:r>
              <a:rPr lang="en-US" dirty="0" err="1"/>
              <a:t>greskom</a:t>
            </a:r>
            <a:r>
              <a:rPr lang="en-US" dirty="0"/>
              <a:t> </a:t>
            </a:r>
            <a:r>
              <a:rPr lang="en-US" dirty="0" err="1"/>
              <a:t>srednjom</a:t>
            </a:r>
            <a:r>
              <a:rPr lang="en-US" dirty="0"/>
              <a:t> </a:t>
            </a:r>
            <a:r>
              <a:rPr lang="en-US" dirty="0" err="1"/>
              <a:t>kvadratnom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metrikom</a:t>
            </a:r>
            <a:r>
              <a:rPr lang="en-US" dirty="0"/>
              <a:t> </a:t>
            </a:r>
            <a:r>
              <a:rPr lang="en-US" dirty="0" err="1"/>
              <a:t>tacnoscu</a:t>
            </a:r>
            <a:endParaRPr lang="en-US" dirty="0"/>
          </a:p>
          <a:p>
            <a:r>
              <a:rPr lang="en-US" dirty="0"/>
              <a:t> Model se </a:t>
            </a:r>
            <a:r>
              <a:rPr lang="en-US" dirty="0" err="1"/>
              <a:t>trenira</a:t>
            </a:r>
            <a:r>
              <a:rPr lang="en-US" dirty="0"/>
              <a:t> za 50 </a:t>
            </a:r>
            <a:r>
              <a:rPr lang="en-US" dirty="0" err="1"/>
              <a:t>epoha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batch_size</a:t>
            </a:r>
            <a:r>
              <a:rPr lang="en-US" dirty="0"/>
              <a:t> 16, </a:t>
            </a:r>
            <a:r>
              <a:rPr lang="en-US" dirty="0" err="1"/>
              <a:t>validacioni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je 20%</a:t>
            </a:r>
          </a:p>
          <a:p>
            <a:endParaRPr lang="sr-Latn-R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DDAAF0A-3C4C-F798-A221-AE47D239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t="49985" r="16339" b="20839"/>
          <a:stretch/>
        </p:blipFill>
        <p:spPr>
          <a:xfrm>
            <a:off x="1367162" y="985418"/>
            <a:ext cx="5832628" cy="26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0D48-B353-502D-AAAD-14F8DFAF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E070-F0B1-9062-D370-F92C4278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da se </a:t>
            </a:r>
            <a:r>
              <a:rPr lang="en-US" dirty="0" err="1"/>
              <a:t>isprobaju</a:t>
            </a:r>
            <a:r>
              <a:rPr lang="en-US" dirty="0"/>
              <a:t> </a:t>
            </a:r>
            <a:r>
              <a:rPr lang="en-US" dirty="0" err="1"/>
              <a:t>razni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vina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hemijskih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linku</a:t>
            </a:r>
            <a:endParaRPr lang="en-US" dirty="0"/>
          </a:p>
          <a:p>
            <a:r>
              <a:rPr lang="en-US" dirty="0" err="1"/>
              <a:t>Sastoji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belog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 “</a:t>
            </a:r>
            <a:r>
              <a:rPr lang="en-US" dirty="0" err="1"/>
              <a:t>Vihno</a:t>
            </a:r>
            <a:r>
              <a:rPr lang="en-US" dirty="0"/>
              <a:t> Verde”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potice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Portugalije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analiziran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belog</a:t>
            </a:r>
            <a:r>
              <a:rPr lang="en-US" dirty="0"/>
              <a:t> vina</a:t>
            </a:r>
          </a:p>
          <a:p>
            <a:r>
              <a:rPr lang="sr-Latn-RS" dirty="0"/>
              <a:t>Ima 11 atributa i 4898 instanci</a:t>
            </a:r>
            <a:endParaRPr lang="en-US" dirty="0"/>
          </a:p>
          <a:p>
            <a:r>
              <a:rPr lang="en-US" dirty="0" err="1"/>
              <a:t>Kolona</a:t>
            </a:r>
            <a:r>
              <a:rPr lang="en-US" dirty="0"/>
              <a:t> “quality” </a:t>
            </a:r>
            <a:r>
              <a:rPr lang="en-US" dirty="0" err="1"/>
              <a:t>govori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vina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uzima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od 0-10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3769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DE4CE8-24E9-4E0F-810F-F6878565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63480"/>
            <a:ext cx="8595360" cy="5416657"/>
          </a:xfrm>
        </p:spPr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greske</a:t>
            </a:r>
            <a:r>
              <a:rPr lang="en-US" dirty="0"/>
              <a:t>                               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tacnosti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Evaluiran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Tacnost</a:t>
            </a:r>
            <a:r>
              <a:rPr lang="en-US" dirty="0"/>
              <a:t> 0.083, Greska 0.49</a:t>
            </a:r>
          </a:p>
          <a:p>
            <a:r>
              <a:rPr lang="en-US" dirty="0" err="1"/>
              <a:t>Evaluiran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Tacnost</a:t>
            </a:r>
            <a:r>
              <a:rPr lang="en-US" dirty="0"/>
              <a:t> 0.081, Greska 0.41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3B309D-0A21-B46B-A0DB-4E15FD6B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9" y="1120400"/>
            <a:ext cx="4043413" cy="3032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FBDF8-DA54-1BD1-D5FB-77C434324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1138156"/>
            <a:ext cx="4043413" cy="30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5D0C-1951-5F89-1EB0-E867E4EF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D72-7443-C787-E26C-3D22D84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koriscenja</a:t>
            </a:r>
            <a:r>
              <a:rPr lang="en-US" dirty="0"/>
              <a:t> SMOTE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postize</a:t>
            </a:r>
            <a:r>
              <a:rPr lang="en-US" dirty="0"/>
              <a:t>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dobijen</a:t>
            </a:r>
            <a:r>
              <a:rPr lang="en-US" dirty="0"/>
              <a:t> </a:t>
            </a:r>
            <a:r>
              <a:rPr lang="en-US" dirty="0" err="1"/>
              <a:t>nikakav</a:t>
            </a:r>
            <a:r>
              <a:rPr lang="en-US" dirty="0"/>
              <a:t> </a:t>
            </a:r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83CB0-7214-813F-4E9F-CC170648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8" y="2518769"/>
            <a:ext cx="5297962" cy="39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43C0-4D03-EBCD-8B02-1067C97E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839-B836-1998-207C-CD311A22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 </a:t>
            </a:r>
            <a:r>
              <a:rPr lang="en-US" dirty="0" err="1"/>
              <a:t>dobijenim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isprobanih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model AdaBoost,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</a:t>
            </a:r>
            <a:r>
              <a:rPr lang="en-US" dirty="0" err="1"/>
              <a:t>iznosi</a:t>
            </a:r>
            <a:r>
              <a:rPr lang="en-US" dirty="0"/>
              <a:t> 0.7</a:t>
            </a:r>
            <a:endParaRPr lang="sr-Latn-R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A5B5D9-7487-32C1-6462-6ABCE136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47402"/>
              </p:ext>
            </p:extLst>
          </p:nvPr>
        </p:nvGraphicFramePr>
        <p:xfrm>
          <a:off x="1179743" y="30633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764">
                  <a:extLst>
                    <a:ext uri="{9D8B030D-6E8A-4147-A177-3AD203B41FA5}">
                      <a16:colId xmlns:a16="http://schemas.microsoft.com/office/drawing/2014/main" val="1715296515"/>
                    </a:ext>
                  </a:extLst>
                </a:gridCol>
                <a:gridCol w="3466236">
                  <a:extLst>
                    <a:ext uri="{9D8B030D-6E8A-4147-A177-3AD203B41FA5}">
                      <a16:colId xmlns:a16="http://schemas.microsoft.com/office/drawing/2014/main" val="194338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TACNOST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test </a:t>
                      </a:r>
                      <a:r>
                        <a:rPr lang="en-US" dirty="0" err="1"/>
                        <a:t>skupu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tezinama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Multinomijalna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logisticka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Potpuno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povezana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neuronska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mreza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4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197-7354-EB16-C0E1-52B846A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9220-4E3A-D975-6D6C-9FADF3B2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r>
              <a:rPr lang="en-US" dirty="0"/>
              <a:t> KNN, </a:t>
            </a:r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r>
              <a:rPr lang="en-US" dirty="0"/>
              <a:t>, AdaBoost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isporbani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49176-7C1F-596C-C26E-7B48D65A5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93" y="2752475"/>
            <a:ext cx="4227110" cy="3170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EA2DC-BE3D-4C2F-771A-D0990CFA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2373003"/>
            <a:ext cx="3826275" cy="42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8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5AC4-AE13-D012-483F-738FBAB8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90" y="3095519"/>
            <a:ext cx="4308629" cy="323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D9931-C955-8BB9-7851-8B83D58D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5" y="406722"/>
            <a:ext cx="5458304" cy="36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1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F707-039C-B206-95B8-8ABB035B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9" y="437676"/>
            <a:ext cx="9692640" cy="1325562"/>
          </a:xfrm>
        </p:spPr>
        <p:txBody>
          <a:bodyPr/>
          <a:lstStyle/>
          <a:p>
            <a:r>
              <a:rPr lang="en-US" dirty="0" err="1"/>
              <a:t>Aditivna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1F2E4-6F22-D8B9-2810-631B4C70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8184"/>
          <a:stretch/>
        </p:blipFill>
        <p:spPr>
          <a:xfrm>
            <a:off x="0" y="3635872"/>
            <a:ext cx="11256885" cy="2767464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4AFD9-1B1A-C953-7377-517B8F776AD8}"/>
              </a:ext>
            </a:extLst>
          </p:cNvPr>
          <p:cNvSpPr txBox="1">
            <a:spLocks/>
          </p:cNvSpPr>
          <p:nvPr/>
        </p:nvSpPr>
        <p:spPr>
          <a:xfrm>
            <a:off x="997259" y="1945595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nelinearne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ciljne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r>
              <a:rPr lang="en-US" dirty="0" err="1"/>
              <a:t>Splajnovi</a:t>
            </a:r>
            <a:r>
              <a:rPr lang="en-US" dirty="0"/>
              <a:t> </a:t>
            </a:r>
            <a:r>
              <a:rPr lang="en-US" dirty="0" err="1"/>
              <a:t>modeluju</a:t>
            </a:r>
            <a:r>
              <a:rPr lang="en-US" dirty="0"/>
              <a:t> </a:t>
            </a:r>
            <a:r>
              <a:rPr lang="en-US" dirty="0" err="1"/>
              <a:t>nelinearne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–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10, za </a:t>
            </a:r>
            <a:r>
              <a:rPr lang="en-US" dirty="0" err="1"/>
              <a:t>svaku</a:t>
            </a:r>
            <a:r>
              <a:rPr lang="en-US" dirty="0"/>
              <a:t> od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Aditivnost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glatkih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  <a:p>
            <a:r>
              <a:rPr lang="en-US" dirty="0" err="1"/>
              <a:t>Parametar</a:t>
            </a:r>
            <a:r>
              <a:rPr lang="en-US" dirty="0"/>
              <a:t> lambda je </a:t>
            </a:r>
            <a:r>
              <a:rPr lang="en-US" dirty="0" err="1"/>
              <a:t>zaduzen</a:t>
            </a:r>
            <a:r>
              <a:rPr lang="en-US" dirty="0"/>
              <a:t> za </a:t>
            </a:r>
            <a:r>
              <a:rPr lang="en-US" dirty="0" err="1"/>
              <a:t>glatkocu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9913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D86637-C205-DE26-45BA-1A81CF1E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" y="3199120"/>
            <a:ext cx="3245015" cy="24337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ABE033-B570-1967-EDF9-ECCBB48CFA60}"/>
              </a:ext>
            </a:extLst>
          </p:cNvPr>
          <p:cNvSpPr txBox="1">
            <a:spLocks/>
          </p:cNvSpPr>
          <p:nvPr/>
        </p:nvSpPr>
        <p:spPr>
          <a:xfrm>
            <a:off x="1261872" y="719092"/>
            <a:ext cx="8595360" cy="54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 lambda, 100x11</a:t>
            </a:r>
          </a:p>
          <a:p>
            <a:r>
              <a:rPr lang="en-US" dirty="0" err="1"/>
              <a:t>Dobijeni</a:t>
            </a:r>
            <a:r>
              <a:rPr lang="en-US" dirty="0"/>
              <a:t> </a:t>
            </a:r>
            <a:r>
              <a:rPr lang="en-US" dirty="0" err="1"/>
              <a:t>najbolji</a:t>
            </a:r>
            <a:r>
              <a:rPr lang="en-US" dirty="0"/>
              <a:t> i </a:t>
            </a:r>
            <a:r>
              <a:rPr lang="en-US" dirty="0" err="1"/>
              <a:t>korisceni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evaluacija</a:t>
            </a:r>
            <a:endParaRPr lang="en-US" dirty="0"/>
          </a:p>
          <a:p>
            <a:r>
              <a:rPr lang="en-US" dirty="0"/>
              <a:t>MSE=0.63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R2=0.19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C6EF2-9409-CE46-F800-F72D90154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t="39580" r="22772" b="10843"/>
          <a:stretch/>
        </p:blipFill>
        <p:spPr>
          <a:xfrm>
            <a:off x="4357088" y="2112887"/>
            <a:ext cx="6481355" cy="31249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2113BF-9F85-B0D8-63C5-11BC455E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00" y="5691065"/>
            <a:ext cx="1043002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terms=s(0) + s(1) + s(2) + s(3) + s(4) + s(5) + s(6) + s(7) + s(8) + s(9) + s(10) + intercept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DFF-AEDB-1F65-F278-12CC0FE0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paketa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005D-4935-9009-CEE7-DD034F5F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Numpy </a:t>
            </a:r>
            <a:endParaRPr lang="en-US" dirty="0"/>
          </a:p>
          <a:p>
            <a:r>
              <a:rPr lang="en-US" dirty="0"/>
              <a:t>M</a:t>
            </a:r>
            <a:r>
              <a:rPr lang="sr-Latn-RS" dirty="0"/>
              <a:t>atplotlib  </a:t>
            </a:r>
            <a:endParaRPr lang="en-US" dirty="0"/>
          </a:p>
          <a:p>
            <a:r>
              <a:rPr lang="sr-Latn-RS" dirty="0"/>
              <a:t>Pandas  </a:t>
            </a:r>
            <a:endParaRPr lang="en-US" dirty="0"/>
          </a:p>
          <a:p>
            <a:r>
              <a:rPr lang="sr-Latn-RS" dirty="0"/>
              <a:t>Sklearn  </a:t>
            </a:r>
            <a:endParaRPr lang="en-US" dirty="0"/>
          </a:p>
          <a:p>
            <a:r>
              <a:rPr lang="sr-Latn-RS" dirty="0"/>
              <a:t>Tensorflow  </a:t>
            </a:r>
            <a:endParaRPr lang="en-US" dirty="0"/>
          </a:p>
          <a:p>
            <a:r>
              <a:rPr lang="sr-Latn-RS" dirty="0"/>
              <a:t>Keras</a:t>
            </a:r>
            <a:endParaRPr lang="en-US" dirty="0"/>
          </a:p>
          <a:p>
            <a:r>
              <a:rPr lang="en-US" dirty="0" err="1"/>
              <a:t>Pygam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0799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1914-35EF-7671-F858-DD4CB519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B1B-2A71-D7F7-E7DB-B0F8FC24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Skripta</a:t>
            </a:r>
            <a:r>
              <a:rPr lang="en-US" dirty="0"/>
              <a:t> “</a:t>
            </a:r>
            <a:r>
              <a:rPr lang="en-US" dirty="0" err="1"/>
              <a:t>Masinsko</a:t>
            </a:r>
            <a:r>
              <a:rPr lang="en-US" dirty="0"/>
              <a:t> </a:t>
            </a:r>
            <a:r>
              <a:rPr lang="en-US" dirty="0" err="1"/>
              <a:t>ucenje</a:t>
            </a:r>
            <a:r>
              <a:rPr lang="en-US" dirty="0"/>
              <a:t>” , </a:t>
            </a:r>
            <a:r>
              <a:rPr lang="en-US" dirty="0" err="1"/>
              <a:t>Mladen</a:t>
            </a:r>
            <a:r>
              <a:rPr lang="en-US" dirty="0"/>
              <a:t> Nikolic, </a:t>
            </a:r>
            <a:r>
              <a:rPr lang="en-US" dirty="0" err="1"/>
              <a:t>Andjelka</a:t>
            </a:r>
            <a:r>
              <a:rPr lang="en-US" dirty="0"/>
              <a:t> </a:t>
            </a:r>
            <a:r>
              <a:rPr lang="en-US" dirty="0" err="1"/>
              <a:t>Zecevic</a:t>
            </a:r>
            <a:r>
              <a:rPr lang="en-US" dirty="0"/>
              <a:t>, Beograd 2019</a:t>
            </a:r>
          </a:p>
          <a:p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vezbe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</a:t>
            </a:r>
            <a:r>
              <a:rPr lang="en-US" dirty="0" err="1"/>
              <a:t>Masinsko</a:t>
            </a:r>
            <a:r>
              <a:rPr lang="en-US" dirty="0"/>
              <a:t> </a:t>
            </a:r>
            <a:r>
              <a:rPr lang="en-US" dirty="0" err="1"/>
              <a:t>ucenje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Masinskom</a:t>
            </a:r>
            <a:r>
              <a:rPr lang="en-US" dirty="0"/>
              <a:t> </a:t>
            </a:r>
            <a:r>
              <a:rPr lang="en-US" dirty="0" err="1"/>
              <a:t>fakultetu</a:t>
            </a:r>
            <a:endParaRPr lang="en-US" dirty="0"/>
          </a:p>
          <a:p>
            <a:r>
              <a:rPr lang="sr-Latn-RS" dirty="0">
                <a:hlinkClick r:id="rId2"/>
              </a:rPr>
              <a:t>https://cs229.stanford.edu/proj2015/245_report.pdf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493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6A56-1F86-6631-F973-1533120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Pretprocesiranje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7677-9695-D1DC-5945-7A1E4D72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Svi atributi su neprekidnog tipa</a:t>
            </a:r>
            <a:endParaRPr lang="en-US" dirty="0"/>
          </a:p>
          <a:p>
            <a:r>
              <a:rPr lang="sr-Latn-RS" dirty="0"/>
              <a:t>Nema nedostajucih podataka</a:t>
            </a:r>
            <a:endParaRPr lang="en-US" dirty="0"/>
          </a:p>
          <a:p>
            <a:r>
              <a:rPr lang="sr-Latn-RS" dirty="0"/>
              <a:t>Ulazne promenljive (bazirane na fizičko-hemijskim testovima):  </a:t>
            </a:r>
            <a:endParaRPr lang="en-US" dirty="0"/>
          </a:p>
          <a:p>
            <a:pPr lvl="1"/>
            <a:r>
              <a:rPr lang="sr-Latn-RS" dirty="0"/>
              <a:t>1 - fiksna kiselost (fixed acidity) </a:t>
            </a:r>
            <a:endParaRPr lang="en-US" dirty="0"/>
          </a:p>
          <a:p>
            <a:pPr lvl="1"/>
            <a:r>
              <a:rPr lang="sr-Latn-RS" dirty="0"/>
              <a:t>2 - fluktuirajuća kiselost (volatile acidity)  </a:t>
            </a:r>
            <a:endParaRPr lang="en-US" dirty="0"/>
          </a:p>
          <a:p>
            <a:pPr lvl="1"/>
            <a:r>
              <a:rPr lang="sr-Latn-RS" dirty="0"/>
              <a:t>3 - limunska kiselina (citric acid)  </a:t>
            </a:r>
            <a:endParaRPr lang="en-US" dirty="0"/>
          </a:p>
          <a:p>
            <a:pPr lvl="1"/>
            <a:r>
              <a:rPr lang="sr-Latn-RS" dirty="0"/>
              <a:t>4 - ostatak šećera (residual sugar)  </a:t>
            </a:r>
            <a:endParaRPr lang="en-US" dirty="0"/>
          </a:p>
          <a:p>
            <a:pPr lvl="1"/>
            <a:r>
              <a:rPr lang="sr-Latn-RS" dirty="0"/>
              <a:t>5 - hloridi (chlorides)  </a:t>
            </a:r>
            <a:endParaRPr lang="en-US" dirty="0"/>
          </a:p>
          <a:p>
            <a:pPr lvl="1"/>
            <a:r>
              <a:rPr lang="sr-Latn-RS" dirty="0"/>
              <a:t>6 - slobodan sumpor-dioksid (free sulfur dioxide)  </a:t>
            </a:r>
            <a:endParaRPr lang="en-US" dirty="0"/>
          </a:p>
          <a:p>
            <a:pPr lvl="1"/>
            <a:r>
              <a:rPr lang="sr-Latn-RS" dirty="0"/>
              <a:t>7 - ukupan sumpor-dioksid (total sulfur dioxide)  </a:t>
            </a:r>
            <a:endParaRPr lang="en-US" dirty="0"/>
          </a:p>
          <a:p>
            <a:pPr lvl="1"/>
            <a:r>
              <a:rPr lang="sr-Latn-RS" dirty="0"/>
              <a:t>8 - gustina (density)  </a:t>
            </a:r>
            <a:endParaRPr lang="en-US" dirty="0"/>
          </a:p>
          <a:p>
            <a:pPr lvl="1"/>
            <a:r>
              <a:rPr lang="sr-Latn-RS" dirty="0"/>
              <a:t>9 - pH  </a:t>
            </a:r>
            <a:endParaRPr lang="en-US" dirty="0"/>
          </a:p>
          <a:p>
            <a:pPr lvl="1"/>
            <a:r>
              <a:rPr lang="sr-Latn-RS" dirty="0"/>
              <a:t>10 - sulfati (sulphates)  </a:t>
            </a:r>
            <a:endParaRPr lang="en-US" dirty="0"/>
          </a:p>
          <a:p>
            <a:pPr lvl="1"/>
            <a:r>
              <a:rPr lang="sr-Latn-RS" dirty="0"/>
              <a:t>11 - alkohol (alcohol)   </a:t>
            </a:r>
            <a:endParaRPr lang="en-US" dirty="0"/>
          </a:p>
          <a:p>
            <a:r>
              <a:rPr lang="sr-Latn-RS" dirty="0"/>
              <a:t> Izlazna promenljiva (bazirana na senzornim podacima):  </a:t>
            </a:r>
            <a:endParaRPr lang="en-US" dirty="0"/>
          </a:p>
          <a:p>
            <a:pPr lvl="1"/>
            <a:r>
              <a:rPr lang="sr-Latn-RS" dirty="0"/>
              <a:t>12 - kvalitet - ocena između 0 i 10 (quality) </a:t>
            </a:r>
          </a:p>
        </p:txBody>
      </p:sp>
    </p:spTree>
    <p:extLst>
      <p:ext uri="{BB962C8B-B14F-4D97-AF65-F5344CB8AC3E}">
        <p14:creationId xmlns:p14="http://schemas.microsoft.com/office/powerpoint/2010/main" val="103342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0177E-F9BF-2235-D3A3-6811B6F16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64" y="32084"/>
            <a:ext cx="6161102" cy="68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31F0-45F7-69A4-013A-F047DE73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4" y="1109709"/>
            <a:ext cx="8595360" cy="5530788"/>
          </a:xfrm>
        </p:spPr>
        <p:txBody>
          <a:bodyPr/>
          <a:lstStyle/>
          <a:p>
            <a:r>
              <a:rPr lang="pl-PL" dirty="0"/>
              <a:t>Neizbalansirana podela po ocenama kvaliteta na osnovu histograma</a:t>
            </a:r>
            <a:endParaRPr lang="en-US" dirty="0"/>
          </a:p>
          <a:p>
            <a:r>
              <a:rPr lang="en-US" dirty="0" err="1"/>
              <a:t>Najvise</a:t>
            </a:r>
            <a:r>
              <a:rPr lang="en-US" dirty="0"/>
              <a:t>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ocenjenih</a:t>
            </a:r>
            <a:r>
              <a:rPr lang="en-US" dirty="0"/>
              <a:t> vina,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visokom</a:t>
            </a:r>
            <a:r>
              <a:rPr lang="en-US" dirty="0"/>
              <a:t> </a:t>
            </a:r>
            <a:r>
              <a:rPr lang="en-US" dirty="0" err="1"/>
              <a:t>ocenom</a:t>
            </a:r>
            <a:r>
              <a:rPr lang="en-US" dirty="0"/>
              <a:t> (</a:t>
            </a:r>
            <a:r>
              <a:rPr lang="en-US" dirty="0" err="1"/>
              <a:t>odlicnih</a:t>
            </a:r>
            <a:r>
              <a:rPr lang="en-US" dirty="0"/>
              <a:t>)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niskom</a:t>
            </a:r>
            <a:r>
              <a:rPr lang="en-US" dirty="0"/>
              <a:t> </a:t>
            </a:r>
            <a:r>
              <a:rPr lang="en-US" dirty="0" err="1"/>
              <a:t>ocenom</a:t>
            </a:r>
            <a:r>
              <a:rPr lang="en-US" dirty="0"/>
              <a:t> (</a:t>
            </a:r>
            <a:r>
              <a:rPr lang="en-US" dirty="0" err="1"/>
              <a:t>losih</a:t>
            </a:r>
            <a:r>
              <a:rPr lang="en-US" dirty="0"/>
              <a:t>)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552D1-C4F4-EEBC-1CC3-135B6254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9" y="217546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1804-6EE6-7D40-4037-F7745CC2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65826"/>
            <a:ext cx="8595360" cy="5514312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konfuzije</a:t>
            </a:r>
            <a:r>
              <a:rPr lang="en-US" dirty="0"/>
              <a:t>, </a:t>
            </a:r>
            <a:r>
              <a:rPr lang="en-US" dirty="0" err="1"/>
              <a:t>korelacija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kolona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F6EE9-13F7-A3EE-D72B-68E5C51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1100831"/>
            <a:ext cx="8271399" cy="55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386A-257E-D244-D68D-CFD23557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5B3F-D5D0-B120-C66F-10FC7178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isprobani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KNN – K </a:t>
            </a:r>
            <a:r>
              <a:rPr lang="en-US" dirty="0" err="1"/>
              <a:t>najblizih</a:t>
            </a:r>
            <a:r>
              <a:rPr lang="en-US" dirty="0"/>
              <a:t> </a:t>
            </a:r>
            <a:r>
              <a:rPr lang="en-US" dirty="0" err="1"/>
              <a:t>suseda</a:t>
            </a:r>
            <a:endParaRPr lang="en-US" dirty="0"/>
          </a:p>
          <a:p>
            <a:pPr lvl="1"/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endParaRPr lang="en-US" dirty="0"/>
          </a:p>
          <a:p>
            <a:pPr lvl="1"/>
            <a:r>
              <a:rPr lang="en-US" dirty="0"/>
              <a:t>AdaBoost</a:t>
            </a:r>
          </a:p>
          <a:p>
            <a:pPr lvl="1"/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  <a:p>
            <a:pPr lvl="1"/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endParaRPr lang="en-US" dirty="0"/>
          </a:p>
          <a:p>
            <a:pPr lvl="1"/>
            <a:r>
              <a:rPr lang="en-US" dirty="0" err="1"/>
              <a:t>Aditivna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  <a:p>
            <a:pPr lvl="1"/>
            <a:r>
              <a:rPr lang="en-US" dirty="0"/>
              <a:t>SMOTE </a:t>
            </a:r>
            <a:r>
              <a:rPr lang="en-US" dirty="0" err="1"/>
              <a:t>algoritam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5629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087-C375-A86E-6027-617E8519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standardizacija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440D-AECA-3E8F-B30E-BD016161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Izvrsena</a:t>
            </a:r>
            <a:r>
              <a:rPr lang="en-US" dirty="0"/>
              <a:t> je </a:t>
            </a:r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endParaRPr lang="en-US" dirty="0"/>
          </a:p>
          <a:p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je 80%</a:t>
            </a:r>
          </a:p>
          <a:p>
            <a:r>
              <a:rPr lang="en-US" dirty="0" err="1"/>
              <a:t>Standardizacija</a:t>
            </a:r>
            <a:r>
              <a:rPr lang="en-US" dirty="0"/>
              <a:t> je </a:t>
            </a:r>
            <a:r>
              <a:rPr lang="en-US" dirty="0" err="1"/>
              <a:t>izvrsena</a:t>
            </a:r>
            <a:r>
              <a:rPr lang="en-US" dirty="0"/>
              <a:t> </a:t>
            </a:r>
            <a:r>
              <a:rPr lang="en-US" dirty="0" err="1"/>
              <a:t>standardnim</a:t>
            </a:r>
            <a:r>
              <a:rPr lang="en-US" dirty="0"/>
              <a:t> scaler-om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003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ED2-A6FD-B000-F342-D10590AA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6" y="297089"/>
            <a:ext cx="9692640" cy="1325562"/>
          </a:xfrm>
        </p:spPr>
        <p:txBody>
          <a:bodyPr/>
          <a:lstStyle/>
          <a:p>
            <a:r>
              <a:rPr lang="en-US" dirty="0"/>
              <a:t>KNN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6747-E9B3-A0CB-88A1-652036D5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16" y="1606858"/>
            <a:ext cx="8595360" cy="4351337"/>
          </a:xfrm>
        </p:spPr>
        <p:txBody>
          <a:bodyPr/>
          <a:lstStyle/>
          <a:p>
            <a:r>
              <a:rPr lang="sr-Latn-RS" dirty="0"/>
              <a:t>K najblizih suseda je model koji klasifikuje novu instancu na osnovu k vrednosti kojih se nalaze u njegovom okruzenju</a:t>
            </a:r>
            <a:endParaRPr lang="en-US" dirty="0"/>
          </a:p>
          <a:p>
            <a:r>
              <a:rPr lang="sr-Latn-RS" dirty="0"/>
              <a:t>Isprobano je 1-25 vrednosti za k, sa ocenom tacnoscu i koriscena je kros validacija</a:t>
            </a:r>
            <a:r>
              <a:rPr lang="en-US" dirty="0"/>
              <a:t> za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r>
              <a:rPr lang="sr-Latn-RS" dirty="0"/>
              <a:t> Izabran je k=19 i treniran je model za tu vrednost</a:t>
            </a:r>
            <a:endParaRPr lang="en-U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3DDB2-1074-7DA6-90C3-DA38ED16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71" y="3429000"/>
            <a:ext cx="4527610" cy="33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37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</TotalTime>
  <Words>982</Words>
  <Application>Microsoft Office PowerPoint</Application>
  <PresentationFormat>Widescreen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Courier New</vt:lpstr>
      <vt:lpstr>Wingdings 2</vt:lpstr>
      <vt:lpstr>View</vt:lpstr>
      <vt:lpstr>Predvidjanje kvaliteta vina na osnovu hemijskih aributa</vt:lpstr>
      <vt:lpstr>Uvod</vt:lpstr>
      <vt:lpstr>Pretprocesiranje</vt:lpstr>
      <vt:lpstr>PowerPoint Presentation</vt:lpstr>
      <vt:lpstr>PowerPoint Presentation</vt:lpstr>
      <vt:lpstr>PowerPoint Presentation</vt:lpstr>
      <vt:lpstr>Modeli</vt:lpstr>
      <vt:lpstr>Podela i standardizacija</vt:lpstr>
      <vt:lpstr>KNN</vt:lpstr>
      <vt:lpstr>PowerPoint Presentation</vt:lpstr>
      <vt:lpstr>Linearna regresija sa tezinama</vt:lpstr>
      <vt:lpstr>PowerPoint Presentation</vt:lpstr>
      <vt:lpstr>AdaBoost</vt:lpstr>
      <vt:lpstr>PowerPoint Presentation</vt:lpstr>
      <vt:lpstr>PowerPoint Presentation</vt:lpstr>
      <vt:lpstr>Multinomijalna logisticka regresija</vt:lpstr>
      <vt:lpstr>PowerPoint Presentation</vt:lpstr>
      <vt:lpstr>Potpuno povezana neuronska mreza</vt:lpstr>
      <vt:lpstr>PowerPoint Presentation</vt:lpstr>
      <vt:lpstr>PowerPoint Presentation</vt:lpstr>
      <vt:lpstr>SMOTE</vt:lpstr>
      <vt:lpstr>Rezultati</vt:lpstr>
      <vt:lpstr>Skup crvenog vina</vt:lpstr>
      <vt:lpstr>PowerPoint Presentation</vt:lpstr>
      <vt:lpstr>Aditivna logisticka regresija</vt:lpstr>
      <vt:lpstr>PowerPoint Presentation</vt:lpstr>
      <vt:lpstr>Listing paketa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Predvidjanje kvaliteta vina na osnovu hemijskih aributa</dc:title>
  <dc:creator>Aleksandra Petrovic</dc:creator>
  <cp:lastModifiedBy>Aleksandra Petrovic</cp:lastModifiedBy>
  <cp:revision>4</cp:revision>
  <dcterms:created xsi:type="dcterms:W3CDTF">2024-01-31T23:05:23Z</dcterms:created>
  <dcterms:modified xsi:type="dcterms:W3CDTF">2024-02-05T13:27:43Z</dcterms:modified>
</cp:coreProperties>
</file>