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8" r:id="rId5"/>
  </p:sldMasterIdLst>
  <p:notesMasterIdLst>
    <p:notesMasterId r:id="rId18"/>
  </p:notesMasterIdLst>
  <p:sldIdLst>
    <p:sldId id="328" r:id="rId6"/>
    <p:sldId id="327" r:id="rId7"/>
    <p:sldId id="329" r:id="rId8"/>
    <p:sldId id="330" r:id="rId9"/>
    <p:sldId id="334" r:id="rId10"/>
    <p:sldId id="335" r:id="rId11"/>
    <p:sldId id="336" r:id="rId12"/>
    <p:sldId id="337" r:id="rId13"/>
    <p:sldId id="338" r:id="rId14"/>
    <p:sldId id="340" r:id="rId15"/>
    <p:sldId id="339"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7C57-B5E8-4E0F-81BB-45EB4309F2ED}"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184A9-E261-4724-A64D-838C75D66EC4}" type="slidenum">
              <a:rPr lang="en-US" smtClean="0"/>
              <a:t>‹#›</a:t>
            </a:fld>
            <a:endParaRPr lang="en-US"/>
          </a:p>
        </p:txBody>
      </p:sp>
    </p:spTree>
    <p:extLst>
      <p:ext uri="{BB962C8B-B14F-4D97-AF65-F5344CB8AC3E}">
        <p14:creationId xmlns:p14="http://schemas.microsoft.com/office/powerpoint/2010/main" val="107936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381000" y="685800"/>
            <a:ext cx="6096000" cy="3429000"/>
          </a:xfrm>
        </p:spPr>
      </p:sp>
      <p:sp>
        <p:nvSpPr>
          <p:cNvPr id="3" name="Platshållare för anteckningar 2"/>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374884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026-F644-4E00-BD40-032B6C829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BA933-9596-4617-AF75-39B6CC544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D090E-0171-4D9B-A820-5594EADC7CB8}"/>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F5C3A3F3-6554-4322-B5C3-7FAE4E20B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7B1F9-3273-4FB7-9168-1E6565DFF13F}"/>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46089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7C5A-C758-423F-A6FB-227AEC3918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A9E85-AE51-4429-B480-E683BEEAD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3A319-8D88-46EE-9AAD-4C4BDFA77A8F}"/>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868F9B9A-715C-4DB2-AD25-A8065337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2978-87C3-4619-B042-BC4E1FE58DB9}"/>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144703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F62D7E-525A-4F59-94AD-6F97CF18F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ED9854-402B-40E4-A375-2DB43AEF1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835AF-607A-4E19-8DA9-A8EFDB2241FE}"/>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84AB555D-C546-497B-BDBC-791E0F516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198EF-E176-4AEC-AA3F-897B9B1D007C}"/>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09419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
        <p:nvSpPr>
          <p:cNvPr id="11" name="Classification">
            <a:extLst>
              <a:ext uri="{FF2B5EF4-FFF2-40B4-BE49-F238E27FC236}">
                <a16:creationId xmlns:a16="http://schemas.microsoft.com/office/drawing/2014/main" id="{7DFB882F-BA99-4CD1-8A71-4744FB6E4B70}"/>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76479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p:spTree>
      <p:nvGrpSpPr>
        <p:cNvPr id="1" name=""/>
        <p:cNvGrpSpPr/>
        <p:nvPr/>
      </p:nvGrpSpPr>
      <p:grpSpPr>
        <a:xfrm>
          <a:off x="0" y="0"/>
          <a:ext cx="0" cy="0"/>
          <a:chOff x="0" y="0"/>
          <a:chExt cx="0" cy="0"/>
        </a:xfrm>
      </p:grpSpPr>
      <p:sp>
        <p:nvSpPr>
          <p:cNvPr id="12" name="Presentationstitel"/>
          <p:cNvSpPr txBox="1">
            <a:spLocks noGrp="1"/>
          </p:cNvSpPr>
          <p:nvPr>
            <p:ph type="title"/>
          </p:nvPr>
        </p:nvSpPr>
        <p:spPr>
          <a:xfrm>
            <a:off x="603248" y="4664990"/>
            <a:ext cx="10985503" cy="838469"/>
          </a:xfrm>
          <a:prstGeom prst="rect">
            <a:avLst/>
          </a:prstGeom>
        </p:spPr>
        <p:txBody>
          <a:bodyPr anchor="b">
            <a:normAutofit/>
          </a:bodyPr>
          <a:lstStyle>
            <a:lvl1pPr>
              <a:defRPr sz="4000" b="0" i="0" spc="0">
                <a:solidFill>
                  <a:srgbClr val="005496"/>
                </a:solidFill>
                <a:latin typeface="Archivo SemiBold" pitchFamily="2" charset="77"/>
                <a:cs typeface="Archivo SemiBold" pitchFamily="2" charset="77"/>
              </a:defRPr>
            </a:lvl1pPr>
          </a:lstStyle>
          <a:p>
            <a:r>
              <a:rPr lang="en-US" noProof="0" dirty="0"/>
              <a:t>Click to edit Master title style</a:t>
            </a:r>
            <a:endParaRPr dirty="0"/>
          </a:p>
        </p:txBody>
      </p:sp>
      <p:sp>
        <p:nvSpPr>
          <p:cNvPr id="13" name="Brödtext nivå ett…"/>
          <p:cNvSpPr txBox="1">
            <a:spLocks noGrp="1"/>
          </p:cNvSpPr>
          <p:nvPr>
            <p:ph type="body" sz="quarter" idx="21" hasCustomPrompt="1"/>
          </p:nvPr>
        </p:nvSpPr>
        <p:spPr>
          <a:xfrm>
            <a:off x="600671" y="5503458"/>
            <a:ext cx="10985501" cy="503205"/>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noProof="0" dirty="0"/>
              <a:t>Click to add Date</a:t>
            </a:r>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62347" y="5803352"/>
            <a:ext cx="2241127" cy="1054648"/>
          </a:xfrm>
          <a:prstGeom prst="rect">
            <a:avLst/>
          </a:prstGeom>
        </p:spPr>
      </p:pic>
      <p:sp>
        <p:nvSpPr>
          <p:cNvPr id="7" name="Classification">
            <a:extLst>
              <a:ext uri="{FF2B5EF4-FFF2-40B4-BE49-F238E27FC236}">
                <a16:creationId xmlns:a16="http://schemas.microsoft.com/office/drawing/2014/main" id="{DCC0A8B8-FA73-4646-8703-E37E5F7B346F}"/>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00447566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10" name="Classification">
            <a:extLst>
              <a:ext uri="{FF2B5EF4-FFF2-40B4-BE49-F238E27FC236}">
                <a16:creationId xmlns:a16="http://schemas.microsoft.com/office/drawing/2014/main" id="{4885B186-2749-41F3-9CB8-D75F22BB2672}"/>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72493089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
        <p:nvSpPr>
          <p:cNvPr id="11" name="Classification">
            <a:extLst>
              <a:ext uri="{FF2B5EF4-FFF2-40B4-BE49-F238E27FC236}">
                <a16:creationId xmlns:a16="http://schemas.microsoft.com/office/drawing/2014/main" id="{7DFB882F-BA99-4CD1-8A71-4744FB6E4B70}"/>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020460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40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503205"/>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Presentation Date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Tree>
    <p:extLst>
      <p:ext uri="{BB962C8B-B14F-4D97-AF65-F5344CB8AC3E}">
        <p14:creationId xmlns:p14="http://schemas.microsoft.com/office/powerpoint/2010/main" val="92381902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798687"/>
            <a:ext cx="11178000" cy="985925"/>
          </a:xfrm>
        </p:spPr>
        <p:txBody>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sz="1600"/>
            </a:lvl1pPr>
            <a:lvl2pPr marL="590400" indent="-228600">
              <a:buFont typeface="Wingdings" panose="05000000000000000000" pitchFamily="2" charset="2"/>
              <a:buChar char="§"/>
              <a:defRPr sz="1400"/>
            </a:lvl2pPr>
            <a:lvl3pPr marL="928800" indent="-228600">
              <a:buFont typeface="Wingdings" panose="05000000000000000000" pitchFamily="2" charset="2"/>
              <a:buChar char="§"/>
              <a:defRPr sz="1200"/>
            </a:lvl3pPr>
            <a:lvl4pPr marL="1270800" indent="-228600">
              <a:buFont typeface="Wingdings" panose="05000000000000000000" pitchFamily="2" charset="2"/>
              <a:buChar char="§"/>
              <a:defRPr sz="1100"/>
            </a:lvl4pPr>
            <a:lvl5pPr marL="1602000" indent="-228600">
              <a:buFont typeface="Wingdings" panose="05000000000000000000" pitchFamily="2" charset="2"/>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3113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Click to 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Tree>
    <p:extLst>
      <p:ext uri="{BB962C8B-B14F-4D97-AF65-F5344CB8AC3E}">
        <p14:creationId xmlns:p14="http://schemas.microsoft.com/office/powerpoint/2010/main" val="254492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Name of presentation</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8078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EA5A-D654-48D6-B988-00B1B30FB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36DC5-2F8A-42DD-BD61-A694CFB8E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C7FA8-2EE1-4B31-81C1-2965312368E6}"/>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09930840-B21C-4575-8966-9DBE627AB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115BF-B2AC-489C-9EDD-AEB924AFB486}"/>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81432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5" name="Picture Placeholder 14"/>
          <p:cNvSpPr>
            <a:spLocks noGrp="1"/>
          </p:cNvSpPr>
          <p:nvPr>
            <p:ph type="pic" sz="quarter" idx="15" hasCustomPrompt="1"/>
          </p:nvPr>
        </p:nvSpPr>
        <p:spPr>
          <a:xfrm>
            <a:off x="0" y="0"/>
            <a:ext cx="12192000" cy="5490000"/>
          </a:xfrm>
        </p:spPr>
        <p:txBody>
          <a:bodyPr anchor="ctr"/>
          <a:lstStyle>
            <a:lvl1pPr marL="0" indent="0" algn="ctr">
              <a:buNone/>
              <a:defRPr sz="1400"/>
            </a:lvl1pPr>
          </a:lstStyle>
          <a:p>
            <a:r>
              <a:rPr lang="en-US" dirty="0"/>
              <a:t>Click to add picture</a:t>
            </a:r>
          </a:p>
        </p:txBody>
      </p:sp>
      <p:sp>
        <p:nvSpPr>
          <p:cNvPr id="2" name="Title 1"/>
          <p:cNvSpPr>
            <a:spLocks noGrp="1"/>
          </p:cNvSpPr>
          <p:nvPr>
            <p:ph type="ctrTitle"/>
          </p:nvPr>
        </p:nvSpPr>
        <p:spPr>
          <a:xfrm>
            <a:off x="0" y="2196000"/>
            <a:ext cx="5544000" cy="2682000"/>
          </a:xfrm>
          <a:solidFill>
            <a:srgbClr val="000000">
              <a:alpha val="23137"/>
            </a:srgbClr>
          </a:solidFill>
        </p:spPr>
        <p:txBody>
          <a:bodyPr lIns="540000" tIns="108000" rIns="144000" bIns="108000" anchor="ctr">
            <a:normAutofit/>
          </a:bodyPr>
          <a:lstStyle>
            <a:lvl1pPr algn="l">
              <a:defRPr sz="4800" b="0" spc="-30" baseline="0">
                <a:solidFill>
                  <a:schemeClr val="bg1"/>
                </a:solidFill>
              </a:defRPr>
            </a:lvl1pPr>
          </a:lstStyle>
          <a:p>
            <a:r>
              <a:rPr lang="en-US" noProof="0"/>
              <a:t>Click to edit Master title style</a:t>
            </a:r>
            <a:endParaRPr lang="en-US" noProof="0" dirty="0"/>
          </a:p>
        </p:txBody>
      </p:sp>
      <p:pic>
        <p:nvPicPr>
          <p:cNvPr id="26"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chemeClr val="bg1"/>
          </a:solidFill>
        </p:spPr>
      </p:pic>
      <p:sp>
        <p:nvSpPr>
          <p:cNvPr id="41"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2"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3" name="Footer Placeholder 4"/>
          <p:cNvSpPr>
            <a:spLocks noGrp="1"/>
          </p:cNvSpPr>
          <p:nvPr>
            <p:ph type="ftr" sz="quarter" idx="11"/>
          </p:nvPr>
        </p:nvSpPr>
        <p:spPr>
          <a:xfrm>
            <a:off x="1907465" y="6428232"/>
            <a:ext cx="3240000" cy="216000"/>
          </a:xfrm>
        </p:spPr>
        <p:txBody>
          <a:bodyPr anchor="b" anchorCtr="0"/>
          <a:lstStyle/>
          <a:p>
            <a:r>
              <a:rPr lang="en-US" noProof="0"/>
              <a:t>Name of presentation</a:t>
            </a:r>
            <a:endParaRPr lang="en-US" noProof="0" dirty="0"/>
          </a:p>
        </p:txBody>
      </p:sp>
    </p:spTree>
    <p:extLst>
      <p:ext uri="{BB962C8B-B14F-4D97-AF65-F5344CB8AC3E}">
        <p14:creationId xmlns:p14="http://schemas.microsoft.com/office/powerpoint/2010/main" val="2835830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graphic">
    <p:spTree>
      <p:nvGrpSpPr>
        <p:cNvPr id="1" name=""/>
        <p:cNvGrpSpPr/>
        <p:nvPr/>
      </p:nvGrpSpPr>
      <p:grpSpPr>
        <a:xfrm>
          <a:off x="0" y="0"/>
          <a:ext cx="0" cy="0"/>
          <a:chOff x="0" y="0"/>
          <a:chExt cx="0" cy="0"/>
        </a:xfrm>
      </p:grpSpPr>
      <p:sp>
        <p:nvSpPr>
          <p:cNvPr id="11" name="Picture Placeholder 14"/>
          <p:cNvSpPr>
            <a:spLocks noGrp="1"/>
          </p:cNvSpPr>
          <p:nvPr>
            <p:ph type="pic" sz="quarter" idx="15" hasCustomPrompt="1"/>
          </p:nvPr>
        </p:nvSpPr>
        <p:spPr>
          <a:xfrm>
            <a:off x="0" y="0"/>
            <a:ext cx="12192000" cy="5490000"/>
          </a:xfrm>
        </p:spPr>
        <p:txBody>
          <a:bodyPr anchor="ctr"/>
          <a:lstStyle>
            <a:lvl1pPr marL="0" indent="0" algn="ctr">
              <a:buNone/>
              <a:defRPr sz="1400"/>
            </a:lvl1pPr>
          </a:lstStyle>
          <a:p>
            <a:r>
              <a:rPr lang="en-US" dirty="0"/>
              <a:t>Click to add picture</a:t>
            </a:r>
          </a:p>
        </p:txBody>
      </p:sp>
      <p:sp>
        <p:nvSpPr>
          <p:cNvPr id="2" name="Title 1"/>
          <p:cNvSpPr>
            <a:spLocks noGrp="1"/>
          </p:cNvSpPr>
          <p:nvPr>
            <p:ph type="ctrTitle"/>
          </p:nvPr>
        </p:nvSpPr>
        <p:spPr>
          <a:xfrm>
            <a:off x="0" y="2196000"/>
            <a:ext cx="5544000" cy="2682000"/>
          </a:xfrm>
          <a:solidFill>
            <a:srgbClr val="000000">
              <a:alpha val="23137"/>
            </a:srgbClr>
          </a:solidFill>
        </p:spPr>
        <p:txBody>
          <a:bodyPr lIns="540000" tIns="108000" rIns="144000" bIns="108000" anchor="ctr">
            <a:normAutofit/>
          </a:bodyPr>
          <a:lstStyle>
            <a:lvl1pPr algn="l">
              <a:defRPr sz="48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Name of presentation</a:t>
            </a:r>
            <a:endParaRPr lang="en-US" noProof="0" dirty="0"/>
          </a:p>
        </p:txBody>
      </p:sp>
      <p:pic>
        <p:nvPicPr>
          <p:cNvPr id="10" name="Bildobjekt 8">
            <a:extLst>
              <a:ext uri="{FF2B5EF4-FFF2-40B4-BE49-F238E27FC236}">
                <a16:creationId xmlns:a16="http://schemas.microsoft.com/office/drawing/2014/main" id="{3672E42C-4D98-4544-8D91-F249C64572E2}"/>
              </a:ext>
            </a:extLst>
          </p:cNvPr>
          <p:cNvPicPr preferRelativeResize="0">
            <a:picLocks noChangeAspect="1"/>
          </p:cNvPicPr>
          <p:nvPr userDrawn="1"/>
        </p:nvPicPr>
        <p:blipFill>
          <a:blip r:embed="rId2"/>
          <a:stretch>
            <a:fillRect/>
          </a:stretch>
        </p:blipFill>
        <p:spPr>
          <a:xfrm>
            <a:off x="10149840" y="6035040"/>
            <a:ext cx="1596644" cy="540000"/>
          </a:xfrm>
          <a:prstGeom prst="rect">
            <a:avLst/>
          </a:prstGeom>
          <a:solidFill>
            <a:schemeClr val="bg1"/>
          </a:solidFill>
        </p:spPr>
      </p:pic>
    </p:spTree>
    <p:extLst>
      <p:ext uri="{BB962C8B-B14F-4D97-AF65-F5344CB8AC3E}">
        <p14:creationId xmlns:p14="http://schemas.microsoft.com/office/powerpoint/2010/main" val="2635969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668612"/>
            <a:ext cx="11178000" cy="1116000"/>
          </a:xfrm>
        </p:spPr>
        <p:txBody>
          <a:bodyPr/>
          <a:lstStyle/>
          <a:p>
            <a:r>
              <a:rPr lang="en-US" noProof="0"/>
              <a:t>Click to edit Master title style</a:t>
            </a:r>
            <a:endParaRPr lang="en-US" noProof="0" dirty="0"/>
          </a:p>
        </p:txBody>
      </p:sp>
      <p:sp>
        <p:nvSpPr>
          <p:cNvPr id="3" name="Content Placeholder 2"/>
          <p:cNvSpPr>
            <a:spLocks noGrp="1"/>
          </p:cNvSpPr>
          <p:nvPr>
            <p:ph sz="half" idx="1"/>
          </p:nvPr>
        </p:nvSpPr>
        <p:spPr>
          <a:xfrm>
            <a:off x="550333" y="1918800"/>
            <a:ext cx="5364000" cy="4140000"/>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918800"/>
            <a:ext cx="5364000" cy="4140000"/>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Name of presentation</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20221870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0800" y="1701728"/>
            <a:ext cx="5364000" cy="468000"/>
          </a:xfrm>
          <a:gradFill>
            <a:gsLst>
              <a:gs pos="97000">
                <a:schemeClr val="bg1"/>
              </a:gs>
              <a:gs pos="97000">
                <a:schemeClr val="accent2"/>
              </a:gs>
            </a:gsLst>
            <a:lin ang="5400000" scaled="1"/>
          </a:gradFill>
        </p:spPr>
        <p:txBody>
          <a:bodyPr anchor="b"/>
          <a:lstStyle>
            <a:lvl1pPr marL="7200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4" name="Content Placeholder 3"/>
          <p:cNvSpPr>
            <a:spLocks noGrp="1"/>
          </p:cNvSpPr>
          <p:nvPr>
            <p:ph sz="half" idx="2"/>
          </p:nvPr>
        </p:nvSpPr>
        <p:spPr>
          <a:xfrm>
            <a:off x="550800" y="2351314"/>
            <a:ext cx="5364000" cy="3696685"/>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4"/>
          <p:cNvSpPr>
            <a:spLocks noGrp="1"/>
          </p:cNvSpPr>
          <p:nvPr>
            <p:ph type="body" sz="quarter" idx="3" hasCustomPrompt="1"/>
          </p:nvPr>
        </p:nvSpPr>
        <p:spPr>
          <a:xfrm>
            <a:off x="6364800" y="1701728"/>
            <a:ext cx="5364000" cy="468000"/>
          </a:xfrm>
          <a:gradFill>
            <a:gsLst>
              <a:gs pos="97000">
                <a:schemeClr val="bg1"/>
              </a:gs>
              <a:gs pos="97000">
                <a:schemeClr val="accent2"/>
              </a:gs>
            </a:gsLst>
            <a:lin ang="5400000" scaled="1"/>
          </a:gradFill>
        </p:spPr>
        <p:txBody>
          <a:bodyPr anchor="b"/>
          <a:lstStyle>
            <a:lvl1pPr marL="7200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6" name="Content Placeholder 5"/>
          <p:cNvSpPr>
            <a:spLocks noGrp="1"/>
          </p:cNvSpPr>
          <p:nvPr>
            <p:ph sz="quarter" idx="4"/>
          </p:nvPr>
        </p:nvSpPr>
        <p:spPr>
          <a:xfrm>
            <a:off x="6364800" y="2351314"/>
            <a:ext cx="5364000" cy="3696685"/>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Name of presentation</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1" name="Title 10"/>
          <p:cNvSpPr>
            <a:spLocks noGrp="1"/>
          </p:cNvSpPr>
          <p:nvPr>
            <p:ph type="title"/>
          </p:nvPr>
        </p:nvSpPr>
        <p:spPr>
          <a:xfrm>
            <a:off x="550333" y="668612"/>
            <a:ext cx="11178000" cy="1008000"/>
          </a:xfrm>
        </p:spPr>
        <p:txBody>
          <a:bodyPr/>
          <a:lstStyle/>
          <a:p>
            <a:r>
              <a:rPr lang="en-US"/>
              <a:t>Click to edit Master title style</a:t>
            </a:r>
          </a:p>
        </p:txBody>
      </p:sp>
    </p:spTree>
    <p:extLst>
      <p:ext uri="{BB962C8B-B14F-4D97-AF65-F5344CB8AC3E}">
        <p14:creationId xmlns:p14="http://schemas.microsoft.com/office/powerpoint/2010/main" val="3126690733"/>
      </p:ext>
    </p:extLst>
  </p:cSld>
  <p:clrMapOvr>
    <a:masterClrMapping/>
  </p:clrMapOvr>
  <p:extLst>
    <p:ext uri="{DCECCB84-F9BA-43D5-87BE-67443E8EF086}">
      <p15:sldGuideLst xmlns:p15="http://schemas.microsoft.com/office/powerpoint/2012/main">
        <p15:guide id="1" orient="horz" pos="16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0800" y="1156975"/>
            <a:ext cx="11178000" cy="468000"/>
          </a:xfrm>
          <a:noFill/>
        </p:spPr>
        <p:txBody>
          <a:bodyPr anchor="t"/>
          <a:lstStyle>
            <a:lvl1pPr marL="0" indent="0">
              <a:spcBef>
                <a:spcPts val="0"/>
              </a:spcBef>
              <a:spcAft>
                <a:spcPts val="0"/>
              </a:spcAft>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4" name="Content Placeholder 3"/>
          <p:cNvSpPr>
            <a:spLocks noGrp="1"/>
          </p:cNvSpPr>
          <p:nvPr>
            <p:ph sz="half" idx="2"/>
          </p:nvPr>
        </p:nvSpPr>
        <p:spPr>
          <a:xfrm>
            <a:off x="550800" y="1920711"/>
            <a:ext cx="11178000" cy="4140000"/>
          </a:xfrm>
        </p:spPr>
        <p:txBody>
          <a:bodyPr/>
          <a:lstStyle>
            <a:lvl1pPr>
              <a:defRPr sz="2400"/>
            </a:lvl1pPr>
            <a:lvl2pPr>
              <a:defRPr sz="2000"/>
            </a:lvl2pPr>
            <a:lvl3pPr>
              <a:defRPr sz="18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Name of presentation</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5" name="Title 4"/>
          <p:cNvSpPr>
            <a:spLocks noGrp="1"/>
          </p:cNvSpPr>
          <p:nvPr>
            <p:ph type="title"/>
          </p:nvPr>
        </p:nvSpPr>
        <p:spPr>
          <a:xfrm>
            <a:off x="550333" y="668612"/>
            <a:ext cx="11178000" cy="468000"/>
          </a:xfrm>
        </p:spPr>
        <p:txBody>
          <a:bodyPr/>
          <a:lstStyle/>
          <a:p>
            <a:r>
              <a:rPr lang="en-US"/>
              <a:t>Click to edit Master title style</a:t>
            </a:r>
          </a:p>
        </p:txBody>
      </p:sp>
    </p:spTree>
    <p:extLst>
      <p:ext uri="{BB962C8B-B14F-4D97-AF65-F5344CB8AC3E}">
        <p14:creationId xmlns:p14="http://schemas.microsoft.com/office/powerpoint/2010/main" val="3754137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Name of presentation</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0055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p:bg>
      <p:bgPr>
        <a:solidFill>
          <a:schemeClr val="accent1"/>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stretch>
            <a:fillRect/>
          </a:stretch>
        </p:blipFill>
        <p:spPr>
          <a:xfrm>
            <a:off x="9360000" y="5555010"/>
            <a:ext cx="1926000" cy="642295"/>
          </a:xfrm>
          <a:prstGeom prst="rect">
            <a:avLst/>
          </a:prstGeom>
        </p:spPr>
      </p:pic>
      <p:grpSp>
        <p:nvGrpSpPr>
          <p:cNvPr id="2" name="Group 1">
            <a:extLst>
              <a:ext uri="{FF2B5EF4-FFF2-40B4-BE49-F238E27FC236}">
                <a16:creationId xmlns:a16="http://schemas.microsoft.com/office/drawing/2014/main" id="{E967326D-6439-4072-94A6-6E8435024FEB}"/>
              </a:ext>
            </a:extLst>
          </p:cNvPr>
          <p:cNvGrpSpPr/>
          <p:nvPr userDrawn="1"/>
        </p:nvGrpSpPr>
        <p:grpSpPr>
          <a:xfrm>
            <a:off x="695909" y="4069080"/>
            <a:ext cx="3261411" cy="1932976"/>
            <a:chOff x="695909" y="4423104"/>
            <a:chExt cx="3261411" cy="1932976"/>
          </a:xfrm>
        </p:grpSpPr>
        <p:sp>
          <p:nvSpPr>
            <p:cNvPr id="6" name="Rubrik 1"/>
            <p:cNvSpPr txBox="1">
              <a:spLocks/>
            </p:cNvSpPr>
            <p:nvPr userDrawn="1"/>
          </p:nvSpPr>
          <p:spPr>
            <a:xfrm>
              <a:off x="695909" y="5922922"/>
              <a:ext cx="2519771" cy="43315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000" b="0" kern="1200" spc="-100" baseline="0">
                  <a:solidFill>
                    <a:schemeClr val="bg1"/>
                  </a:solidFill>
                  <a:latin typeface="Arial" panose="020B0604020202020204" pitchFamily="34" charset="0"/>
                  <a:ea typeface="+mj-ea"/>
                  <a:cs typeface="Arial" panose="020B0604020202020204" pitchFamily="34" charset="0"/>
                </a:defRPr>
              </a:lvl1pPr>
            </a:lstStyle>
            <a:p>
              <a:r>
                <a:rPr lang="en-US" sz="1800" spc="0" noProof="0" dirty="0"/>
                <a:t>autoliv.com</a:t>
              </a:r>
            </a:p>
          </p:txBody>
        </p:sp>
        <p:sp>
          <p:nvSpPr>
            <p:cNvPr id="7" name="textruta 11"/>
            <p:cNvSpPr txBox="1"/>
            <p:nvPr userDrawn="1"/>
          </p:nvSpPr>
          <p:spPr>
            <a:xfrm>
              <a:off x="704185" y="4423104"/>
              <a:ext cx="3253135" cy="1338828"/>
            </a:xfrm>
            <a:prstGeom prst="rect">
              <a:avLst/>
            </a:prstGeom>
            <a:noFill/>
          </p:spPr>
          <p:txBody>
            <a:bodyPr wrap="none" rtlCol="0">
              <a:spAutoFit/>
            </a:bodyPr>
            <a:lstStyle/>
            <a:p>
              <a:pPr marL="0" marR="0" indent="0" algn="l" defTabSz="914400" rtl="0" eaLnBrk="1" fontAlgn="auto" latinLnBrk="0" hangingPunct="1">
                <a:lnSpc>
                  <a:spcPct val="87000"/>
                </a:lnSpc>
                <a:spcBef>
                  <a:spcPts val="0"/>
                </a:spcBef>
                <a:spcAft>
                  <a:spcPts val="0"/>
                </a:spcAft>
                <a:buClrTx/>
                <a:buSzTx/>
                <a:buFontTx/>
                <a:buNone/>
                <a:tabLst/>
                <a:defRPr/>
              </a:pPr>
              <a:r>
                <a:rPr lang="en-US" sz="3000" spc="-100" baseline="0" noProof="1">
                  <a:solidFill>
                    <a:schemeClr val="bg1"/>
                  </a:solidFill>
                </a:rPr>
                <a:t>Each year, Autoliv’s</a:t>
              </a:r>
              <a:br>
                <a:rPr lang="en-US" sz="3000" spc="-100" baseline="0" noProof="1">
                  <a:solidFill>
                    <a:schemeClr val="bg1"/>
                  </a:solidFill>
                </a:rPr>
              </a:br>
              <a:r>
                <a:rPr lang="en-US" sz="3000" spc="-100" baseline="0" noProof="1">
                  <a:solidFill>
                    <a:schemeClr val="bg1"/>
                  </a:solidFill>
                </a:rPr>
                <a:t>products save over</a:t>
              </a:r>
              <a:br>
                <a:rPr lang="en-US" sz="3000" spc="-100" baseline="0" noProof="1">
                  <a:solidFill>
                    <a:schemeClr val="bg1"/>
                  </a:solidFill>
                </a:rPr>
              </a:br>
              <a:r>
                <a:rPr lang="en-US" sz="3000" spc="-100" baseline="0" noProof="1">
                  <a:solidFill>
                    <a:schemeClr val="bg1"/>
                  </a:solidFill>
                </a:rPr>
                <a:t>30,000 lives </a:t>
              </a:r>
            </a:p>
          </p:txBody>
        </p:sp>
        <p:cxnSp>
          <p:nvCxnSpPr>
            <p:cNvPr id="8" name="Rak 13"/>
            <p:cNvCxnSpPr/>
            <p:nvPr userDrawn="1"/>
          </p:nvCxnSpPr>
          <p:spPr>
            <a:xfrm>
              <a:off x="815826" y="5733691"/>
              <a:ext cx="1190890" cy="0"/>
            </a:xfrm>
            <a:prstGeom prst="line">
              <a:avLst/>
            </a:prstGeom>
            <a:ln w="44450" cap="rnd">
              <a:solidFill>
                <a:schemeClr val="accent2"/>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9304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556953"/>
            <a:ext cx="12192000" cy="3699164"/>
          </a:xfrm>
        </p:spPr>
        <p:txBody>
          <a:bodyPr anchor="ctr"/>
          <a:lstStyle>
            <a:lvl1pPr marL="0" indent="0" algn="ctr">
              <a:buNone/>
              <a:defRPr sz="1400" baseline="0"/>
            </a:lvl1pPr>
          </a:lstStyle>
          <a:p>
            <a:r>
              <a:rPr lang="en-US" dirty="0"/>
              <a:t>Click to add picture</a:t>
            </a:r>
          </a:p>
        </p:txBody>
      </p:sp>
      <p:sp>
        <p:nvSpPr>
          <p:cNvPr id="16" name="Subtitle 2"/>
          <p:cNvSpPr>
            <a:spLocks noGrp="1"/>
          </p:cNvSpPr>
          <p:nvPr>
            <p:ph type="subTitle" idx="1" hasCustomPrompt="1"/>
          </p:nvPr>
        </p:nvSpPr>
        <p:spPr>
          <a:xfrm>
            <a:off x="591793" y="5183739"/>
            <a:ext cx="11637293" cy="324000"/>
          </a:xfrm>
        </p:spPr>
        <p:txBody>
          <a:bodyPr/>
          <a:lstStyle>
            <a:lvl1pPr marL="0" indent="0" algn="l">
              <a:spcBef>
                <a:spcPts val="0"/>
              </a:spcBef>
              <a:spcAft>
                <a:spcPts val="0"/>
              </a:spcAft>
              <a:buNone/>
              <a:defRPr sz="2400">
                <a:solidFill>
                  <a:schemeClr val="accent1"/>
                </a:solidFill>
                <a:latin typeface="Archivo" pitchFamily="2" charset="0"/>
                <a:cs typeface="Archiv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91793" y="4647905"/>
            <a:ext cx="11637293" cy="528703"/>
          </a:xfrm>
        </p:spPr>
        <p:txBody>
          <a:bodyPr anchor="t">
            <a:normAutofit/>
          </a:bodyPr>
          <a:lstStyle>
            <a:lvl1pPr algn="l">
              <a:defRPr sz="3400" spc="-30" baseline="0">
                <a:solidFill>
                  <a:schemeClr val="accent1"/>
                </a:solidFill>
                <a:latin typeface="Archivo SemiBold" pitchFamily="2" charset="0"/>
                <a:cs typeface="Archivo SemiBold" pitchFamily="2" charset="0"/>
              </a:defRPr>
            </a:lvl1pPr>
          </a:lstStyle>
          <a:p>
            <a:r>
              <a:rPr lang="en-US" noProof="0"/>
              <a:t>Click to edit Master title style</a:t>
            </a:r>
            <a:endParaRPr lang="en-US" noProof="0" dirty="0"/>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Presentation Name</a:t>
            </a:r>
            <a:endParaRPr lang="en-US" dirty="0"/>
          </a:p>
        </p:txBody>
      </p:sp>
      <p:sp>
        <p:nvSpPr>
          <p:cNvPr id="9" name="Subtitle 2">
            <a:extLst>
              <a:ext uri="{FF2B5EF4-FFF2-40B4-BE49-F238E27FC236}">
                <a16:creationId xmlns:a16="http://schemas.microsoft.com/office/drawing/2014/main" id="{12A063C5-B548-46E7-A03A-50A5587B5004}"/>
              </a:ext>
            </a:extLst>
          </p:cNvPr>
          <p:cNvSpPr txBox="1">
            <a:spLocks/>
          </p:cNvSpPr>
          <p:nvPr userDrawn="1"/>
        </p:nvSpPr>
        <p:spPr>
          <a:xfrm>
            <a:off x="591793" y="5609389"/>
            <a:ext cx="11637293" cy="324000"/>
          </a:xfrm>
          <a:prstGeom prst="rect">
            <a:avLst/>
          </a:prstGeom>
        </p:spPr>
        <p:txBody>
          <a:bodyPr vert="horz" lIns="0" tIns="0" rIns="0" bIns="0" rtlCol="0">
            <a:noAutofit/>
          </a:bodyPr>
          <a:lstStyle>
            <a:lvl1pPr marL="0" indent="0" algn="l" defTabSz="914400" rtl="0" eaLnBrk="1" latinLnBrk="0" hangingPunct="1">
              <a:lnSpc>
                <a:spcPct val="95000"/>
              </a:lnSpc>
              <a:spcBef>
                <a:spcPts val="0"/>
              </a:spcBef>
              <a:spcAft>
                <a:spcPts val="0"/>
              </a:spcAft>
              <a:buClr>
                <a:schemeClr val="accent1"/>
              </a:buClr>
              <a:buFont typeface="Wingdings" panose="05000000000000000000" pitchFamily="2" charset="2"/>
              <a:buNone/>
              <a:defRPr sz="2400" kern="1200">
                <a:solidFill>
                  <a:schemeClr val="accent1"/>
                </a:solidFill>
                <a:latin typeface="Archivo" pitchFamily="2" charset="0"/>
                <a:ea typeface="+mn-ea"/>
                <a:cs typeface="Archivo" pitchFamily="2" charset="0"/>
              </a:defRPr>
            </a:lvl1pPr>
            <a:lvl2pPr marL="457200" indent="0" algn="ctr" defTabSz="914400" rtl="0" eaLnBrk="1" latinLnBrk="0" hangingPunct="1">
              <a:lnSpc>
                <a:spcPct val="95000"/>
              </a:lnSpc>
              <a:spcBef>
                <a:spcPts val="0"/>
              </a:spcBef>
              <a:spcAft>
                <a:spcPts val="300"/>
              </a:spcAft>
              <a:buClr>
                <a:schemeClr val="accent1"/>
              </a:buClr>
              <a:buFont typeface="Archivo" pitchFamily="2" charset="0"/>
              <a:buNone/>
              <a:defRPr sz="2000" kern="1200">
                <a:solidFill>
                  <a:schemeClr val="tx1">
                    <a:lumMod val="50000"/>
                  </a:schemeClr>
                </a:solidFill>
                <a:latin typeface="Archivo" pitchFamily="2" charset="0"/>
                <a:ea typeface="+mn-ea"/>
                <a:cs typeface="Archivo" pitchFamily="2" charset="0"/>
              </a:defRPr>
            </a:lvl2pPr>
            <a:lvl3pPr marL="914400" indent="0" algn="ctr" defTabSz="914400" rtl="0" eaLnBrk="1" latinLnBrk="0" hangingPunct="1">
              <a:lnSpc>
                <a:spcPct val="95000"/>
              </a:lnSpc>
              <a:spcBef>
                <a:spcPts val="0"/>
              </a:spcBef>
              <a:spcAft>
                <a:spcPts val="300"/>
              </a:spcAft>
              <a:buClr>
                <a:schemeClr val="accent1"/>
              </a:buClr>
              <a:buFont typeface="Archivo" pitchFamily="2" charset="0"/>
              <a:buNone/>
              <a:defRPr sz="1800" kern="1200">
                <a:solidFill>
                  <a:schemeClr val="tx1">
                    <a:lumMod val="50000"/>
                  </a:schemeClr>
                </a:solidFill>
                <a:latin typeface="Archivo" pitchFamily="2" charset="0"/>
                <a:ea typeface="+mn-ea"/>
                <a:cs typeface="Archivo" pitchFamily="2" charset="0"/>
              </a:defRPr>
            </a:lvl3pPr>
            <a:lvl4pPr marL="13716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4pPr>
            <a:lvl5pPr marL="18288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Click to add job title</a:t>
            </a:r>
          </a:p>
        </p:txBody>
      </p:sp>
    </p:spTree>
    <p:extLst>
      <p:ext uri="{BB962C8B-B14F-4D97-AF65-F5344CB8AC3E}">
        <p14:creationId xmlns:p14="http://schemas.microsoft.com/office/powerpoint/2010/main" val="64565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Tree>
    <p:extLst>
      <p:ext uri="{BB962C8B-B14F-4D97-AF65-F5344CB8AC3E}">
        <p14:creationId xmlns:p14="http://schemas.microsoft.com/office/powerpoint/2010/main" val="88253377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210324"/>
            <a:ext cx="11178000" cy="813851"/>
          </a:xfrm>
        </p:spPr>
        <p:txBody>
          <a:bodyPr anchor="b" anchorCtr="0">
            <a:normAutofit/>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a:xfrm>
            <a:off x="550333" y="1152526"/>
            <a:ext cx="11178000" cy="4906788"/>
          </a:xfrm>
        </p:spPr>
        <p:txBody>
          <a:bodyPr/>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33995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BE75-CD40-41D4-9700-CDFCC4154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CBB81-7E76-4CC4-BDFE-4C061258B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A8943-DE42-4007-B9C6-798017C8D1D9}"/>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75A11CAD-E4DC-401F-8519-20DC2AC9A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E15C0-7F5C-415A-B647-36EADEE1915C}"/>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930489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Picture Placeholder 14"/>
          <p:cNvSpPr>
            <a:spLocks noGrp="1"/>
          </p:cNvSpPr>
          <p:nvPr>
            <p:ph type="pic" sz="quarter" idx="15"/>
          </p:nvPr>
        </p:nvSpPr>
        <p:spPr>
          <a:xfrm>
            <a:off x="0" y="557784"/>
            <a:ext cx="12192000" cy="4862114"/>
          </a:xfrm>
          <a:solidFill>
            <a:srgbClr val="F2F3F3"/>
          </a:solidFill>
        </p:spPr>
        <p:txBody>
          <a:bodyPr anchor="t" anchorCtr="0"/>
          <a:lstStyle>
            <a:lvl1pPr marL="0" indent="0" algn="ctr">
              <a:buNone/>
              <a:defRPr sz="1400">
                <a:noFill/>
              </a:defRPr>
            </a:lvl1pPr>
          </a:lstStyle>
          <a:p>
            <a:r>
              <a:rPr lang="en-US"/>
              <a:t>Click icon to add picture</a:t>
            </a:r>
            <a:endParaRPr lang="en-US" dirty="0"/>
          </a:p>
        </p:txBody>
      </p:sp>
      <p:sp>
        <p:nvSpPr>
          <p:cNvPr id="2" name="Title 1"/>
          <p:cNvSpPr>
            <a:spLocks noGrp="1"/>
          </p:cNvSpPr>
          <p:nvPr>
            <p:ph type="ctrTitle"/>
          </p:nvPr>
        </p:nvSpPr>
        <p:spPr>
          <a:xfrm>
            <a:off x="588818" y="2733755"/>
            <a:ext cx="11014364" cy="641045"/>
          </a:xfrm>
          <a:noFill/>
        </p:spPr>
        <p:txBody>
          <a:bodyPr lIns="146304" tIns="0" rIns="144000" bIns="0" anchor="ctr" anchorCtr="0">
            <a:normAutofit/>
          </a:bodyPr>
          <a:lstStyle>
            <a:lvl1pPr algn="ctr">
              <a:defRPr sz="36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Presentation Name</a:t>
            </a:r>
            <a:endParaRPr lang="en-US" noProof="0" dirty="0"/>
          </a:p>
        </p:txBody>
      </p:sp>
      <p:sp>
        <p:nvSpPr>
          <p:cNvPr id="6" name="Text Placeholder 5">
            <a:extLst>
              <a:ext uri="{FF2B5EF4-FFF2-40B4-BE49-F238E27FC236}">
                <a16:creationId xmlns:a16="http://schemas.microsoft.com/office/drawing/2014/main" id="{80C92EF8-6ED6-4FF0-AC8A-52C78929113B}"/>
              </a:ext>
            </a:extLst>
          </p:cNvPr>
          <p:cNvSpPr>
            <a:spLocks noGrp="1"/>
          </p:cNvSpPr>
          <p:nvPr>
            <p:ph type="body" sz="quarter" idx="16"/>
          </p:nvPr>
        </p:nvSpPr>
        <p:spPr>
          <a:xfrm>
            <a:off x="4719828" y="3376480"/>
            <a:ext cx="2752344" cy="237744"/>
          </a:xfrm>
          <a:solidFill>
            <a:schemeClr val="bg1"/>
          </a:solid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54073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Left Picture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0" y="0"/>
            <a:ext cx="6096001"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6096000"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20385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0" y="0"/>
            <a:ext cx="5572126"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1"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5999" y="1304925"/>
            <a:ext cx="5572126"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18804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Left Conten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1" y="0"/>
            <a:ext cx="6095998"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6095999" y="-1"/>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597204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1" y="0"/>
            <a:ext cx="5572124"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6000" y="1304925"/>
            <a:ext cx="5572125"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1" y="0"/>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414430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0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8" name="Title 1">
            <a:extLst>
              <a:ext uri="{FF2B5EF4-FFF2-40B4-BE49-F238E27FC236}">
                <a16:creationId xmlns:a16="http://schemas.microsoft.com/office/drawing/2014/main" id="{79357ED3-3F82-4FF8-9194-7C65B783BC7A}"/>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324356848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Presentation Name</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2" name="Content Placeholder 2">
            <a:extLst>
              <a:ext uri="{FF2B5EF4-FFF2-40B4-BE49-F238E27FC236}">
                <a16:creationId xmlns:a16="http://schemas.microsoft.com/office/drawing/2014/main" id="{EB7C427D-4259-4F0A-9A36-2AF0E358045E}"/>
              </a:ext>
            </a:extLst>
          </p:cNvPr>
          <p:cNvSpPr>
            <a:spLocks noGrp="1"/>
          </p:cNvSpPr>
          <p:nvPr>
            <p:ph idx="1"/>
          </p:nvPr>
        </p:nvSpPr>
        <p:spPr>
          <a:xfrm>
            <a:off x="550333" y="1790700"/>
            <a:ext cx="11178000" cy="4268613"/>
          </a:xfrm>
        </p:spPr>
        <p:txBody>
          <a:bodyPr lIns="91440"/>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51C70B94-BCC1-4C68-995D-300ED6A0B85A}"/>
              </a:ext>
            </a:extLst>
          </p:cNvPr>
          <p:cNvSpPr>
            <a:spLocks noGrp="1"/>
          </p:cNvSpPr>
          <p:nvPr>
            <p:ph type="title"/>
          </p:nvPr>
        </p:nvSpPr>
        <p:spPr>
          <a:xfrm>
            <a:off x="550333" y="210324"/>
            <a:ext cx="11178000" cy="813851"/>
          </a:xfrm>
        </p:spPr>
        <p:txBody>
          <a:bodyPr lIns="91440" anchor="b" anchorCtr="0">
            <a:normAutofit/>
          </a:bodyPr>
          <a:lstStyle>
            <a:lvl1pPr>
              <a:defRPr sz="2400"/>
            </a:lvl1pPr>
          </a:lstStyle>
          <a:p>
            <a:r>
              <a:rPr lang="en-US" noProof="0"/>
              <a:t>Click to edit Master title style</a:t>
            </a:r>
            <a:endParaRPr lang="en-US" noProof="0" dirty="0"/>
          </a:p>
        </p:txBody>
      </p:sp>
      <p:sp>
        <p:nvSpPr>
          <p:cNvPr id="6" name="Content Placeholder 5">
            <a:extLst>
              <a:ext uri="{FF2B5EF4-FFF2-40B4-BE49-F238E27FC236}">
                <a16:creationId xmlns:a16="http://schemas.microsoft.com/office/drawing/2014/main" id="{B2B69FD4-AB15-4233-9D39-3D26F0E567A2}"/>
              </a:ext>
            </a:extLst>
          </p:cNvPr>
          <p:cNvSpPr>
            <a:spLocks noGrp="1"/>
          </p:cNvSpPr>
          <p:nvPr>
            <p:ph sz="quarter" idx="13"/>
          </p:nvPr>
        </p:nvSpPr>
        <p:spPr>
          <a:xfrm>
            <a:off x="550333" y="1133475"/>
            <a:ext cx="11178117" cy="371475"/>
          </a:xfrm>
        </p:spPr>
        <p:txBody>
          <a:bodyPr lIns="91440" anchor="b" anchorCtr="0"/>
          <a:lstStyle>
            <a:lvl1pPr marL="0" indent="0">
              <a:buNone/>
              <a:defRPr sz="1600" b="1">
                <a:solidFill>
                  <a:srgbClr val="005496"/>
                </a:solidFill>
              </a:defRPr>
            </a:lvl1pPr>
          </a:lstStyle>
          <a:p>
            <a:pPr lvl="0"/>
            <a:r>
              <a:rPr lang="en-US"/>
              <a:t>Click to edit Master text styles</a:t>
            </a:r>
          </a:p>
        </p:txBody>
      </p:sp>
    </p:spTree>
    <p:extLst>
      <p:ext uri="{BB962C8B-B14F-4D97-AF65-F5344CB8AC3E}">
        <p14:creationId xmlns:p14="http://schemas.microsoft.com/office/powerpoint/2010/main" val="3570890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Presentation Name</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7" name="Title 1">
            <a:extLst>
              <a:ext uri="{FF2B5EF4-FFF2-40B4-BE49-F238E27FC236}">
                <a16:creationId xmlns:a16="http://schemas.microsoft.com/office/drawing/2014/main" id="{0B810A46-D8DA-4D87-9337-8FA446965F42}"/>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4255611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Date</a:t>
            </a:r>
            <a:endParaRPr lang="en-US" noProof="0" dirty="0"/>
          </a:p>
        </p:txBody>
      </p:sp>
      <p:sp>
        <p:nvSpPr>
          <p:cNvPr id="3" name="Footer Placeholder 2"/>
          <p:cNvSpPr>
            <a:spLocks noGrp="1"/>
          </p:cNvSpPr>
          <p:nvPr>
            <p:ph type="ftr" sz="quarter" idx="11"/>
          </p:nvPr>
        </p:nvSpPr>
        <p:spPr/>
        <p:txBody>
          <a:bodyPr/>
          <a:lstStyle/>
          <a:p>
            <a:r>
              <a:rPr lang="en-US" noProof="0"/>
              <a:t>Presentation Name</a:t>
            </a:r>
            <a:endParaRPr lang="en-US" noProof="0" dirty="0"/>
          </a:p>
        </p:txBody>
      </p:sp>
      <p:sp>
        <p:nvSpPr>
          <p:cNvPr id="4" name="Slide Number Placeholder 3"/>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5876601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End">
    <p:bg>
      <p:bgRef idx="1001">
        <a:schemeClr val="bg1"/>
      </p:bgRef>
    </p:bg>
    <p:spTree>
      <p:nvGrpSpPr>
        <p:cNvPr id="1" name=""/>
        <p:cNvGrpSpPr/>
        <p:nvPr/>
      </p:nvGrpSpPr>
      <p:grpSpPr>
        <a:xfrm>
          <a:off x="0" y="0"/>
          <a:ext cx="0" cy="0"/>
          <a:chOff x="0" y="0"/>
          <a:chExt cx="0" cy="0"/>
        </a:xfrm>
      </p:grpSpPr>
      <p:sp>
        <p:nvSpPr>
          <p:cNvPr id="9" name="Date Placeholder 1">
            <a:extLst>
              <a:ext uri="{FF2B5EF4-FFF2-40B4-BE49-F238E27FC236}">
                <a16:creationId xmlns:a16="http://schemas.microsoft.com/office/drawing/2014/main" id="{7295A21F-A81C-4E27-A471-4804B022F9BF}"/>
              </a:ext>
            </a:extLst>
          </p:cNvPr>
          <p:cNvSpPr>
            <a:spLocks noGrp="1"/>
          </p:cNvSpPr>
          <p:nvPr>
            <p:ph type="dt" sz="half" idx="10"/>
          </p:nvPr>
        </p:nvSpPr>
        <p:spPr>
          <a:xfrm>
            <a:off x="591793" y="6431676"/>
            <a:ext cx="1224000" cy="216000"/>
          </a:xfrm>
        </p:spPr>
        <p:txBody>
          <a:bodyPr/>
          <a:lstStyle/>
          <a:p>
            <a:r>
              <a:rPr lang="en-US" noProof="0"/>
              <a:t>Date</a:t>
            </a:r>
            <a:endParaRPr lang="en-US" noProof="0" dirty="0"/>
          </a:p>
        </p:txBody>
      </p:sp>
      <p:sp>
        <p:nvSpPr>
          <p:cNvPr id="10" name="Footer Placeholder 2">
            <a:extLst>
              <a:ext uri="{FF2B5EF4-FFF2-40B4-BE49-F238E27FC236}">
                <a16:creationId xmlns:a16="http://schemas.microsoft.com/office/drawing/2014/main" id="{194151EB-7B08-49B3-870E-CC1ED69C4ACE}"/>
              </a:ext>
            </a:extLst>
          </p:cNvPr>
          <p:cNvSpPr>
            <a:spLocks noGrp="1"/>
          </p:cNvSpPr>
          <p:nvPr>
            <p:ph type="ftr" sz="quarter" idx="11"/>
          </p:nvPr>
        </p:nvSpPr>
        <p:spPr>
          <a:xfrm>
            <a:off x="1907465" y="6431676"/>
            <a:ext cx="3240000" cy="216000"/>
          </a:xfrm>
        </p:spPr>
        <p:txBody>
          <a:bodyPr/>
          <a:lstStyle/>
          <a:p>
            <a:r>
              <a:rPr lang="en-US" noProof="0"/>
              <a:t>Presentation Name</a:t>
            </a:r>
            <a:endParaRPr lang="en-US" noProof="0" dirty="0"/>
          </a:p>
        </p:txBody>
      </p:sp>
      <p:sp>
        <p:nvSpPr>
          <p:cNvPr id="11" name="Slide Number Placeholder 3">
            <a:extLst>
              <a:ext uri="{FF2B5EF4-FFF2-40B4-BE49-F238E27FC236}">
                <a16:creationId xmlns:a16="http://schemas.microsoft.com/office/drawing/2014/main" id="{FD4ADB87-2A69-456E-8F1F-FAABFBF5DEB5}"/>
              </a:ext>
            </a:extLst>
          </p:cNvPr>
          <p:cNvSpPr>
            <a:spLocks noGrp="1"/>
          </p:cNvSpPr>
          <p:nvPr>
            <p:ph type="sldNum" sz="quarter" idx="12"/>
          </p:nvPr>
        </p:nvSpPr>
        <p:spPr>
          <a:xfrm>
            <a:off x="116733" y="6431676"/>
            <a:ext cx="396000" cy="216000"/>
          </a:xfrm>
        </p:spPr>
        <p:txBody>
          <a:bodyPr/>
          <a:lstStyle/>
          <a:p>
            <a:fld id="{7E74F4B1-9ADB-4B50-83D6-797B7B30BEA4}" type="slidenum">
              <a:rPr lang="en-US" noProof="0" smtClean="0"/>
              <a:t>‹#›</a:t>
            </a:fld>
            <a:endParaRPr lang="en-US" noProof="0" dirty="0"/>
          </a:p>
        </p:txBody>
      </p:sp>
      <p:sp>
        <p:nvSpPr>
          <p:cNvPr id="12" name="Text Box 11">
            <a:extLst>
              <a:ext uri="{FF2B5EF4-FFF2-40B4-BE49-F238E27FC236}">
                <a16:creationId xmlns:a16="http://schemas.microsoft.com/office/drawing/2014/main" id="{5002A6AF-8FEE-4D76-A0DE-9FD3CEC6566F}"/>
              </a:ext>
            </a:extLst>
          </p:cNvPr>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3" name="Classification">
            <a:extLst>
              <a:ext uri="{FF2B5EF4-FFF2-40B4-BE49-F238E27FC236}">
                <a16:creationId xmlns:a16="http://schemas.microsoft.com/office/drawing/2014/main" id="{C22485DD-7FC0-4E8E-A552-D81F2ECBFD2D}"/>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pic>
        <p:nvPicPr>
          <p:cNvPr id="14" name="Bildobjekt 8">
            <a:extLst>
              <a:ext uri="{FF2B5EF4-FFF2-40B4-BE49-F238E27FC236}">
                <a16:creationId xmlns:a16="http://schemas.microsoft.com/office/drawing/2014/main" id="{A5BB8F02-C258-427B-B7F8-364F4787A534}"/>
              </a:ext>
            </a:extLst>
          </p:cNvPr>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Tree>
    <p:extLst>
      <p:ext uri="{BB962C8B-B14F-4D97-AF65-F5344CB8AC3E}">
        <p14:creationId xmlns:p14="http://schemas.microsoft.com/office/powerpoint/2010/main" val="17178552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EA6C-D9D4-4D1E-8D5E-637FA3659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EB2538-073B-4737-82A2-B510ACF15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21A2F-EE45-4103-9E92-3134F593E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A9D8-E63B-43D7-8879-149C4D16A635}"/>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6" name="Footer Placeholder 5">
            <a:extLst>
              <a:ext uri="{FF2B5EF4-FFF2-40B4-BE49-F238E27FC236}">
                <a16:creationId xmlns:a16="http://schemas.microsoft.com/office/drawing/2014/main" id="{4E424491-57F0-4CF5-B769-D5A019563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D46E2-78F3-4624-BB5F-8843D84148B5}"/>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58130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9E94-3EB9-4B75-B246-BA78806A7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F3CEF8-6AD2-4450-8D50-946D88F85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7942D-282A-444D-B493-06DDD6248D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63C73-608D-45E2-8FAC-2807C73F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01E8B-AC5A-49A9-BD9F-4BDE1680D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093B6-2CBF-4783-A8DE-CDB45E479C41}"/>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8" name="Footer Placeholder 7">
            <a:extLst>
              <a:ext uri="{FF2B5EF4-FFF2-40B4-BE49-F238E27FC236}">
                <a16:creationId xmlns:a16="http://schemas.microsoft.com/office/drawing/2014/main" id="{232ADF76-1C34-482B-9C2B-0776D8501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179FD-2D2D-4BEE-8E75-B877E904895B}"/>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19983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E04-EB72-423E-8334-2A4121A72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21317-6748-48C4-AFDC-9417C1D244B6}"/>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4" name="Footer Placeholder 3">
            <a:extLst>
              <a:ext uri="{FF2B5EF4-FFF2-40B4-BE49-F238E27FC236}">
                <a16:creationId xmlns:a16="http://schemas.microsoft.com/office/drawing/2014/main" id="{736B9273-F6A2-4656-96CE-818CC462A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F2162-EF03-4BB6-94F1-B429FFB02A08}"/>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12596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EAFA2-3654-4614-8E3E-76FDF5F6CA51}"/>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3" name="Footer Placeholder 2">
            <a:extLst>
              <a:ext uri="{FF2B5EF4-FFF2-40B4-BE49-F238E27FC236}">
                <a16:creationId xmlns:a16="http://schemas.microsoft.com/office/drawing/2014/main" id="{3FE706C6-EA4A-40B8-81F9-E98A036E0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C820A-A007-4F26-9F71-723AC01140DA}"/>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271551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BA28-2CD3-4BF5-8A92-7EA47A6D4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3B16E-F536-48CD-800D-0E709D567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FD412D-F23E-4243-A9BA-9A4ED6188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7CB56-A8C8-4EC6-A806-3A1E04A589DA}"/>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6" name="Footer Placeholder 5">
            <a:extLst>
              <a:ext uri="{FF2B5EF4-FFF2-40B4-BE49-F238E27FC236}">
                <a16:creationId xmlns:a16="http://schemas.microsoft.com/office/drawing/2014/main" id="{ACD8CF65-B2AC-4BFD-80E0-DAD83540F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0CE18-7CA5-4899-89A8-1BD809F4DE18}"/>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246880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3EBD-E334-4C53-A4D6-CE1B3A97E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1CD71D-045E-49EB-BDB1-7D452336B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2D398-62F0-4632-9D9E-CF395E08B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39C53-9C50-45EA-AB0A-A593F5D60C55}"/>
              </a:ext>
            </a:extLst>
          </p:cNvPr>
          <p:cNvSpPr>
            <a:spLocks noGrp="1"/>
          </p:cNvSpPr>
          <p:nvPr>
            <p:ph type="dt" sz="half" idx="10"/>
          </p:nvPr>
        </p:nvSpPr>
        <p:spPr/>
        <p:txBody>
          <a:bodyPr/>
          <a:lstStyle/>
          <a:p>
            <a:fld id="{A6080641-BF53-45E2-AB64-819BCB14F389}" type="datetimeFigureOut">
              <a:rPr lang="en-US" smtClean="0"/>
              <a:t>5/26/2023</a:t>
            </a:fld>
            <a:endParaRPr lang="en-US"/>
          </a:p>
        </p:txBody>
      </p:sp>
      <p:sp>
        <p:nvSpPr>
          <p:cNvPr id="6" name="Footer Placeholder 5">
            <a:extLst>
              <a:ext uri="{FF2B5EF4-FFF2-40B4-BE49-F238E27FC236}">
                <a16:creationId xmlns:a16="http://schemas.microsoft.com/office/drawing/2014/main" id="{5DBA0441-9038-4E78-A7D2-F735450A7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2EE71-E5D1-469E-9FAE-A6AD5EFA7EE3}"/>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69004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3FFB-72EA-4606-892F-975427D31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5044-02AD-49D7-9C92-5747511D9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BB102-181D-4889-8A21-16DD92FB3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80641-BF53-45E2-AB64-819BCB14F389}" type="datetimeFigureOut">
              <a:rPr lang="en-US" smtClean="0"/>
              <a:t>5/26/2023</a:t>
            </a:fld>
            <a:endParaRPr lang="en-US"/>
          </a:p>
        </p:txBody>
      </p:sp>
      <p:sp>
        <p:nvSpPr>
          <p:cNvPr id="5" name="Footer Placeholder 4">
            <a:extLst>
              <a:ext uri="{FF2B5EF4-FFF2-40B4-BE49-F238E27FC236}">
                <a16:creationId xmlns:a16="http://schemas.microsoft.com/office/drawing/2014/main" id="{5929F204-5963-48D5-A22B-6A9CD36C0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B5699C-16CF-4E70-9689-38A4DA86C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5C3B6-5EC4-4F78-B6F4-76BF376DD0F4}" type="slidenum">
              <a:rPr lang="en-US" smtClean="0"/>
              <a:t>‹#›</a:t>
            </a:fld>
            <a:endParaRPr lang="en-US"/>
          </a:p>
        </p:txBody>
      </p:sp>
    </p:spTree>
    <p:extLst>
      <p:ext uri="{BB962C8B-B14F-4D97-AF65-F5344CB8AC3E}">
        <p14:creationId xmlns:p14="http://schemas.microsoft.com/office/powerpoint/2010/main" val="258045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Tree>
    <p:extLst>
      <p:ext uri="{BB962C8B-B14F-4D97-AF65-F5344CB8AC3E}">
        <p14:creationId xmlns:p14="http://schemas.microsoft.com/office/powerpoint/2010/main" val="3417158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5"/>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Tree>
    <p:extLst>
      <p:ext uri="{BB962C8B-B14F-4D97-AF65-F5344CB8AC3E}">
        <p14:creationId xmlns:p14="http://schemas.microsoft.com/office/powerpoint/2010/main" val="2017522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1"/>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9504816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6900853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p:txStyles>
    <p:titleStyle>
      <a:lvl1pPr algn="l" defTabSz="914400" rtl="0" eaLnBrk="1" latinLnBrk="0" hangingPunct="1">
        <a:lnSpc>
          <a:spcPct val="90000"/>
        </a:lnSpc>
        <a:spcBef>
          <a:spcPct val="0"/>
        </a:spcBef>
        <a:buNone/>
        <a:defRPr sz="3000" b="1" kern="1200">
          <a:solidFill>
            <a:schemeClr val="accent1"/>
          </a:solidFill>
          <a:latin typeface="Archivo SemiBold" pitchFamily="2" charset="0"/>
          <a:ea typeface="+mj-ea"/>
          <a:cs typeface="Archivo SemiBold" pitchFamily="2" charset="0"/>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Archivo" pitchFamily="2" charset="0"/>
          <a:ea typeface="+mn-ea"/>
          <a:cs typeface="Archivo" pitchFamily="2" charset="0"/>
        </a:defRPr>
      </a:lvl1pPr>
      <a:lvl2pPr marL="590400" indent="-228600" algn="l" defTabSz="914400" rtl="0" eaLnBrk="1" latinLnBrk="0" hangingPunct="1">
        <a:lnSpc>
          <a:spcPct val="95000"/>
        </a:lnSpc>
        <a:spcBef>
          <a:spcPts val="0"/>
        </a:spcBef>
        <a:spcAft>
          <a:spcPts val="300"/>
        </a:spcAft>
        <a:buClr>
          <a:schemeClr val="accent1"/>
        </a:buClr>
        <a:buFont typeface="Archivo" pitchFamily="2" charset="0"/>
        <a:buChar char="−"/>
        <a:defRPr sz="2000" kern="1200">
          <a:solidFill>
            <a:schemeClr val="tx1">
              <a:lumMod val="50000"/>
            </a:schemeClr>
          </a:solidFill>
          <a:latin typeface="Archivo" pitchFamily="2" charset="0"/>
          <a:ea typeface="+mn-ea"/>
          <a:cs typeface="Archivo" pitchFamily="2" charset="0"/>
        </a:defRPr>
      </a:lvl2pPr>
      <a:lvl3pPr marL="928800" indent="-228600" algn="l" defTabSz="914400" rtl="0" eaLnBrk="1" latinLnBrk="0" hangingPunct="1">
        <a:lnSpc>
          <a:spcPct val="95000"/>
        </a:lnSpc>
        <a:spcBef>
          <a:spcPts val="0"/>
        </a:spcBef>
        <a:spcAft>
          <a:spcPts val="300"/>
        </a:spcAft>
        <a:buClr>
          <a:schemeClr val="accent1"/>
        </a:buClr>
        <a:buFont typeface="Archivo" pitchFamily="2" charset="0"/>
        <a:buChar char="−"/>
        <a:defRPr sz="1800" kern="1200">
          <a:solidFill>
            <a:schemeClr val="tx1">
              <a:lumMod val="50000"/>
            </a:schemeClr>
          </a:solidFill>
          <a:latin typeface="Archivo" pitchFamily="2" charset="0"/>
          <a:ea typeface="+mn-ea"/>
          <a:cs typeface="Archivo" pitchFamily="2" charset="0"/>
        </a:defRPr>
      </a:lvl3pPr>
      <a:lvl4pPr marL="12708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4pPr>
      <a:lvl5pPr marL="16020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hyperlink" Target="CommentsRules_for_EnterpriseArchitect_DetailedDesignGenerator.docx" TargetMode="Externa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ommentsRules_for_EnterpriseArchitect_DetailedDesignGenerator.docx"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 13">
            <a:extLst>
              <a:ext uri="{FF2B5EF4-FFF2-40B4-BE49-F238E27FC236}">
                <a16:creationId xmlns:a16="http://schemas.microsoft.com/office/drawing/2014/main" id="{9A68A466-9289-8747-9B6B-38DDB38EB731}"/>
              </a:ext>
            </a:extLst>
          </p:cNvPr>
          <p:cNvGrpSpPr/>
          <p:nvPr/>
        </p:nvGrpSpPr>
        <p:grpSpPr>
          <a:xfrm>
            <a:off x="-4550" y="523184"/>
            <a:ext cx="12196549" cy="4057491"/>
            <a:chOff x="-9099" y="717755"/>
            <a:chExt cx="24393096" cy="8114982"/>
          </a:xfrm>
        </p:grpSpPr>
        <p:pic>
          <p:nvPicPr>
            <p:cNvPr id="27" name="Bildobjekt 26">
              <a:extLst>
                <a:ext uri="{FF2B5EF4-FFF2-40B4-BE49-F238E27FC236}">
                  <a16:creationId xmlns:a16="http://schemas.microsoft.com/office/drawing/2014/main" id="{788E433B-3220-AB4A-B3A0-56DD3D1F13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57288" y="717755"/>
              <a:ext cx="12226709" cy="8114982"/>
            </a:xfrm>
            <a:prstGeom prst="rect">
              <a:avLst/>
            </a:prstGeom>
          </p:spPr>
        </p:pic>
        <p:pic>
          <p:nvPicPr>
            <p:cNvPr id="13" name="Bildobjekt 12">
              <a:extLst>
                <a:ext uri="{FF2B5EF4-FFF2-40B4-BE49-F238E27FC236}">
                  <a16:creationId xmlns:a16="http://schemas.microsoft.com/office/drawing/2014/main" id="{ED8445B2-5BBE-FE4D-ADE4-9E7D0E0227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99" y="717755"/>
              <a:ext cx="12166388" cy="8114982"/>
            </a:xfrm>
            <a:prstGeom prst="rect">
              <a:avLst/>
            </a:prstGeom>
          </p:spPr>
        </p:pic>
      </p:grpSp>
      <p:sp>
        <p:nvSpPr>
          <p:cNvPr id="221" name="More Lives Saved."/>
          <p:cNvSpPr txBox="1"/>
          <p:nvPr/>
        </p:nvSpPr>
        <p:spPr>
          <a:xfrm>
            <a:off x="238252" y="664618"/>
            <a:ext cx="1979709" cy="335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50" b="0" i="0" u="none" strike="noStrike" kern="1200" cap="none" spc="0" normalizeH="0" baseline="0" noProof="0" dirty="0">
                <a:ln>
                  <a:noFill/>
                </a:ln>
                <a:solidFill>
                  <a:srgbClr val="FFFFFF"/>
                </a:solidFill>
                <a:effectLst/>
                <a:uLnTx/>
                <a:uFillTx/>
                <a:latin typeface="Archivo SemiBold"/>
                <a:cs typeface="Archivo SemiBold"/>
                <a:sym typeface="Archivo SemiBold"/>
              </a:rPr>
              <a:t>More Lives Saved</a:t>
            </a:r>
          </a:p>
        </p:txBody>
      </p:sp>
      <p:sp>
        <p:nvSpPr>
          <p:cNvPr id="222" name="More Life Lived."/>
          <p:cNvSpPr txBox="1"/>
          <p:nvPr/>
        </p:nvSpPr>
        <p:spPr>
          <a:xfrm>
            <a:off x="10251362" y="669055"/>
            <a:ext cx="1702389" cy="335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1850" b="0" i="0" u="none" strike="noStrike" kern="1200" cap="none" spc="0" normalizeH="0" baseline="0" noProof="0" dirty="0">
                <a:ln>
                  <a:noFill/>
                </a:ln>
                <a:solidFill>
                  <a:srgbClr val="FFFFFF"/>
                </a:solidFill>
                <a:effectLst/>
                <a:uLnTx/>
                <a:uFillTx/>
                <a:latin typeface="Archivo SemiBold"/>
                <a:cs typeface="Archivo SemiBold"/>
                <a:sym typeface="Archivo SemiBold"/>
              </a:rPr>
              <a:t>More Life Lived</a:t>
            </a:r>
          </a:p>
        </p:txBody>
      </p:sp>
      <p:sp>
        <p:nvSpPr>
          <p:cNvPr id="223" name="Rektangel"/>
          <p:cNvSpPr/>
          <p:nvPr/>
        </p:nvSpPr>
        <p:spPr>
          <a:xfrm>
            <a:off x="3975695" y="2375790"/>
            <a:ext cx="2117079" cy="304801"/>
          </a:xfrm>
          <a:prstGeom prst="rect">
            <a:avLst/>
          </a:prstGeom>
          <a:solidFill>
            <a:srgbClr val="FFFFFF"/>
          </a:solidFill>
          <a:ln w="12700">
            <a:miter lim="400000"/>
          </a:ln>
        </p:spPr>
        <p:txBody>
          <a:bodyPr lIns="25400" tIns="25400" rIns="25400" bIns="25400" anchor="ct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FFFFFF"/>
                </a:solidFill>
                <a:latin typeface="Helvetica Neue Medium"/>
                <a:ea typeface="Helvetica Neue Medium"/>
                <a:cs typeface="Helvetica Neue Medium"/>
                <a:sym typeface="Helvetica Neue Medium"/>
              </a:defRPr>
            </a:pPr>
            <a:endParaRPr kumimoji="0" sz="1600" b="1" i="0" u="none" strike="noStrike" kern="1200" cap="none" spc="0" normalizeH="0" baseline="0" noProof="0" dirty="0">
              <a:ln>
                <a:noFill/>
              </a:ln>
              <a:solidFill>
                <a:srgbClr val="FFFFFF"/>
              </a:solidFill>
              <a:effectLst/>
              <a:uLnTx/>
              <a:uFillTx/>
              <a:latin typeface="Archivo SemiBold" pitchFamily="2" charset="77"/>
              <a:cs typeface="Archivo SemiBold" pitchFamily="2" charset="77"/>
              <a:sym typeface="Helvetica Neue Medium"/>
            </a:endParaRPr>
          </a:p>
        </p:txBody>
      </p:sp>
      <p:sp>
        <p:nvSpPr>
          <p:cNvPr id="224" name="Rektangel"/>
          <p:cNvSpPr/>
          <p:nvPr/>
        </p:nvSpPr>
        <p:spPr>
          <a:xfrm>
            <a:off x="6090245" y="2375790"/>
            <a:ext cx="2117079" cy="304801"/>
          </a:xfrm>
          <a:prstGeom prst="rect">
            <a:avLst/>
          </a:prstGeom>
          <a:solidFill>
            <a:srgbClr val="FFFFFF"/>
          </a:solidFill>
          <a:ln w="12700">
            <a:miter lim="400000"/>
          </a:ln>
        </p:spPr>
        <p:txBody>
          <a:bodyPr lIns="25400" tIns="25400" rIns="25400" bIns="25400" anchor="ct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FFFFFF"/>
                </a:solidFill>
                <a:latin typeface="Helvetica Neue Medium"/>
                <a:ea typeface="Helvetica Neue Medium"/>
                <a:cs typeface="Helvetica Neue Medium"/>
                <a:sym typeface="Helvetica Neue Medium"/>
              </a:defRPr>
            </a:pPr>
            <a:endParaRPr kumimoji="0" sz="1600" b="1" i="0" u="none" strike="noStrike" kern="1200" cap="none" spc="0" normalizeH="0" baseline="0" noProof="0" dirty="0">
              <a:ln>
                <a:noFill/>
              </a:ln>
              <a:solidFill>
                <a:srgbClr val="FFFFFF"/>
              </a:solidFill>
              <a:effectLst/>
              <a:uLnTx/>
              <a:uFillTx/>
              <a:latin typeface="Archivo SemiBold" pitchFamily="2" charset="77"/>
              <a:cs typeface="Archivo SemiBold" pitchFamily="2" charset="77"/>
              <a:sym typeface="Helvetica Neue Medium"/>
            </a:endParaRPr>
          </a:p>
        </p:txBody>
      </p:sp>
      <p:sp>
        <p:nvSpPr>
          <p:cNvPr id="2" name="Title 1">
            <a:extLst>
              <a:ext uri="{FF2B5EF4-FFF2-40B4-BE49-F238E27FC236}">
                <a16:creationId xmlns:a16="http://schemas.microsoft.com/office/drawing/2014/main" id="{EEC83E64-835A-425F-A98C-9060C3C0E1A8}"/>
              </a:ext>
            </a:extLst>
          </p:cNvPr>
          <p:cNvSpPr>
            <a:spLocks noGrp="1"/>
          </p:cNvSpPr>
          <p:nvPr>
            <p:ph type="title"/>
          </p:nvPr>
        </p:nvSpPr>
        <p:spPr/>
        <p:txBody>
          <a:bodyPr/>
          <a:lstStyle/>
          <a:p>
            <a:r>
              <a:rPr lang="en-US" dirty="0"/>
              <a:t>Enterprise Architect - Detailed Design Generator</a:t>
            </a:r>
          </a:p>
        </p:txBody>
      </p:sp>
      <p:sp>
        <p:nvSpPr>
          <p:cNvPr id="3" name="Text Placeholder 2">
            <a:extLst>
              <a:ext uri="{FF2B5EF4-FFF2-40B4-BE49-F238E27FC236}">
                <a16:creationId xmlns:a16="http://schemas.microsoft.com/office/drawing/2014/main" id="{86A8A630-C93F-4821-8D82-07522561B541}"/>
              </a:ext>
            </a:extLst>
          </p:cNvPr>
          <p:cNvSpPr>
            <a:spLocks noGrp="1"/>
          </p:cNvSpPr>
          <p:nvPr>
            <p:ph type="body" sz="quarter" idx="21"/>
          </p:nvPr>
        </p:nvSpPr>
        <p:spPr/>
        <p:txBody>
          <a:bodyPr/>
          <a:lstStyle/>
          <a:p>
            <a:r>
              <a:rPr lang="en-US" dirty="0"/>
              <a:t>David Puscasu</a:t>
            </a:r>
          </a:p>
        </p:txBody>
      </p:sp>
      <p:sp>
        <p:nvSpPr>
          <p:cNvPr id="4" name="Text Placeholder 3">
            <a:extLst>
              <a:ext uri="{FF2B5EF4-FFF2-40B4-BE49-F238E27FC236}">
                <a16:creationId xmlns:a16="http://schemas.microsoft.com/office/drawing/2014/main" id="{D304083C-0A6D-4DF9-A1D8-CECDDCAEABDE}"/>
              </a:ext>
            </a:extLst>
          </p:cNvPr>
          <p:cNvSpPr>
            <a:spLocks noGrp="1"/>
          </p:cNvSpPr>
          <p:nvPr>
            <p:ph type="body" sz="quarter" idx="22"/>
          </p:nvPr>
        </p:nvSpPr>
        <p:spPr/>
        <p:txBody>
          <a:bodyPr/>
          <a:lstStyle/>
          <a:p>
            <a:r>
              <a:rPr lang="en-US" dirty="0"/>
              <a:t>RBE </a:t>
            </a:r>
          </a:p>
        </p:txBody>
      </p:sp>
      <p:sp>
        <p:nvSpPr>
          <p:cNvPr id="15" name="Date Placeholder 17">
            <a:extLst>
              <a:ext uri="{FF2B5EF4-FFF2-40B4-BE49-F238E27FC236}">
                <a16:creationId xmlns:a16="http://schemas.microsoft.com/office/drawing/2014/main" id="{9A03B07C-3CD0-402F-818B-387394C1DD19}"/>
              </a:ext>
            </a:extLst>
          </p:cNvPr>
          <p:cNvSpPr>
            <a:spLocks noGrp="1"/>
          </p:cNvSpPr>
          <p:nvPr>
            <p:ph type="dt" sz="half" idx="2"/>
          </p:nvPr>
        </p:nvSpPr>
        <p:spPr>
          <a:xfrm>
            <a:off x="591793" y="6431676"/>
            <a:ext cx="1224000" cy="216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p>
        </p:txBody>
      </p:sp>
      <p:sp>
        <p:nvSpPr>
          <p:cNvPr id="16" name="Footer Placeholder 18">
            <a:extLst>
              <a:ext uri="{FF2B5EF4-FFF2-40B4-BE49-F238E27FC236}">
                <a16:creationId xmlns:a16="http://schemas.microsoft.com/office/drawing/2014/main" id="{EA1F2F1B-6E7B-4FAE-877F-DF0949CCBC31}"/>
              </a:ext>
            </a:extLst>
          </p:cNvPr>
          <p:cNvSpPr>
            <a:spLocks noGrp="1"/>
          </p:cNvSpPr>
          <p:nvPr>
            <p:ph type="ftr" sz="quarter" idx="3"/>
          </p:nvPr>
        </p:nvSpPr>
        <p:spPr>
          <a:xfrm>
            <a:off x="1907465" y="6431676"/>
            <a:ext cx="3240000" cy="216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Tree>
    <p:extLst>
      <p:ext uri="{BB962C8B-B14F-4D97-AF65-F5344CB8AC3E}">
        <p14:creationId xmlns:p14="http://schemas.microsoft.com/office/powerpoint/2010/main" val="26943479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22" presetClass="entr" presetSubtype="2" fill="hold" grpId="0" nodeType="withEffect">
                                  <p:stCondLst>
                                    <p:cond delay="0"/>
                                  </p:stCondLst>
                                  <p:iterate>
                                    <p:tmAbs val="0"/>
                                  </p:iterate>
                                  <p:childTnLst>
                                    <p:set>
                                      <p:cBhvr>
                                        <p:cTn id="9" fill="hold"/>
                                        <p:tgtEl>
                                          <p:spTgt spid="223"/>
                                        </p:tgtEl>
                                        <p:attrNameLst>
                                          <p:attrName>style.visibility</p:attrName>
                                        </p:attrNameLst>
                                      </p:cBhvr>
                                      <p:to>
                                        <p:strVal val="visible"/>
                                      </p:to>
                                    </p:set>
                                    <p:animEffect transition="in" filter="wipe(right)">
                                      <p:cBhvr>
                                        <p:cTn id="10" dur="500"/>
                                        <p:tgtEl>
                                          <p:spTgt spid="223"/>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221"/>
                                        </p:tgtEl>
                                        <p:attrNameLst>
                                          <p:attrName>style.visibility</p:attrName>
                                        </p:attrNameLst>
                                      </p:cBhvr>
                                      <p:to>
                                        <p:strVal val="visible"/>
                                      </p:to>
                                    </p:set>
                                    <p:animEffect transition="in" filter="fade">
                                      <p:cBhvr>
                                        <p:cTn id="14" dur="1000"/>
                                        <p:tgtEl>
                                          <p:spTgt spid="221"/>
                                        </p:tgtEl>
                                      </p:cBhvr>
                                    </p:animEffect>
                                  </p:childTnLst>
                                </p:cTn>
                              </p:par>
                              <p:par>
                                <p:cTn id="15" presetID="10" presetClass="entr" fill="hold" grpId="0" nodeType="withEffect">
                                  <p:stCondLst>
                                    <p:cond delay="0"/>
                                  </p:stCondLst>
                                  <p:iterate>
                                    <p:tmAbs val="0"/>
                                  </p:iterate>
                                  <p:childTnLst>
                                    <p:set>
                                      <p:cBhvr>
                                        <p:cTn id="16" fill="hold"/>
                                        <p:tgtEl>
                                          <p:spTgt spid="222"/>
                                        </p:tgtEl>
                                        <p:attrNameLst>
                                          <p:attrName>style.visibility</p:attrName>
                                        </p:attrNameLst>
                                      </p:cBhvr>
                                      <p:to>
                                        <p:strVal val="visible"/>
                                      </p:to>
                                    </p:set>
                                    <p:animEffect transition="in" filter="fade">
                                      <p:cBhvr>
                                        <p:cTn id="1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advAuto="0"/>
      <p:bldP spid="222" grpId="0" animBg="1" advAuto="0"/>
      <p:bldP spid="223" grpId="0" animBg="1" advAuto="0"/>
      <p:bldP spid="224"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3"/>
            <a:ext cx="11178000" cy="805588"/>
          </a:xfrm>
        </p:spPr>
        <p:txBody>
          <a:bodyPr/>
          <a:lstStyle/>
          <a:p>
            <a:r>
              <a:rPr lang="en-US" sz="3600" dirty="0">
                <a:latin typeface="Archivo SemiBold" pitchFamily="2" charset="0"/>
                <a:cs typeface="Archivo SemiBold" pitchFamily="2" charset="0"/>
              </a:rPr>
              <a:t>How logic diagrams are generated</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11" name="Picture 10">
            <a:extLst>
              <a:ext uri="{FF2B5EF4-FFF2-40B4-BE49-F238E27FC236}">
                <a16:creationId xmlns:a16="http://schemas.microsoft.com/office/drawing/2014/main" id="{E6608C1F-B546-522F-A9B9-893F3137039A}"/>
              </a:ext>
            </a:extLst>
          </p:cNvPr>
          <p:cNvPicPr>
            <a:picLocks noChangeAspect="1"/>
          </p:cNvPicPr>
          <p:nvPr/>
        </p:nvPicPr>
        <p:blipFill>
          <a:blip r:embed="rId2"/>
          <a:stretch>
            <a:fillRect/>
          </a:stretch>
        </p:blipFill>
        <p:spPr>
          <a:xfrm>
            <a:off x="574829" y="2117628"/>
            <a:ext cx="6627570" cy="3255789"/>
          </a:xfrm>
          <a:prstGeom prst="rect">
            <a:avLst/>
          </a:prstGeom>
        </p:spPr>
      </p:pic>
      <p:pic>
        <p:nvPicPr>
          <p:cNvPr id="15" name="Picture 14">
            <a:extLst>
              <a:ext uri="{FF2B5EF4-FFF2-40B4-BE49-F238E27FC236}">
                <a16:creationId xmlns:a16="http://schemas.microsoft.com/office/drawing/2014/main" id="{6BD242E9-DD38-BD1D-434F-CDF808275EB5}"/>
              </a:ext>
            </a:extLst>
          </p:cNvPr>
          <p:cNvPicPr>
            <a:picLocks noChangeAspect="1"/>
          </p:cNvPicPr>
          <p:nvPr/>
        </p:nvPicPr>
        <p:blipFill>
          <a:blip r:embed="rId3"/>
          <a:stretch>
            <a:fillRect/>
          </a:stretch>
        </p:blipFill>
        <p:spPr>
          <a:xfrm>
            <a:off x="7640516" y="1350190"/>
            <a:ext cx="3798300" cy="4810815"/>
          </a:xfrm>
          <a:prstGeom prst="rect">
            <a:avLst/>
          </a:prstGeom>
        </p:spPr>
      </p:pic>
      <p:sp>
        <p:nvSpPr>
          <p:cNvPr id="16" name="TextBox 15">
            <a:extLst>
              <a:ext uri="{FF2B5EF4-FFF2-40B4-BE49-F238E27FC236}">
                <a16:creationId xmlns:a16="http://schemas.microsoft.com/office/drawing/2014/main" id="{D65D2E8F-0733-9F9C-DF9A-64AEB8F4562B}"/>
              </a:ext>
            </a:extLst>
          </p:cNvPr>
          <p:cNvSpPr txBox="1"/>
          <p:nvPr/>
        </p:nvSpPr>
        <p:spPr>
          <a:xfrm>
            <a:off x="574829" y="1713578"/>
            <a:ext cx="1512200" cy="365091"/>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2000" dirty="0">
                <a:solidFill>
                  <a:schemeClr val="tx1">
                    <a:lumMod val="50000"/>
                  </a:schemeClr>
                </a:solidFill>
              </a:rPr>
              <a:t>Svg diagram</a:t>
            </a:r>
          </a:p>
        </p:txBody>
      </p:sp>
      <p:sp>
        <p:nvSpPr>
          <p:cNvPr id="17" name="TextBox 16">
            <a:extLst>
              <a:ext uri="{FF2B5EF4-FFF2-40B4-BE49-F238E27FC236}">
                <a16:creationId xmlns:a16="http://schemas.microsoft.com/office/drawing/2014/main" id="{F5F2CEAF-514A-13D6-8CB8-7D1EE30CFE31}"/>
              </a:ext>
            </a:extLst>
          </p:cNvPr>
          <p:cNvSpPr txBox="1"/>
          <p:nvPr/>
        </p:nvSpPr>
        <p:spPr>
          <a:xfrm>
            <a:off x="7640516" y="981566"/>
            <a:ext cx="3291789" cy="365091"/>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2000" dirty="0">
                <a:solidFill>
                  <a:schemeClr val="tx1">
                    <a:lumMod val="50000"/>
                  </a:schemeClr>
                </a:solidFill>
              </a:rPr>
              <a:t>Enterprise Architect diagram</a:t>
            </a:r>
          </a:p>
        </p:txBody>
      </p:sp>
    </p:spTree>
    <p:extLst>
      <p:ext uri="{BB962C8B-B14F-4D97-AF65-F5344CB8AC3E}">
        <p14:creationId xmlns:p14="http://schemas.microsoft.com/office/powerpoint/2010/main" val="188139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pitchFamily="2" charset="0"/>
                <a:cs typeface="Archivo" pitchFamily="2" charset="0"/>
              </a:rPr>
              <a:t>Recommendations</a:t>
            </a:r>
            <a:br>
              <a:rPr lang="en-US" sz="3600" dirty="0">
                <a:latin typeface="Archivo" pitchFamily="2" charset="0"/>
                <a:cs typeface="Archivo" pitchFamily="2" charset="0"/>
              </a:rPr>
            </a:br>
            <a:endParaRPr lang="en-US" sz="3600" dirty="0">
              <a:latin typeface="Archivo SemiBold" pitchFamily="2" charset="0"/>
              <a:cs typeface="Archivo SemiBold" pitchFamily="2" charset="0"/>
            </a:endParaRP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6999" y="1865981"/>
            <a:ext cx="11177999" cy="3638006"/>
          </a:xfrm>
        </p:spPr>
        <p:txBody>
          <a:bodyPr/>
          <a:lstStyle/>
          <a:p>
            <a:r>
              <a:rPr lang="en-US" sz="2000" b="1" dirty="0">
                <a:latin typeface="Archivo" pitchFamily="2" charset="0"/>
                <a:cs typeface="Archivo" pitchFamily="2" charset="0"/>
              </a:rPr>
              <a:t>It is absolutely necessary to have Enterprise Architect software installed.</a:t>
            </a:r>
          </a:p>
          <a:p>
            <a:r>
              <a:rPr lang="en-US" sz="2000" b="1" dirty="0">
                <a:latin typeface="Archivo" pitchFamily="2" charset="0"/>
                <a:cs typeface="Archivo" pitchFamily="2" charset="0"/>
              </a:rPr>
              <a:t>It is necessary for S: Drive to be mapped during runtime of this tool.</a:t>
            </a:r>
          </a:p>
          <a:p>
            <a:r>
              <a:rPr lang="en-US" sz="2000" dirty="0">
                <a:latin typeface="Archivo" pitchFamily="2" charset="0"/>
                <a:cs typeface="Archivo" pitchFamily="2" charset="0"/>
              </a:rPr>
              <a:t>Prior to running the script on a certain software component, it is </a:t>
            </a:r>
            <a:r>
              <a:rPr lang="en-US" sz="2000" b="1" dirty="0">
                <a:latin typeface="Archivo" pitchFamily="2" charset="0"/>
                <a:cs typeface="Archivo" pitchFamily="2" charset="0"/>
              </a:rPr>
              <a:t>mandatory</a:t>
            </a:r>
            <a:r>
              <a:rPr lang="en-US" sz="2000" dirty="0">
                <a:latin typeface="Archivo" pitchFamily="2" charset="0"/>
                <a:cs typeface="Archivo" pitchFamily="2" charset="0"/>
              </a:rPr>
              <a:t> to verify that all the comments added in code is according to </a:t>
            </a:r>
            <a:r>
              <a:rPr lang="en-US" sz="2000" dirty="0">
                <a:latin typeface="Archivo" pitchFamily="2" charset="0"/>
                <a:cs typeface="Archivo" pitchFamily="2" charset="0"/>
                <a:hlinkClick r:id="rId2" action="ppaction://hlinkfile"/>
              </a:rPr>
              <a:t>Comments Rules for Enterprise Architect – Detailed Design Generator </a:t>
            </a:r>
            <a:r>
              <a:rPr lang="en-US" sz="2000" dirty="0">
                <a:latin typeface="Archivo" pitchFamily="2" charset="0"/>
                <a:cs typeface="Archivo" pitchFamily="2" charset="0"/>
              </a:rPr>
              <a:t>document. Otherwise, there is a possibility that the Enterprise Architect Model generated does not contain accurate data.</a:t>
            </a:r>
          </a:p>
          <a:p>
            <a:r>
              <a:rPr lang="en-US" sz="2000" dirty="0">
                <a:latin typeface="Archivo" pitchFamily="2" charset="0"/>
                <a:cs typeface="Archivo" pitchFamily="2" charset="0"/>
              </a:rPr>
              <a:t>However, after generating the Detailed Design on a given module </a:t>
            </a:r>
            <a:r>
              <a:rPr lang="en-US" sz="2000" b="1" dirty="0">
                <a:latin typeface="Archivo" pitchFamily="2" charset="0"/>
                <a:cs typeface="Archivo" pitchFamily="2" charset="0"/>
              </a:rPr>
              <a:t>it is recommended to do a check of the tables and charts</a:t>
            </a:r>
            <a:r>
              <a:rPr lang="en-US" sz="2000" dirty="0">
                <a:latin typeface="Archivo" pitchFamily="2" charset="0"/>
                <a:cs typeface="Archivo" pitchFamily="2" charset="0"/>
              </a:rPr>
              <a:t>, to make sure that the data added is consistent with that in the c_template and h_template files and that the charts look good aesthetically.</a:t>
            </a:r>
          </a:p>
          <a:p>
            <a:pPr marL="0" indent="0">
              <a:buNone/>
            </a:pPr>
            <a:endParaRPr lang="en-US" sz="2000" dirty="0">
              <a:latin typeface="Archivo" pitchFamily="2" charset="0"/>
              <a:cs typeface="Archivo" pitchFamily="2" charset="0"/>
            </a:endParaRPr>
          </a:p>
          <a:p>
            <a:endParaRPr lang="en-US" sz="2000" dirty="0">
              <a:latin typeface="Archivo" pitchFamily="2" charset="0"/>
              <a:cs typeface="Archivo" pitchFamily="2" charset="0"/>
            </a:endParaRPr>
          </a:p>
          <a:p>
            <a:endParaRPr lang="en-US" sz="20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55095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y, road, wave, highway&#10;&#10;Description automatically generated">
            <a:extLst>
              <a:ext uri="{FF2B5EF4-FFF2-40B4-BE49-F238E27FC236}">
                <a16:creationId xmlns:a16="http://schemas.microsoft.com/office/drawing/2014/main" id="{B5C86FCE-3651-4130-BCE0-CF47C7C78D0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5602224"/>
          </a:xfrm>
          <a:prstGeom prst="rect">
            <a:avLst/>
          </a:prstGeom>
        </p:spPr>
      </p:pic>
      <p:sp>
        <p:nvSpPr>
          <p:cNvPr id="4" name="TextBox 3">
            <a:extLst>
              <a:ext uri="{FF2B5EF4-FFF2-40B4-BE49-F238E27FC236}">
                <a16:creationId xmlns:a16="http://schemas.microsoft.com/office/drawing/2014/main" id="{53CA03C4-9302-4A61-874E-8BCDE715328B}"/>
              </a:ext>
            </a:extLst>
          </p:cNvPr>
          <p:cNvSpPr txBox="1"/>
          <p:nvPr/>
        </p:nvSpPr>
        <p:spPr>
          <a:xfrm>
            <a:off x="3382634" y="2620628"/>
            <a:ext cx="5426733" cy="774434"/>
          </a:xfrm>
          <a:prstGeom prst="rect">
            <a:avLst/>
          </a:prstGeom>
          <a:noFill/>
        </p:spPr>
        <p:txBody>
          <a:bodyPr wrap="none" lIns="36000" tIns="36000" rIns="36000" bIns="36000" rtlCol="0" anchor="ctr" anchorCtr="0">
            <a:spAutoFit/>
          </a:bodyPr>
          <a:lstStyle/>
          <a:p>
            <a:pPr marL="0" marR="0" lvl="0" indent="0" algn="ctr" defTabSz="914400" rtl="0" eaLnBrk="1" fontAlgn="auto" latinLnBrk="0" hangingPunct="1">
              <a:lnSpc>
                <a:spcPct val="95000"/>
              </a:lnSpc>
              <a:spcBef>
                <a:spcPts val="0"/>
              </a:spcBef>
              <a:spcAft>
                <a:spcPts val="0"/>
              </a:spcAft>
              <a:buClr>
                <a:srgbClr val="005496"/>
              </a:buClr>
              <a:buSzTx/>
              <a:buFontTx/>
              <a:buNone/>
              <a:tabLst/>
              <a:defRPr/>
            </a:pPr>
            <a:r>
              <a:rPr kumimoji="0" lang="en-US" sz="4800" b="1" i="0" u="none" strike="noStrike" kern="1200" cap="none" spc="0" normalizeH="0" baseline="0" noProof="0" dirty="0">
                <a:ln>
                  <a:noFill/>
                </a:ln>
                <a:solidFill>
                  <a:srgbClr val="FFFFFF"/>
                </a:solidFill>
                <a:effectLst/>
                <a:uLnTx/>
                <a:uFillTx/>
                <a:latin typeface="Archivo SemiBold" pitchFamily="2" charset="0"/>
                <a:ea typeface="+mn-ea"/>
                <a:cs typeface="Archivo SemiBold" pitchFamily="2" charset="0"/>
              </a:rPr>
              <a:t>Saving More Lives</a:t>
            </a:r>
          </a:p>
        </p:txBody>
      </p:sp>
      <p:sp>
        <p:nvSpPr>
          <p:cNvPr id="2" name="Date Placeholder 1">
            <a:extLst>
              <a:ext uri="{FF2B5EF4-FFF2-40B4-BE49-F238E27FC236}">
                <a16:creationId xmlns:a16="http://schemas.microsoft.com/office/drawing/2014/main" id="{36E2064D-9E2D-4CB1-B917-9BFBA030E9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14B28A1-B0A3-4CEB-99E6-854E8B2ECBE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Tree>
    <p:extLst>
      <p:ext uri="{BB962C8B-B14F-4D97-AF65-F5344CB8AC3E}">
        <p14:creationId xmlns:p14="http://schemas.microsoft.com/office/powerpoint/2010/main" val="22457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p:txBody>
          <a:bodyPr/>
          <a:lstStyle/>
          <a:p>
            <a:r>
              <a:rPr lang="en-US" sz="3600" dirty="0">
                <a:latin typeface="Archivo SemiBold" pitchFamily="2" charset="0"/>
                <a:cs typeface="Archivo SemiBold" pitchFamily="2" charset="0"/>
              </a:rPr>
              <a:t>Brief Introduction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840185"/>
            <a:ext cx="11178000" cy="4140000"/>
          </a:xfrm>
        </p:spPr>
        <p:txBody>
          <a:bodyPr/>
          <a:lstStyle/>
          <a:p>
            <a:r>
              <a:rPr lang="en-US" sz="2400" dirty="0">
                <a:latin typeface="Archivo" pitchFamily="2" charset="0"/>
                <a:cs typeface="Archivo" pitchFamily="2" charset="0"/>
              </a:rPr>
              <a:t>Enterprise Architect - Detailed Design Generator Tool is an internal tool created by the RBE team that aims to generate the detailed design file obtained based on certain inputs.</a:t>
            </a:r>
          </a:p>
          <a:p>
            <a:endParaRPr lang="en-US" sz="2400" dirty="0">
              <a:latin typeface="Archivo" pitchFamily="2" charset="0"/>
              <a:cs typeface="Archivo" pitchFamily="2" charset="0"/>
            </a:endParaRPr>
          </a:p>
          <a:p>
            <a:r>
              <a:rPr lang="en-US" sz="2400" dirty="0">
                <a:latin typeface="Archivo" pitchFamily="2" charset="0"/>
                <a:cs typeface="Archivo" pitchFamily="2" charset="0"/>
              </a:rPr>
              <a:t>At the base of this tool are several tools run from the main Python script, each tool having a well-defined role.</a:t>
            </a:r>
          </a:p>
          <a:p>
            <a:endParaRPr lang="en-US" sz="2400" dirty="0">
              <a:latin typeface="Archivo" pitchFamily="2" charset="0"/>
              <a:cs typeface="Archivo" pitchFamily="2" charset="0"/>
            </a:endParaRPr>
          </a:p>
          <a:p>
            <a:r>
              <a:rPr lang="en-US" sz="2400" dirty="0">
                <a:latin typeface="Archivo" pitchFamily="2" charset="0"/>
                <a:cs typeface="Archivo" pitchFamily="2" charset="0"/>
              </a:rPr>
              <a:t>The result obtained will be a new Model Package in the Enterprise Architect architecture project.</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17659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The running mode of entire tool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479116"/>
            <a:ext cx="11178000" cy="4534821"/>
          </a:xfrm>
        </p:spPr>
        <p:txBody>
          <a:bodyPr/>
          <a:lstStyle/>
          <a:p>
            <a:r>
              <a:rPr lang="en-US" sz="2400" dirty="0">
                <a:latin typeface="Archivo" pitchFamily="2" charset="0"/>
                <a:cs typeface="Archivo" pitchFamily="2" charset="0"/>
              </a:rPr>
              <a:t>One of the modes of operation of this tool is the </a:t>
            </a:r>
            <a:r>
              <a:rPr lang="en-US" sz="2400" b="1" dirty="0">
                <a:solidFill>
                  <a:srgbClr val="FF0000"/>
                </a:solidFill>
                <a:latin typeface="Archivo" pitchFamily="2" charset="0"/>
                <a:cs typeface="Archivo" pitchFamily="2" charset="0"/>
              </a:rPr>
              <a:t>mode of operation based on c_template files </a:t>
            </a:r>
            <a:r>
              <a:rPr lang="en-US" sz="2400" dirty="0">
                <a:latin typeface="Archivo" pitchFamily="2" charset="0"/>
                <a:cs typeface="Archivo" pitchFamily="2" charset="0"/>
              </a:rPr>
              <a:t>which involves the creation of c_template files which will be the basis for creating source code files. </a:t>
            </a:r>
          </a:p>
          <a:p>
            <a:r>
              <a:rPr lang="en-US" sz="2400" dirty="0">
                <a:latin typeface="Archivo" pitchFamily="2" charset="0"/>
                <a:cs typeface="Archivo" pitchFamily="2" charset="0"/>
              </a:rPr>
              <a:t>These c_template files will contain a code like pseudocode, their purpose being functions in the respective software component.</a:t>
            </a:r>
          </a:p>
          <a:p>
            <a:r>
              <a:rPr lang="en-US" sz="2400" dirty="0">
                <a:latin typeface="Archivo" pitchFamily="2" charset="0"/>
                <a:cs typeface="Archivo" pitchFamily="2" charset="0"/>
              </a:rPr>
              <a:t>In order to exemplify this mode of operation, an example module has been created that contains the c_template files associated with this module.</a:t>
            </a:r>
          </a:p>
          <a:p>
            <a:r>
              <a:rPr lang="en-US" sz="2400" dirty="0">
                <a:latin typeface="Archivo" pitchFamily="2" charset="0"/>
                <a:cs typeface="Archivo" pitchFamily="2" charset="0"/>
              </a:rPr>
              <a:t>These c_template files will also be in the folder where the project source code files will be located (s:\Scripts\Configuration_Management\EA_Detailed_Design_Generator\Examples\Example_Module\).</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26624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355000"/>
            <a:ext cx="11178000" cy="985925"/>
          </a:xfrm>
        </p:spPr>
        <p:txBody>
          <a:bodyPr/>
          <a:lstStyle/>
          <a:p>
            <a:r>
              <a:rPr lang="en-US" sz="3600" dirty="0">
                <a:latin typeface="Archivo SemiBold" pitchFamily="2" charset="0"/>
                <a:cs typeface="Archivo SemiBold" pitchFamily="2" charset="0"/>
              </a:rPr>
              <a:t>The running mode of entire tool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10" name="TextBox 9">
            <a:extLst>
              <a:ext uri="{FF2B5EF4-FFF2-40B4-BE49-F238E27FC236}">
                <a16:creationId xmlns:a16="http://schemas.microsoft.com/office/drawing/2014/main" id="{CC23A8A3-6C81-4377-B0BE-46D714ADEC50}"/>
              </a:ext>
            </a:extLst>
          </p:cNvPr>
          <p:cNvSpPr txBox="1"/>
          <p:nvPr/>
        </p:nvSpPr>
        <p:spPr>
          <a:xfrm>
            <a:off x="500857" y="1479009"/>
            <a:ext cx="5470056" cy="397031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chivo" pitchFamily="2" charset="0"/>
                <a:cs typeface="Archivo" pitchFamily="2" charset="0"/>
              </a:rPr>
              <a:t>As can been seen, these files will have the extension c_template, and after writing them and generating the design document, they can be easily modified into c source files </a:t>
            </a:r>
            <a:r>
              <a:rPr lang="en-US" dirty="0">
                <a:latin typeface="Archivo" pitchFamily="2" charset="0"/>
                <a:cs typeface="Archivo" pitchFamily="2" charset="0"/>
              </a:rPr>
              <a:t>code</a:t>
            </a:r>
            <a:r>
              <a:rPr lang="en-US" sz="1800" dirty="0">
                <a:latin typeface="Archivo" pitchFamily="2" charset="0"/>
                <a:cs typeface="Archivo" pitchFamily="2" charset="0"/>
              </a:rPr>
              <a:t>.</a:t>
            </a: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r>
              <a:rPr lang="en-US" sz="1800" dirty="0">
                <a:latin typeface="Archivo" pitchFamily="2" charset="0"/>
                <a:cs typeface="Archivo" pitchFamily="2" charset="0"/>
              </a:rPr>
              <a:t>Both comments (written according to </a:t>
            </a:r>
            <a:r>
              <a:rPr lang="en-US" sz="1800" dirty="0">
                <a:latin typeface="Archivo" pitchFamily="2" charset="0"/>
                <a:cs typeface="Archivo" pitchFamily="2" charset="0"/>
                <a:hlinkClick r:id="rId2" action="ppaction://hlinkfile"/>
              </a:rPr>
              <a:t>Comments Rules for Enterprise Architect – Detailed Design Generator </a:t>
            </a:r>
            <a:r>
              <a:rPr lang="en-US" sz="1800" dirty="0">
                <a:latin typeface="Archivo" pitchFamily="2" charset="0"/>
                <a:cs typeface="Archivo" pitchFamily="2" charset="0"/>
              </a:rPr>
              <a:t>document) and certain portions of code will be parsed from the c_template file.</a:t>
            </a: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r>
              <a:rPr lang="en-US" sz="1800" dirty="0">
                <a:latin typeface="Archivo" pitchFamily="2" charset="0"/>
                <a:cs typeface="Archivo" pitchFamily="2" charset="0"/>
              </a:rPr>
              <a:t>The second mode of operation of the tool involves the direct parsing of the source code files c. </a:t>
            </a:r>
          </a:p>
        </p:txBody>
      </p:sp>
      <p:pic>
        <p:nvPicPr>
          <p:cNvPr id="11" name="Picture 10">
            <a:extLst>
              <a:ext uri="{FF2B5EF4-FFF2-40B4-BE49-F238E27FC236}">
                <a16:creationId xmlns:a16="http://schemas.microsoft.com/office/drawing/2014/main" id="{58C7C6D6-9EA7-F0C3-39D9-12E1E02A57DC}"/>
              </a:ext>
            </a:extLst>
          </p:cNvPr>
          <p:cNvPicPr>
            <a:picLocks noChangeAspect="1"/>
          </p:cNvPicPr>
          <p:nvPr/>
        </p:nvPicPr>
        <p:blipFill>
          <a:blip r:embed="rId3"/>
          <a:stretch>
            <a:fillRect/>
          </a:stretch>
        </p:blipFill>
        <p:spPr>
          <a:xfrm>
            <a:off x="6214944" y="944674"/>
            <a:ext cx="5470056" cy="5116793"/>
          </a:xfrm>
          <a:prstGeom prst="rect">
            <a:avLst/>
          </a:prstGeom>
        </p:spPr>
      </p:pic>
    </p:spTree>
    <p:extLst>
      <p:ext uri="{BB962C8B-B14F-4D97-AF65-F5344CB8AC3E}">
        <p14:creationId xmlns:p14="http://schemas.microsoft.com/office/powerpoint/2010/main" val="141971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42834"/>
            <a:ext cx="11178000" cy="985925"/>
          </a:xfrm>
        </p:spPr>
        <p:txBody>
          <a:bodyPr/>
          <a:lstStyle/>
          <a:p>
            <a:r>
              <a:rPr lang="en-US" sz="3600" dirty="0">
                <a:latin typeface="Archivo SemiBold" pitchFamily="2" charset="0"/>
                <a:cs typeface="Archivo SemiBold" pitchFamily="2" charset="0"/>
              </a:rPr>
              <a:t>Tools used by Detailed Design Generator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617163"/>
            <a:ext cx="7485208" cy="4643567"/>
          </a:xfrm>
        </p:spPr>
        <p:txBody>
          <a:bodyPr/>
          <a:lstStyle/>
          <a:p>
            <a:pPr marL="0" indent="0">
              <a:buNone/>
            </a:pPr>
            <a:r>
              <a:rPr lang="en-US" sz="2400" dirty="0">
                <a:latin typeface="Archivo" pitchFamily="2" charset="0"/>
                <a:cs typeface="Archivo" pitchFamily="2" charset="0"/>
              </a:rPr>
              <a:t>Several auxiliary tools were used to generate the final report, namely:</a:t>
            </a:r>
          </a:p>
          <a:p>
            <a:r>
              <a:rPr lang="en-US" b="1" dirty="0">
                <a:latin typeface="Archivo" pitchFamily="2" charset="0"/>
                <a:cs typeface="Archivo" pitchFamily="2" charset="0"/>
              </a:rPr>
              <a:t>Doxygen</a:t>
            </a:r>
            <a:r>
              <a:rPr lang="en-US" dirty="0">
                <a:latin typeface="Archivo" pitchFamily="2" charset="0"/>
                <a:cs typeface="Archivo" pitchFamily="2" charset="0"/>
              </a:rPr>
              <a:t> - is a tool used in parsing comments added according to a certain format over each type of data in the source code. The Doxygen with a project was configured in the Tools folder of the script, no need to reconfigure it from 0.</a:t>
            </a:r>
          </a:p>
          <a:p>
            <a:pPr marL="0" indent="0">
              <a:buNone/>
            </a:pPr>
            <a:endParaRPr lang="en-US" dirty="0">
              <a:latin typeface="Archivo" pitchFamily="2" charset="0"/>
              <a:cs typeface="Archivo" pitchFamily="2" charset="0"/>
            </a:endParaRPr>
          </a:p>
          <a:p>
            <a:r>
              <a:rPr lang="en-US" b="1" dirty="0">
                <a:latin typeface="Archivo" pitchFamily="2" charset="0"/>
                <a:cs typeface="Archivo" pitchFamily="2" charset="0"/>
              </a:rPr>
              <a:t>yFlowGen</a:t>
            </a:r>
            <a:r>
              <a:rPr lang="en-US" dirty="0">
                <a:latin typeface="Archivo" pitchFamily="2" charset="0"/>
                <a:cs typeface="Archivo" pitchFamily="2" charset="0"/>
              </a:rPr>
              <a:t> - is necessary to make the connections between the code and the graphic made. No need to configure this plugin.</a:t>
            </a:r>
          </a:p>
          <a:p>
            <a:pPr marL="0" indent="0">
              <a:buNone/>
            </a:pPr>
            <a:endParaRPr lang="en-US" dirty="0">
              <a:latin typeface="Archivo" pitchFamily="2" charset="0"/>
              <a:cs typeface="Archivo" pitchFamily="2" charset="0"/>
            </a:endParaRPr>
          </a:p>
          <a:p>
            <a:r>
              <a:rPr lang="en-US" b="1" dirty="0">
                <a:latin typeface="Archivo" pitchFamily="2" charset="0"/>
                <a:cs typeface="Archivo" pitchFamily="2" charset="0"/>
              </a:rPr>
              <a:t>Enterprise Architect</a:t>
            </a:r>
            <a:r>
              <a:rPr lang="en-US" dirty="0">
                <a:latin typeface="Archivo" pitchFamily="2" charset="0"/>
                <a:cs typeface="Archivo" pitchFamily="2" charset="0"/>
              </a:rPr>
              <a:t> - is the tool in which all Detailed Design documentation will be generated. Here will be added tables with data parsed by the Doxygen tool and charts parsed from </a:t>
            </a:r>
            <a:r>
              <a:rPr lang="en-US" b="1" dirty="0">
                <a:latin typeface="Archivo" pitchFamily="2" charset="0"/>
                <a:cs typeface="Archivo" pitchFamily="2" charset="0"/>
              </a:rPr>
              <a:t>svg</a:t>
            </a:r>
            <a:r>
              <a:rPr lang="en-US" dirty="0">
                <a:latin typeface="Archivo" pitchFamily="2" charset="0"/>
                <a:cs typeface="Archivo" pitchFamily="2" charset="0"/>
              </a:rPr>
              <a:t> files generated by the yFlowGen tool. </a:t>
            </a:r>
            <a:endParaRPr lang="en-US" sz="1800" dirty="0">
              <a:latin typeface="Archivo" pitchFamily="2" charset="0"/>
              <a:cs typeface="Archivo" pitchFamily="2" charset="0"/>
            </a:endParaRPr>
          </a:p>
          <a:p>
            <a:pPr marL="0" indent="0">
              <a:buNone/>
            </a:pPr>
            <a:endParaRPr lang="en-US" sz="1800" dirty="0">
              <a:latin typeface="Archivo" pitchFamily="2" charset="0"/>
              <a:cs typeface="Archivo" pitchFamily="2" charset="0"/>
            </a:endParaRPr>
          </a:p>
          <a:p>
            <a:pPr marL="457200" indent="-457200">
              <a:buFont typeface="+mj-lt"/>
              <a:buAutoNum type="arabicPeriod"/>
            </a:pPr>
            <a:endParaRPr lang="en-US" sz="18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11" name="Picture 10">
            <a:extLst>
              <a:ext uri="{FF2B5EF4-FFF2-40B4-BE49-F238E27FC236}">
                <a16:creationId xmlns:a16="http://schemas.microsoft.com/office/drawing/2014/main" id="{5711796E-FAAD-6F41-DAD6-33B43FF44A05}"/>
              </a:ext>
            </a:extLst>
          </p:cNvPr>
          <p:cNvPicPr>
            <a:picLocks noChangeAspect="1"/>
          </p:cNvPicPr>
          <p:nvPr/>
        </p:nvPicPr>
        <p:blipFill>
          <a:blip r:embed="rId2"/>
          <a:stretch>
            <a:fillRect/>
          </a:stretch>
        </p:blipFill>
        <p:spPr>
          <a:xfrm>
            <a:off x="8212016" y="1283060"/>
            <a:ext cx="3402644" cy="3215017"/>
          </a:xfrm>
          <a:prstGeom prst="rect">
            <a:avLst/>
          </a:prstGeom>
        </p:spPr>
      </p:pic>
      <p:pic>
        <p:nvPicPr>
          <p:cNvPr id="13" name="Picture 12">
            <a:extLst>
              <a:ext uri="{FF2B5EF4-FFF2-40B4-BE49-F238E27FC236}">
                <a16:creationId xmlns:a16="http://schemas.microsoft.com/office/drawing/2014/main" id="{A5C585CD-BFF2-5A5F-0200-B44CC4C7B04C}"/>
              </a:ext>
            </a:extLst>
          </p:cNvPr>
          <p:cNvPicPr>
            <a:picLocks noChangeAspect="1"/>
          </p:cNvPicPr>
          <p:nvPr/>
        </p:nvPicPr>
        <p:blipFill>
          <a:blip r:embed="rId3"/>
          <a:stretch>
            <a:fillRect/>
          </a:stretch>
        </p:blipFill>
        <p:spPr>
          <a:xfrm>
            <a:off x="8229600" y="4540276"/>
            <a:ext cx="2655524" cy="1421522"/>
          </a:xfrm>
          <a:prstGeom prst="rect">
            <a:avLst/>
          </a:prstGeom>
        </p:spPr>
      </p:pic>
    </p:spTree>
    <p:extLst>
      <p:ext uri="{BB962C8B-B14F-4D97-AF65-F5344CB8AC3E}">
        <p14:creationId xmlns:p14="http://schemas.microsoft.com/office/powerpoint/2010/main" val="324177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42834"/>
            <a:ext cx="11178000" cy="985925"/>
          </a:xfrm>
        </p:spPr>
        <p:txBody>
          <a:bodyPr/>
          <a:lstStyle/>
          <a:p>
            <a:r>
              <a:rPr lang="en-US" sz="3200" dirty="0">
                <a:latin typeface="Archivo SemiBold" pitchFamily="2" charset="0"/>
                <a:cs typeface="Archivo SemiBold" pitchFamily="2" charset="0"/>
              </a:rPr>
              <a:t>What the generated Enterprise Architect project will look like</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19" name="Picture 18">
            <a:extLst>
              <a:ext uri="{FF2B5EF4-FFF2-40B4-BE49-F238E27FC236}">
                <a16:creationId xmlns:a16="http://schemas.microsoft.com/office/drawing/2014/main" id="{6D0F878A-9D23-4EB2-8CD1-3B976FFC9129}"/>
              </a:ext>
            </a:extLst>
          </p:cNvPr>
          <p:cNvPicPr>
            <a:picLocks noChangeAspect="1"/>
          </p:cNvPicPr>
          <p:nvPr/>
        </p:nvPicPr>
        <p:blipFill>
          <a:blip r:embed="rId2"/>
          <a:stretch>
            <a:fillRect/>
          </a:stretch>
        </p:blipFill>
        <p:spPr>
          <a:xfrm>
            <a:off x="6259756" y="921346"/>
            <a:ext cx="3901197" cy="5493820"/>
          </a:xfrm>
          <a:prstGeom prst="rect">
            <a:avLst/>
          </a:prstGeom>
        </p:spPr>
      </p:pic>
      <p:pic>
        <p:nvPicPr>
          <p:cNvPr id="21" name="Picture 20">
            <a:extLst>
              <a:ext uri="{FF2B5EF4-FFF2-40B4-BE49-F238E27FC236}">
                <a16:creationId xmlns:a16="http://schemas.microsoft.com/office/drawing/2014/main" id="{E0D5D350-2231-EF62-34D8-114B3AADC40B}"/>
              </a:ext>
            </a:extLst>
          </p:cNvPr>
          <p:cNvPicPr>
            <a:picLocks noChangeAspect="1"/>
          </p:cNvPicPr>
          <p:nvPr/>
        </p:nvPicPr>
        <p:blipFill>
          <a:blip r:embed="rId3"/>
          <a:stretch>
            <a:fillRect/>
          </a:stretch>
        </p:blipFill>
        <p:spPr>
          <a:xfrm>
            <a:off x="993093" y="921346"/>
            <a:ext cx="3742616" cy="5493820"/>
          </a:xfrm>
          <a:prstGeom prst="rect">
            <a:avLst/>
          </a:prstGeom>
        </p:spPr>
      </p:pic>
    </p:spTree>
    <p:extLst>
      <p:ext uri="{BB962C8B-B14F-4D97-AF65-F5344CB8AC3E}">
        <p14:creationId xmlns:p14="http://schemas.microsoft.com/office/powerpoint/2010/main" val="411184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Parsed Data Types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505491"/>
            <a:ext cx="11178000" cy="4200711"/>
          </a:xfrm>
        </p:spPr>
        <p:txBody>
          <a:bodyPr/>
          <a:lstStyle/>
          <a:p>
            <a:r>
              <a:rPr lang="en-US" sz="2400" dirty="0">
                <a:latin typeface="Archivo" pitchFamily="2" charset="0"/>
                <a:cs typeface="Archivo" pitchFamily="2" charset="0"/>
              </a:rPr>
              <a:t>Detailed design tool can parse the follow types of data in the generated document:</a:t>
            </a:r>
          </a:p>
          <a:p>
            <a:pPr lvl="1"/>
            <a:endParaRPr lang="en-US" sz="1800" b="1" dirty="0">
              <a:latin typeface="Archivo" pitchFamily="2" charset="0"/>
              <a:cs typeface="Archivo" pitchFamily="2" charset="0"/>
            </a:endParaRPr>
          </a:p>
          <a:p>
            <a:pPr lvl="1"/>
            <a:r>
              <a:rPr lang="en-US" sz="1800" b="1" dirty="0">
                <a:latin typeface="Archivo" pitchFamily="2" charset="0"/>
                <a:cs typeface="Archivo" pitchFamily="2" charset="0"/>
              </a:rPr>
              <a:t>macros</a:t>
            </a:r>
            <a:r>
              <a:rPr lang="en-US" sz="1800" dirty="0">
                <a:latin typeface="Archivo" pitchFamily="2" charset="0"/>
                <a:cs typeface="Archivo" pitchFamily="2" charset="0"/>
              </a:rPr>
              <a:t> - for each defined macro that will have a comment like the one in the template components, a table will be generated with the description of the respective macro.</a:t>
            </a:r>
          </a:p>
          <a:p>
            <a:pPr lvl="1"/>
            <a:endParaRPr lang="en-US" sz="1800" b="1" dirty="0">
              <a:latin typeface="Archivo" pitchFamily="2" charset="0"/>
              <a:cs typeface="Archivo" pitchFamily="2" charset="0"/>
            </a:endParaRPr>
          </a:p>
          <a:p>
            <a:pPr lvl="1"/>
            <a:r>
              <a:rPr lang="en-US" sz="1800" b="1" dirty="0">
                <a:latin typeface="Archivo" pitchFamily="2" charset="0"/>
                <a:cs typeface="Archivo" pitchFamily="2" charset="0"/>
              </a:rPr>
              <a:t>variables</a:t>
            </a:r>
            <a:r>
              <a:rPr lang="en-US" sz="1800" dirty="0">
                <a:latin typeface="Archivo" pitchFamily="2" charset="0"/>
                <a:cs typeface="Archivo" pitchFamily="2" charset="0"/>
              </a:rPr>
              <a:t> - for each variable that will have a comment defined as the one in the template components, a table will be generated with the description of the variable as well as its type.</a:t>
            </a:r>
          </a:p>
          <a:p>
            <a:pPr lvl="1"/>
            <a:endParaRPr lang="en-US" sz="1800" b="1" dirty="0">
              <a:latin typeface="Archivo" pitchFamily="2" charset="0"/>
              <a:cs typeface="Archivo" pitchFamily="2" charset="0"/>
            </a:endParaRPr>
          </a:p>
          <a:p>
            <a:pPr lvl="1"/>
            <a:r>
              <a:rPr lang="en-US" sz="1800" b="1" dirty="0">
                <a:latin typeface="Archivo" pitchFamily="2" charset="0"/>
                <a:cs typeface="Archivo" pitchFamily="2" charset="0"/>
              </a:rPr>
              <a:t>services</a:t>
            </a:r>
            <a:r>
              <a:rPr lang="en-US" sz="1800" dirty="0">
                <a:latin typeface="Archivo" pitchFamily="2" charset="0"/>
                <a:cs typeface="Archivo" pitchFamily="2" charset="0"/>
              </a:rPr>
              <a:t> - this tool will analyze each function in a table containing essential information to the purpose of that function, as well as the graph generated by the yFlowGen tool reinterpreted with elements from Enterprise Architect. Not all functions may have charts, so if charts cannot be generated for a particular function, the tool will notify the user in the console of those functions for which charts have not been generated. If for a function the tool could not create graphs, only the table associated with the function will be added in Enterprise Architect.</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62102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253755"/>
            <a:ext cx="11178000" cy="985925"/>
          </a:xfrm>
        </p:spPr>
        <p:txBody>
          <a:bodyPr/>
          <a:lstStyle/>
          <a:p>
            <a:r>
              <a:rPr lang="en-US" sz="3600" dirty="0">
                <a:latin typeface="Archivo SemiBold" pitchFamily="2" charset="0"/>
                <a:cs typeface="Archivo SemiBold" pitchFamily="2" charset="0"/>
              </a:rPr>
              <a:t>Parsed Data Types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5" name="TextBox 4">
            <a:extLst>
              <a:ext uri="{FF2B5EF4-FFF2-40B4-BE49-F238E27FC236}">
                <a16:creationId xmlns:a16="http://schemas.microsoft.com/office/drawing/2014/main" id="{3D2CEE2C-26FA-AA26-E1C1-EED710FF1560}"/>
              </a:ext>
            </a:extLst>
          </p:cNvPr>
          <p:cNvSpPr txBox="1"/>
          <p:nvPr/>
        </p:nvSpPr>
        <p:spPr>
          <a:xfrm>
            <a:off x="1280864" y="814453"/>
            <a:ext cx="943134" cy="365091"/>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2000" dirty="0">
                <a:solidFill>
                  <a:schemeClr val="tx1">
                    <a:lumMod val="50000"/>
                  </a:schemeClr>
                </a:solidFill>
              </a:rPr>
              <a:t>Defines</a:t>
            </a:r>
          </a:p>
        </p:txBody>
      </p:sp>
      <p:pic>
        <p:nvPicPr>
          <p:cNvPr id="8" name="Picture 7">
            <a:extLst>
              <a:ext uri="{FF2B5EF4-FFF2-40B4-BE49-F238E27FC236}">
                <a16:creationId xmlns:a16="http://schemas.microsoft.com/office/drawing/2014/main" id="{B9CA8B51-7764-AAA0-6228-59C5FF285893}"/>
              </a:ext>
            </a:extLst>
          </p:cNvPr>
          <p:cNvPicPr>
            <a:picLocks noChangeAspect="1"/>
          </p:cNvPicPr>
          <p:nvPr/>
        </p:nvPicPr>
        <p:blipFill>
          <a:blip r:embed="rId2"/>
          <a:stretch>
            <a:fillRect/>
          </a:stretch>
        </p:blipFill>
        <p:spPr>
          <a:xfrm>
            <a:off x="1196071" y="1179544"/>
            <a:ext cx="4489986" cy="2026995"/>
          </a:xfrm>
          <a:prstGeom prst="rect">
            <a:avLst/>
          </a:prstGeom>
        </p:spPr>
      </p:pic>
      <p:sp>
        <p:nvSpPr>
          <p:cNvPr id="9" name="TextBox 8">
            <a:extLst>
              <a:ext uri="{FF2B5EF4-FFF2-40B4-BE49-F238E27FC236}">
                <a16:creationId xmlns:a16="http://schemas.microsoft.com/office/drawing/2014/main" id="{A01CEDAF-9E32-EE8A-3EE7-65109011E97B}"/>
              </a:ext>
            </a:extLst>
          </p:cNvPr>
          <p:cNvSpPr txBox="1"/>
          <p:nvPr/>
        </p:nvSpPr>
        <p:spPr>
          <a:xfrm>
            <a:off x="1280864" y="3304650"/>
            <a:ext cx="1124466" cy="365091"/>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2000" dirty="0">
                <a:solidFill>
                  <a:schemeClr val="tx1">
                    <a:lumMod val="50000"/>
                  </a:schemeClr>
                </a:solidFill>
              </a:rPr>
              <a:t>Variables</a:t>
            </a:r>
          </a:p>
        </p:txBody>
      </p:sp>
      <p:sp>
        <p:nvSpPr>
          <p:cNvPr id="11" name="TextBox 10">
            <a:extLst>
              <a:ext uri="{FF2B5EF4-FFF2-40B4-BE49-F238E27FC236}">
                <a16:creationId xmlns:a16="http://schemas.microsoft.com/office/drawing/2014/main" id="{4BF9710B-6536-BAE1-8BFF-370D61B8C476}"/>
              </a:ext>
            </a:extLst>
          </p:cNvPr>
          <p:cNvSpPr txBox="1"/>
          <p:nvPr/>
        </p:nvSpPr>
        <p:spPr>
          <a:xfrm>
            <a:off x="6393416" y="203005"/>
            <a:ext cx="1185187" cy="365091"/>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2000" dirty="0">
                <a:solidFill>
                  <a:schemeClr val="tx1">
                    <a:lumMod val="50000"/>
                  </a:schemeClr>
                </a:solidFill>
              </a:rPr>
              <a:t>Functions</a:t>
            </a:r>
          </a:p>
        </p:txBody>
      </p:sp>
      <p:pic>
        <p:nvPicPr>
          <p:cNvPr id="15" name="Picture 14">
            <a:extLst>
              <a:ext uri="{FF2B5EF4-FFF2-40B4-BE49-F238E27FC236}">
                <a16:creationId xmlns:a16="http://schemas.microsoft.com/office/drawing/2014/main" id="{4C6C30F0-99DD-C30F-5950-1CA84870E7FE}"/>
              </a:ext>
            </a:extLst>
          </p:cNvPr>
          <p:cNvPicPr>
            <a:picLocks noChangeAspect="1"/>
          </p:cNvPicPr>
          <p:nvPr/>
        </p:nvPicPr>
        <p:blipFill>
          <a:blip r:embed="rId3"/>
          <a:stretch>
            <a:fillRect/>
          </a:stretch>
        </p:blipFill>
        <p:spPr>
          <a:xfrm>
            <a:off x="1196072" y="3669741"/>
            <a:ext cx="4489985" cy="2701799"/>
          </a:xfrm>
          <a:prstGeom prst="rect">
            <a:avLst/>
          </a:prstGeom>
        </p:spPr>
      </p:pic>
      <p:pic>
        <p:nvPicPr>
          <p:cNvPr id="19" name="Picture 18">
            <a:extLst>
              <a:ext uri="{FF2B5EF4-FFF2-40B4-BE49-F238E27FC236}">
                <a16:creationId xmlns:a16="http://schemas.microsoft.com/office/drawing/2014/main" id="{65CEE437-D747-4772-E746-76C34D522427}"/>
              </a:ext>
            </a:extLst>
          </p:cNvPr>
          <p:cNvPicPr>
            <a:picLocks noChangeAspect="1"/>
          </p:cNvPicPr>
          <p:nvPr/>
        </p:nvPicPr>
        <p:blipFill>
          <a:blip r:embed="rId4"/>
          <a:stretch>
            <a:fillRect/>
          </a:stretch>
        </p:blipFill>
        <p:spPr>
          <a:xfrm>
            <a:off x="6375127" y="568096"/>
            <a:ext cx="4026721" cy="5803444"/>
          </a:xfrm>
          <a:prstGeom prst="rect">
            <a:avLst/>
          </a:prstGeom>
        </p:spPr>
      </p:pic>
    </p:spTree>
    <p:extLst>
      <p:ext uri="{BB962C8B-B14F-4D97-AF65-F5344CB8AC3E}">
        <p14:creationId xmlns:p14="http://schemas.microsoft.com/office/powerpoint/2010/main" val="272962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3"/>
            <a:ext cx="11178000" cy="805588"/>
          </a:xfrm>
        </p:spPr>
        <p:txBody>
          <a:bodyPr/>
          <a:lstStyle/>
          <a:p>
            <a:r>
              <a:rPr lang="en-US" sz="3600" dirty="0">
                <a:latin typeface="Archivo SemiBold" pitchFamily="2" charset="0"/>
                <a:cs typeface="Archivo SemiBold" pitchFamily="2" charset="0"/>
              </a:rPr>
              <a:t>How logic diagrams are generated</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479124"/>
            <a:ext cx="4750800" cy="4902122"/>
          </a:xfrm>
        </p:spPr>
        <p:txBody>
          <a:bodyPr/>
          <a:lstStyle/>
          <a:p>
            <a:r>
              <a:rPr lang="en-US" sz="2000" dirty="0">
                <a:latin typeface="Archivo" pitchFamily="2" charset="0"/>
                <a:cs typeface="Archivo" pitchFamily="2" charset="0"/>
              </a:rPr>
              <a:t>The basic tool that parses the code and generates a logic diagram for each function is yFlowGen</a:t>
            </a:r>
          </a:p>
          <a:p>
            <a:endParaRPr lang="en-US" sz="2000" dirty="0">
              <a:latin typeface="Archivo" pitchFamily="2" charset="0"/>
              <a:cs typeface="Archivo" pitchFamily="2" charset="0"/>
            </a:endParaRPr>
          </a:p>
          <a:p>
            <a:r>
              <a:rPr lang="en-US" sz="2000" dirty="0">
                <a:latin typeface="Archivo" pitchFamily="2" charset="0"/>
                <a:cs typeface="Archivo" pitchFamily="2" charset="0"/>
              </a:rPr>
              <a:t>It generates a svg graphic file for each function. A svg file is actually an xml file that contains all the elements in the image and their coordinates.</a:t>
            </a:r>
          </a:p>
          <a:p>
            <a:endParaRPr lang="en-US" sz="2000" dirty="0">
              <a:latin typeface="Archivo" pitchFamily="2" charset="0"/>
              <a:cs typeface="Archivo" pitchFamily="2" charset="0"/>
            </a:endParaRPr>
          </a:p>
          <a:p>
            <a:r>
              <a:rPr lang="en-US" sz="2000" dirty="0">
                <a:latin typeface="Archivo" pitchFamily="2" charset="0"/>
                <a:cs typeface="Archivo" pitchFamily="2" charset="0"/>
              </a:rPr>
              <a:t>The svg files are parsed and reinterpreted with graphical elements from Enterprise Architect.</a:t>
            </a:r>
          </a:p>
          <a:p>
            <a:endParaRPr lang="en-US" sz="20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lumMod val="65000"/>
                  </a:srgbClr>
                </a:solidFill>
                <a:latin typeface="Arial"/>
              </a:rPr>
              <a:t>25.05.2023</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Enterprise Architect - Detailed Design Generator</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9" name="Picture 8">
            <a:extLst>
              <a:ext uri="{FF2B5EF4-FFF2-40B4-BE49-F238E27FC236}">
                <a16:creationId xmlns:a16="http://schemas.microsoft.com/office/drawing/2014/main" id="{9368DCCE-A318-3369-8433-803CFBE01F1A}"/>
              </a:ext>
            </a:extLst>
          </p:cNvPr>
          <p:cNvPicPr>
            <a:picLocks noChangeAspect="1"/>
          </p:cNvPicPr>
          <p:nvPr/>
        </p:nvPicPr>
        <p:blipFill>
          <a:blip r:embed="rId2"/>
          <a:stretch>
            <a:fillRect/>
          </a:stretch>
        </p:blipFill>
        <p:spPr>
          <a:xfrm>
            <a:off x="5363311" y="1329647"/>
            <a:ext cx="6300829" cy="4686898"/>
          </a:xfrm>
          <a:prstGeom prst="rect">
            <a:avLst/>
          </a:prstGeom>
        </p:spPr>
      </p:pic>
    </p:spTree>
    <p:extLst>
      <p:ext uri="{BB962C8B-B14F-4D97-AF65-F5344CB8AC3E}">
        <p14:creationId xmlns:p14="http://schemas.microsoft.com/office/powerpoint/2010/main" val="318518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0C65791A-DB82-45E8-B909-9151408FD08F}" vid="{81AB063F-B120-4C3A-9AD8-00960EB3D978}"/>
    </a:ext>
  </a:extLst>
</a:theme>
</file>

<file path=ppt/theme/theme3.xml><?xml version="1.0" encoding="utf-8"?>
<a:theme xmlns:a="http://schemas.openxmlformats.org/drawingml/2006/main" name="2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0C65791A-DB82-45E8-B909-9151408FD08F}" vid="{81AB063F-B120-4C3A-9AD8-00960EB3D978}"/>
    </a:ext>
  </a:extLst>
</a:theme>
</file>

<file path=ppt/theme/theme4.xml><?xml version="1.0" encoding="utf-8"?>
<a:theme xmlns:a="http://schemas.openxmlformats.org/drawingml/2006/main" name="1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523A7CE0-1129-4F65-8975-482F0FFAA576}" vid="{644398BF-A644-4EAA-A204-9E42548924E0}"/>
    </a:ext>
  </a:extLst>
</a:theme>
</file>

<file path=ppt/theme/theme5.xml><?xml version="1.0" encoding="utf-8"?>
<a:theme xmlns:a="http://schemas.openxmlformats.org/drawingml/2006/main" name="3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smtClean="0">
            <a:solidFill>
              <a:schemeClr val="tx1">
                <a:lumMod val="50000"/>
              </a:schemeClr>
            </a:solidFill>
            <a:latin typeface="Archivo" pitchFamily="2" charset="0"/>
            <a:cs typeface="Archivo" pitchFamily="2" charset="0"/>
          </a:defRPr>
        </a:defPPr>
      </a:lstStyle>
    </a:txDef>
  </a:objectDefaults>
  <a:extraClrSchemeLst/>
  <a:extLst>
    <a:ext uri="{05A4C25C-085E-4340-85A3-A5531E510DB2}">
      <thm15:themeFamily xmlns:thm15="http://schemas.microsoft.com/office/thememl/2012/main" name="ALV Presentation.potx" id="{8F40F931-3087-470E-829B-C40F293409D5}" vid="{DECA7E87-2E71-460F-BB3F-EF37495AE1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3560</TotalTime>
  <Words>959</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Archivo</vt:lpstr>
      <vt:lpstr>Archivo SemiBold</vt:lpstr>
      <vt:lpstr>Arial</vt:lpstr>
      <vt:lpstr>Calibri</vt:lpstr>
      <vt:lpstr>Calibri Light</vt:lpstr>
      <vt:lpstr>Wingdings</vt:lpstr>
      <vt:lpstr>Office Theme</vt:lpstr>
      <vt:lpstr>Autoliv</vt:lpstr>
      <vt:lpstr>2_Autoliv</vt:lpstr>
      <vt:lpstr>1_Autoliv</vt:lpstr>
      <vt:lpstr>3_Autoliv</vt:lpstr>
      <vt:lpstr>Enterprise Architect - Detailed Design Generator</vt:lpstr>
      <vt:lpstr>Brief Introduction </vt:lpstr>
      <vt:lpstr>The running mode of entire tool </vt:lpstr>
      <vt:lpstr>The running mode of entire tool  </vt:lpstr>
      <vt:lpstr>Tools used by Detailed Design Generator  </vt:lpstr>
      <vt:lpstr>What the generated Enterprise Architect project will look like</vt:lpstr>
      <vt:lpstr>Parsed Data Types </vt:lpstr>
      <vt:lpstr>Parsed Data Types </vt:lpstr>
      <vt:lpstr>How logic diagrams are generated</vt:lpstr>
      <vt:lpstr>How logic diagrams are generated</vt:lpstr>
      <vt:lpstr>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Design Generator Tool </dc:title>
  <dc:creator>Lucian Ardeleanu</dc:creator>
  <cp:lastModifiedBy>David Puscasu</cp:lastModifiedBy>
  <cp:revision>27</cp:revision>
  <dcterms:created xsi:type="dcterms:W3CDTF">2021-11-19T09:35:51Z</dcterms:created>
  <dcterms:modified xsi:type="dcterms:W3CDTF">2023-05-26T10:45:13Z</dcterms:modified>
</cp:coreProperties>
</file>