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8" r:id="rId3"/>
    <p:sldMasterId id="2147483674" r:id="rId4"/>
  </p:sldMasterIdLst>
  <p:notesMasterIdLst>
    <p:notesMasterId r:id="rId11"/>
  </p:notesMasterIdLst>
  <p:sldIdLst>
    <p:sldId id="281" r:id="rId5"/>
    <p:sldId id="296" r:id="rId6"/>
    <p:sldId id="294" r:id="rId7"/>
    <p:sldId id="295" r:id="rId8"/>
    <p:sldId id="290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85FB5-8BC6-4A8C-AF1E-3793B3844780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C5046-88AF-4F3A-990D-3E4315A8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91989C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August 17, 2016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1989C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397B65-D359-4406-9331-554D6FBDAB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1989C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1989C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055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4000605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Autofit/>
          </a:bodyPr>
          <a:lstStyle>
            <a:lvl1pPr algn="l">
              <a:defRPr sz="4600" b="0" i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390690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5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8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31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2193200" cy="30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6" name="Bildobjekt 8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68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pic>
        <p:nvPicPr>
          <p:cNvPr id="10" name="Bildobjekt 8">
            <a:extLst>
              <a:ext uri="{FF2B5EF4-FFF2-40B4-BE49-F238E27FC236}">
                <a16:creationId xmlns:a16="http://schemas.microsoft.com/office/drawing/2014/main" id="{3672E42C-4D98-4544-8D91-F249C64572E2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9931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264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00" y="1701728"/>
            <a:ext cx="5364000" cy="468000"/>
          </a:xfrm>
          <a:gradFill>
            <a:gsLst>
              <a:gs pos="97000">
                <a:schemeClr val="bg1"/>
              </a:gs>
              <a:gs pos="97000">
                <a:schemeClr val="accent2"/>
              </a:gs>
            </a:gsLst>
            <a:lin ang="5400000" scaled="1"/>
          </a:gradFill>
        </p:spPr>
        <p:txBody>
          <a:bodyPr anchor="b"/>
          <a:lstStyle>
            <a:lvl1pPr marL="7200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00" y="2351314"/>
            <a:ext cx="5364000" cy="36966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800" y="1701728"/>
            <a:ext cx="5364000" cy="468000"/>
          </a:xfrm>
          <a:gradFill>
            <a:gsLst>
              <a:gs pos="97000">
                <a:schemeClr val="bg1"/>
              </a:gs>
              <a:gs pos="97000">
                <a:schemeClr val="accent2"/>
              </a:gs>
            </a:gsLst>
            <a:lin ang="5400000" scaled="1"/>
          </a:gradFill>
        </p:spPr>
        <p:txBody>
          <a:bodyPr anchor="b"/>
          <a:lstStyle>
            <a:lvl1pPr marL="7200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800" y="2351314"/>
            <a:ext cx="5364000" cy="36966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01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00" y="1156975"/>
            <a:ext cx="11178000" cy="468000"/>
          </a:xfrm>
          <a:noFill/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00" y="1920711"/>
            <a:ext cx="11178000" cy="41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46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695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420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229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98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6" name="Rubrik 1"/>
          <p:cNvSpPr txBox="1">
            <a:spLocks/>
          </p:cNvSpPr>
          <p:nvPr userDrawn="1"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sp>
        <p:nvSpPr>
          <p:cNvPr id="7" name="textruta 11"/>
          <p:cNvSpPr txBox="1"/>
          <p:nvPr userDrawn="1"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1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1">
                <a:solidFill>
                  <a:schemeClr val="bg1"/>
                </a:solidFill>
              </a:rPr>
            </a:br>
            <a:r>
              <a:rPr lang="en-US" sz="3000" spc="-100" baseline="0" noProof="1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1">
                <a:solidFill>
                  <a:schemeClr val="bg1"/>
                </a:solidFill>
              </a:rPr>
            </a:br>
            <a:r>
              <a:rPr lang="en-US" sz="3000" spc="-100" baseline="0" noProof="1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0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pic>
        <p:nvPicPr>
          <p:cNvPr id="10" name="Bildobjekt 8">
            <a:extLst>
              <a:ext uri="{FF2B5EF4-FFF2-40B4-BE49-F238E27FC236}">
                <a16:creationId xmlns:a16="http://schemas.microsoft.com/office/drawing/2014/main" id="{3672E42C-4D98-4544-8D91-F249C64572E2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16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064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31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4000605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Autofit/>
          </a:bodyPr>
          <a:lstStyle>
            <a:lvl1pPr algn="l">
              <a:defRPr sz="4600" b="0" i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390690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2193200" cy="30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Classification">
            <a:extLst>
              <a:ext uri="{FF2B5EF4-FFF2-40B4-BE49-F238E27FC236}">
                <a16:creationId xmlns:a16="http://schemas.microsoft.com/office/drawing/2014/main" id="{C0747DEE-9A6F-460D-B892-33FD62995B15}"/>
              </a:ext>
            </a:extLst>
          </p:cNvPr>
          <p:cNvSpPr txBox="1">
            <a:spLocks/>
          </p:cNvSpPr>
          <p:nvPr userDrawn="1"/>
        </p:nvSpPr>
        <p:spPr>
          <a:xfrm>
            <a:off x="8154475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68732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pic>
        <p:nvPicPr>
          <p:cNvPr id="10" name="Bildobjekt 8">
            <a:extLst>
              <a:ext uri="{FF2B5EF4-FFF2-40B4-BE49-F238E27FC236}">
                <a16:creationId xmlns:a16="http://schemas.microsoft.com/office/drawing/2014/main" id="{3672E42C-4D98-4544-8D91-F249C64572E2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31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12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150B30AD-DA14-48DF-A252-E78240105132}"/>
              </a:ext>
            </a:extLst>
          </p:cNvPr>
          <p:cNvSpPr txBox="1">
            <a:spLocks/>
          </p:cNvSpPr>
          <p:nvPr userDrawn="1"/>
        </p:nvSpPr>
        <p:spPr>
          <a:xfrm>
            <a:off x="8145849" y="64791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95530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52"/>
            <a:ext cx="12191999" cy="304800"/>
          </a:xfrm>
          <a:prstGeom prst="rect">
            <a:avLst/>
          </a:prstGeom>
        </p:spPr>
      </p:pic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93CA5D8-0F49-477E-8AC6-A5EDA0126B30}"/>
              </a:ext>
            </a:extLst>
          </p:cNvPr>
          <p:cNvSpPr txBox="1">
            <a:spLocks/>
          </p:cNvSpPr>
          <p:nvPr userDrawn="1"/>
        </p:nvSpPr>
        <p:spPr>
          <a:xfrm>
            <a:off x="8145849" y="6462552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68587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4">
            <a:extLst>
              <a:ext uri="{FF2B5EF4-FFF2-40B4-BE49-F238E27FC236}">
                <a16:creationId xmlns:a16="http://schemas.microsoft.com/office/drawing/2014/main" id="{B2358181-08A2-40C0-8EBC-ABA45B8A533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  <p:sp>
        <p:nvSpPr>
          <p:cNvPr id="41" name="Subtitle 40"/>
          <p:cNvSpPr>
            <a:spLocks noGrp="1"/>
          </p:cNvSpPr>
          <p:nvPr>
            <p:ph type="subTitle" idx="1"/>
          </p:nvPr>
        </p:nvSpPr>
        <p:spPr>
          <a:xfrm>
            <a:off x="512733" y="2950027"/>
            <a:ext cx="4878504" cy="817545"/>
          </a:xfrm>
        </p:spPr>
        <p:txBody>
          <a:bodyPr/>
          <a:lstStyle/>
          <a:p>
            <a:r>
              <a:rPr lang="en-US" sz="2000" dirty="0"/>
              <a:t>Daniel Andris</a:t>
            </a:r>
          </a:p>
          <a:p>
            <a:r>
              <a:rPr lang="ro-RO" sz="2000" dirty="0"/>
              <a:t>Jan</a:t>
            </a:r>
            <a:r>
              <a:rPr lang="en-US" sz="2000" dirty="0"/>
              <a:t> 2</a:t>
            </a:r>
            <a:r>
              <a:rPr lang="ro-RO" sz="2000" dirty="0"/>
              <a:t>2</a:t>
            </a:r>
            <a:r>
              <a:rPr lang="en-US" sz="2000" dirty="0"/>
              <a:t>, 20</a:t>
            </a:r>
            <a:r>
              <a:rPr lang="ro-RO" sz="2000" dirty="0"/>
              <a:t>20</a:t>
            </a:r>
            <a:endParaRPr lang="en-US" sz="2000" dirty="0"/>
          </a:p>
          <a:p>
            <a:endParaRPr lang="en-US" dirty="0"/>
          </a:p>
        </p:txBody>
      </p:sp>
      <p:sp>
        <p:nvSpPr>
          <p:cNvPr id="40" name="Title 39"/>
          <p:cNvSpPr>
            <a:spLocks noGrp="1"/>
          </p:cNvSpPr>
          <p:nvPr>
            <p:ph type="ctrTitle"/>
          </p:nvPr>
        </p:nvSpPr>
        <p:spPr>
          <a:xfrm>
            <a:off x="512733" y="1268568"/>
            <a:ext cx="6961829" cy="1152000"/>
          </a:xfrm>
        </p:spPr>
        <p:txBody>
          <a:bodyPr>
            <a:normAutofit/>
          </a:bodyPr>
          <a:lstStyle/>
          <a:p>
            <a:r>
              <a:rPr lang="ro-RO" dirty="0"/>
              <a:t>UNECE </a:t>
            </a:r>
            <a:r>
              <a:rPr lang="ro-RO" dirty="0" err="1"/>
              <a:t>RxSWIN</a:t>
            </a:r>
            <a:r>
              <a:rPr lang="ro-RO" dirty="0"/>
              <a:t> </a:t>
            </a:r>
            <a:r>
              <a:rPr lang="ro-RO" dirty="0" err="1"/>
              <a:t>Requiremets</a:t>
            </a:r>
            <a:r>
              <a:rPr lang="ro-RO" dirty="0"/>
              <a:t> </a:t>
            </a:r>
            <a:r>
              <a:rPr lang="ro-RO" dirty="0" err="1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74F4B1-9ADB-4B50-83D6-797B7B30BEA4}" type="slidenum">
              <a:rPr kumimoji="0" lang="en-US" sz="800" b="0" i="1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07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43CB0D-E6CC-48B2-88D0-73C28835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550588"/>
          </a:xfrm>
        </p:spPr>
        <p:txBody>
          <a:bodyPr/>
          <a:lstStyle/>
          <a:p>
            <a:r>
              <a:rPr lang="ro-RO" sz="2400" dirty="0" err="1">
                <a:solidFill>
                  <a:srgbClr val="0070C0"/>
                </a:solidFill>
              </a:rPr>
              <a:t>RxSWIN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ro-RO" sz="2400" dirty="0" err="1">
                <a:solidFill>
                  <a:srgbClr val="0070C0"/>
                </a:solidFill>
              </a:rPr>
              <a:t>Scope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3C3C3-ADD6-42A0-9E27-C9D4CFF3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08" y="1523529"/>
            <a:ext cx="5022944" cy="4555054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RGS is a programmable and configurable 2F diagnostic class system.</a:t>
            </a:r>
          </a:p>
          <a:p>
            <a:pPr marL="0" lvl="0" indent="0">
              <a:buNone/>
            </a:pPr>
            <a:r>
              <a:rPr lang="en-US" sz="1600" dirty="0"/>
              <a:t>What must be ensured:</a:t>
            </a:r>
          </a:p>
          <a:p>
            <a:pPr marL="400050"/>
            <a:r>
              <a:rPr lang="en-US" sz="1600" dirty="0"/>
              <a:t>EPDS (ECU programming data security)</a:t>
            </a:r>
          </a:p>
          <a:p>
            <a:pPr marL="400050"/>
            <a:r>
              <a:rPr lang="en-US" sz="1600" dirty="0"/>
              <a:t>IVD (Integrity validation data)</a:t>
            </a:r>
          </a:p>
          <a:p>
            <a:pPr marL="171450" indent="0">
              <a:buNone/>
            </a:pPr>
            <a:r>
              <a:rPr lang="en-US" sz="1600" dirty="0"/>
              <a:t>	- for program data (app + </a:t>
            </a:r>
            <a:r>
              <a:rPr lang="en-US" sz="1600" dirty="0" err="1"/>
              <a:t>fbl</a:t>
            </a:r>
            <a:r>
              <a:rPr lang="en-US" sz="1600" dirty="0"/>
              <a:t>)</a:t>
            </a:r>
          </a:p>
          <a:p>
            <a:pPr marL="171450" indent="0">
              <a:buNone/>
            </a:pPr>
            <a:r>
              <a:rPr lang="en-US" sz="1600" dirty="0"/>
              <a:t>	- for configuration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61202-5724-4E38-AB96-1AD7499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74F4B1-9ADB-4B50-83D6-797B7B30BEA4}" type="slidenum">
              <a:rPr kumimoji="0" lang="en-US" sz="800" b="0" i="1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5EA6B-9834-4395-A5F9-DCBF3CFA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33" y="327890"/>
            <a:ext cx="5916243" cy="57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4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43CB0D-E6CC-48B2-88D0-73C28835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550588"/>
          </a:xfrm>
        </p:spPr>
        <p:txBody>
          <a:bodyPr/>
          <a:lstStyle/>
          <a:p>
            <a:r>
              <a:rPr lang="ro-RO" sz="2400" dirty="0" err="1">
                <a:solidFill>
                  <a:srgbClr val="0070C0"/>
                </a:solidFill>
              </a:rPr>
              <a:t>RxSWIN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ro-RO" sz="2400" dirty="0" err="1">
                <a:solidFill>
                  <a:srgbClr val="0070C0"/>
                </a:solidFill>
              </a:rPr>
              <a:t>Scope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3C3C3-ADD6-42A0-9E27-C9D4CFF3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07" y="1523529"/>
            <a:ext cx="5162281" cy="4555054"/>
          </a:xfrm>
        </p:spPr>
        <p:txBody>
          <a:bodyPr/>
          <a:lstStyle/>
          <a:p>
            <a:pPr marL="0" lvl="0" indent="0">
              <a:buNone/>
            </a:pPr>
            <a:r>
              <a:rPr lang="ro-RO" sz="1600" dirty="0"/>
              <a:t>New </a:t>
            </a:r>
            <a:r>
              <a:rPr lang="ro-RO" sz="1600" dirty="0" err="1"/>
              <a:t>diag</a:t>
            </a:r>
            <a:r>
              <a:rPr lang="ro-RO" sz="1600" dirty="0"/>
              <a:t> </a:t>
            </a:r>
            <a:r>
              <a:rPr lang="ro-RO" sz="1600" dirty="0" err="1"/>
              <a:t>services</a:t>
            </a:r>
            <a:r>
              <a:rPr lang="ro-RO" sz="1600" dirty="0"/>
              <a:t> </a:t>
            </a:r>
            <a:r>
              <a:rPr lang="ro-RO" sz="1600" dirty="0" err="1"/>
              <a:t>to</a:t>
            </a:r>
            <a:r>
              <a:rPr lang="ro-RO" sz="1600" dirty="0"/>
              <a:t> </a:t>
            </a:r>
            <a:r>
              <a:rPr lang="ro-RO" sz="1600" dirty="0" err="1"/>
              <a:t>implement</a:t>
            </a:r>
            <a:r>
              <a:rPr lang="ro-RO" sz="1600" dirty="0"/>
              <a:t>:</a:t>
            </a:r>
          </a:p>
          <a:p>
            <a:pPr marL="574675" lvl="0"/>
            <a:r>
              <a:rPr lang="en-US" sz="1600" dirty="0"/>
              <a:t>"0xF187-VW Spare Part Number“</a:t>
            </a:r>
          </a:p>
          <a:p>
            <a:pPr marL="574675" lvl="0"/>
            <a:r>
              <a:rPr lang="en-US" sz="1600" dirty="0"/>
              <a:t>"0xF189-VW Software Version Number“</a:t>
            </a:r>
          </a:p>
          <a:p>
            <a:pPr marL="574675" lvl="0"/>
            <a:r>
              <a:rPr lang="en-US" sz="1600" dirty="0"/>
              <a:t>"0xF191-VW ECU Hardware Number“</a:t>
            </a:r>
          </a:p>
          <a:p>
            <a:pPr marL="574675" lvl="0"/>
            <a:r>
              <a:rPr lang="en-US" sz="1600" dirty="0"/>
              <a:t>"0xF1A3-VW ECU Hardware Version Number“</a:t>
            </a:r>
          </a:p>
          <a:p>
            <a:pPr marL="574675" lvl="0"/>
            <a:r>
              <a:rPr lang="en-US" sz="1600" dirty="0"/>
              <a:t>"0245-Configuration_hash“</a:t>
            </a:r>
          </a:p>
          <a:p>
            <a:pPr marL="574675" lvl="0"/>
            <a:r>
              <a:rPr lang="en-US" sz="1600" dirty="0"/>
              <a:t>"0249-Programming_hash“</a:t>
            </a:r>
          </a:p>
          <a:p>
            <a:pPr marL="574675" lvl="0"/>
            <a:r>
              <a:rPr lang="en-US" sz="1600" dirty="0"/>
              <a:t>"0x0250-List_of_ </a:t>
            </a:r>
            <a:r>
              <a:rPr lang="en-US" sz="1600" dirty="0" err="1"/>
              <a:t>configuration_data_identifier</a:t>
            </a:r>
            <a:r>
              <a:rPr lang="en-US" sz="1600" dirty="0"/>
              <a:t>“</a:t>
            </a:r>
          </a:p>
          <a:p>
            <a:pPr marL="0" lvl="0" indent="0">
              <a:buNone/>
            </a:pPr>
            <a:r>
              <a:rPr lang="en-US" sz="1600" dirty="0"/>
              <a:t>Change of existing </a:t>
            </a:r>
            <a:r>
              <a:rPr lang="en-US" sz="1600" dirty="0" err="1"/>
              <a:t>diag</a:t>
            </a:r>
            <a:r>
              <a:rPr lang="en-US" sz="1600" dirty="0"/>
              <a:t> services and implementation of exceptions to existing VW group standards.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61202-5724-4E38-AB96-1AD7499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74F4B1-9ADB-4B50-83D6-797B7B30BEA4}" type="slidenum">
              <a:rPr kumimoji="0" lang="en-US" sz="800" b="0" i="1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818AD-B6FB-4EA6-9D3C-E36C268D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588" y="290473"/>
            <a:ext cx="4866662" cy="58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9332A4-E066-4E7D-B0BB-57265D8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62BB8129-0168-4FA2-B34C-EF3570C79461}"/>
              </a:ext>
            </a:extLst>
          </p:cNvPr>
          <p:cNvSpPr txBox="1">
            <a:spLocks/>
          </p:cNvSpPr>
          <p:nvPr/>
        </p:nvSpPr>
        <p:spPr>
          <a:xfrm>
            <a:off x="550333" y="668612"/>
            <a:ext cx="11178000" cy="3901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spc="-3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400" dirty="0" err="1">
                <a:solidFill>
                  <a:srgbClr val="0070C0"/>
                </a:solidFill>
              </a:rPr>
              <a:t>Technical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ro-RO" sz="2400" dirty="0" err="1">
                <a:solidFill>
                  <a:srgbClr val="0070C0"/>
                </a:solidFill>
              </a:rPr>
              <a:t>Challenges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D9167-A5F5-4945-8117-D4FBE27AF226}"/>
              </a:ext>
            </a:extLst>
          </p:cNvPr>
          <p:cNvSpPr/>
          <p:nvPr/>
        </p:nvSpPr>
        <p:spPr>
          <a:xfrm>
            <a:off x="512732" y="1486087"/>
            <a:ext cx="90724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Integrate VW </a:t>
            </a:r>
            <a:r>
              <a:rPr lang="en-US" dirty="0"/>
              <a:t>Standard software module for IVD </a:t>
            </a:r>
            <a:r>
              <a:rPr lang="ro-RO" dirty="0"/>
              <a:t>– </a:t>
            </a:r>
            <a:r>
              <a:rPr lang="ro-RO" dirty="0" err="1">
                <a:solidFill>
                  <a:srgbClr val="FF0000"/>
                </a:solidFill>
              </a:rPr>
              <a:t>unknown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>
                <a:solidFill>
                  <a:srgbClr val="FF0000"/>
                </a:solidFill>
              </a:rPr>
              <a:t>size</a:t>
            </a:r>
            <a:r>
              <a:rPr lang="ro-RO" dirty="0">
                <a:solidFill>
                  <a:srgbClr val="FF0000"/>
                </a:solidFill>
              </a:rPr>
              <a:t> (RAM &amp; Flash)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>
                <a:solidFill>
                  <a:srgbClr val="FF0000"/>
                </a:solidFill>
              </a:rPr>
              <a:t>CPU </a:t>
            </a:r>
            <a:r>
              <a:rPr lang="ro-RO" dirty="0" err="1">
                <a:solidFill>
                  <a:srgbClr val="FF0000"/>
                </a:solidFill>
              </a:rPr>
              <a:t>load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>
                <a:solidFill>
                  <a:srgbClr val="FF0000"/>
                </a:solidFill>
              </a:rPr>
              <a:t>requirements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o-RO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must not take more than 100 </a:t>
            </a:r>
            <a:r>
              <a:rPr lang="en-US" dirty="0" err="1"/>
              <a:t>ms</a:t>
            </a:r>
            <a:r>
              <a:rPr lang="en-US" dirty="0"/>
              <a:t> to calculate the hash</a:t>
            </a:r>
            <a:r>
              <a:rPr lang="ro-RO" dirty="0"/>
              <a:t> –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dependent on ALV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microcontroller</a:t>
            </a:r>
            <a:r>
              <a:rPr lang="ro-RO" dirty="0"/>
              <a:t>, but </a:t>
            </a:r>
            <a:r>
              <a:rPr lang="ro-RO" dirty="0" err="1"/>
              <a:t>also</a:t>
            </a:r>
            <a:r>
              <a:rPr lang="ro-RO" dirty="0"/>
              <a:t> on VW </a:t>
            </a:r>
            <a:r>
              <a:rPr lang="ro-RO" dirty="0" err="1"/>
              <a:t>algo</a:t>
            </a:r>
            <a:r>
              <a:rPr lang="ro-RO" dirty="0"/>
              <a:t> performance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complexity</a:t>
            </a:r>
            <a:r>
              <a:rPr lang="ro-RO" dirty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consumption requirements (70% does not include change for </a:t>
            </a:r>
            <a:r>
              <a:rPr lang="en-US" dirty="0" err="1"/>
              <a:t>RxSWIN</a:t>
            </a:r>
            <a:r>
              <a:rPr lang="en-US" dirty="0"/>
              <a:t>)</a:t>
            </a:r>
            <a:r>
              <a:rPr lang="ro-RO" dirty="0"/>
              <a:t> – valid for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change</a:t>
            </a:r>
            <a:r>
              <a:rPr lang="ro-RO" dirty="0"/>
              <a:t> </a:t>
            </a:r>
            <a:r>
              <a:rPr lang="ro-RO" dirty="0" err="1"/>
              <a:t>request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 far, technically, there is no show stopper</a:t>
            </a:r>
          </a:p>
        </p:txBody>
      </p:sp>
    </p:spTree>
    <p:extLst>
      <p:ext uri="{BB962C8B-B14F-4D97-AF65-F5344CB8AC3E}">
        <p14:creationId xmlns:p14="http://schemas.microsoft.com/office/powerpoint/2010/main" val="15990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9332A4-E066-4E7D-B0BB-57265D8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62BB8129-0168-4FA2-B34C-EF3570C79461}"/>
              </a:ext>
            </a:extLst>
          </p:cNvPr>
          <p:cNvSpPr txBox="1">
            <a:spLocks/>
          </p:cNvSpPr>
          <p:nvPr/>
        </p:nvSpPr>
        <p:spPr>
          <a:xfrm>
            <a:off x="550333" y="668612"/>
            <a:ext cx="11178000" cy="5331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spc="-3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Project Challenges</a:t>
            </a:r>
            <a:endParaRPr lang="ro-RO" sz="24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D9167-A5F5-4945-8117-D4FBE27AF226}"/>
              </a:ext>
            </a:extLst>
          </p:cNvPr>
          <p:cNvSpPr/>
          <p:nvPr/>
        </p:nvSpPr>
        <p:spPr>
          <a:xfrm>
            <a:off x="739154" y="4682592"/>
            <a:ext cx="11268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additional time to implement the </a:t>
            </a:r>
            <a:r>
              <a:rPr lang="en-US" dirty="0" err="1"/>
              <a:t>RxSWIN</a:t>
            </a:r>
            <a:r>
              <a:rPr lang="en-US" dirty="0"/>
              <a:t> CR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could be implemented after P20, </a:t>
            </a:r>
            <a:r>
              <a:rPr lang="en-US" dirty="0">
                <a:solidFill>
                  <a:srgbClr val="FF0000"/>
                </a:solidFill>
              </a:rPr>
              <a:t>depends on the time when the VW package will be delivered to ALV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29CEF-DD95-407B-B537-9336D04B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5" y="1426942"/>
            <a:ext cx="8434524" cy="3184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50002-803D-4A19-9D32-3B4F327D76F6}"/>
              </a:ext>
            </a:extLst>
          </p:cNvPr>
          <p:cNvSpPr/>
          <p:nvPr/>
        </p:nvSpPr>
        <p:spPr>
          <a:xfrm>
            <a:off x="657122" y="1057610"/>
            <a:ext cx="16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Timing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C0A66-1D73-4CC6-865A-4DF8CE508739}"/>
              </a:ext>
            </a:extLst>
          </p:cNvPr>
          <p:cNvSpPr/>
          <p:nvPr/>
        </p:nvSpPr>
        <p:spPr>
          <a:xfrm>
            <a:off x="739154" y="5371809"/>
            <a:ext cx="8073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effort estimation is not done yet (cost not evaluated at the moment)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also depends on the content of the </a:t>
            </a:r>
            <a:r>
              <a:rPr lang="ro-RO" dirty="0"/>
              <a:t>VW </a:t>
            </a:r>
            <a:r>
              <a:rPr lang="en-US" dirty="0"/>
              <a:t>Standard software module for IVD </a:t>
            </a:r>
          </a:p>
        </p:txBody>
      </p:sp>
    </p:spTree>
    <p:extLst>
      <p:ext uri="{BB962C8B-B14F-4D97-AF65-F5344CB8AC3E}">
        <p14:creationId xmlns:p14="http://schemas.microsoft.com/office/powerpoint/2010/main" val="15875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9332A4-E066-4E7D-B0BB-57265D8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62BB8129-0168-4FA2-B34C-EF3570C79461}"/>
              </a:ext>
            </a:extLst>
          </p:cNvPr>
          <p:cNvSpPr txBox="1">
            <a:spLocks/>
          </p:cNvSpPr>
          <p:nvPr/>
        </p:nvSpPr>
        <p:spPr>
          <a:xfrm>
            <a:off x="550333" y="668612"/>
            <a:ext cx="11178000" cy="5331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spc="-3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Next Steps</a:t>
            </a:r>
            <a:endParaRPr lang="ro-RO" sz="24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50002-803D-4A19-9D32-3B4F327D76F6}"/>
              </a:ext>
            </a:extLst>
          </p:cNvPr>
          <p:cNvSpPr/>
          <p:nvPr/>
        </p:nvSpPr>
        <p:spPr>
          <a:xfrm>
            <a:off x="659486" y="1397675"/>
            <a:ext cx="10873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Analyze the effort for implementing everything except the hash </a:t>
            </a:r>
            <a:r>
              <a:rPr lang="en-US" dirty="0" err="1"/>
              <a:t>algo</a:t>
            </a:r>
            <a:r>
              <a:rPr lang="en-US" dirty="0"/>
              <a:t> for IVD </a:t>
            </a:r>
          </a:p>
          <a:p>
            <a:pPr marL="342900" indent="-342900">
              <a:buAutoNum type="arabicPeriod"/>
            </a:pPr>
            <a:r>
              <a:rPr lang="en-US" dirty="0"/>
              <a:t>Get the content of the VW Standard software module in terms of functionality (what will VW implement and what ALV must implement). </a:t>
            </a:r>
          </a:p>
          <a:p>
            <a:pPr marL="342900" indent="-342900">
              <a:buAutoNum type="arabicPeriod"/>
            </a:pPr>
            <a:r>
              <a:rPr lang="en-US" dirty="0"/>
              <a:t>Update the ALV effort estimation if necessary (if VW implements only the hash </a:t>
            </a:r>
            <a:r>
              <a:rPr lang="en-US" dirty="0" err="1"/>
              <a:t>algo</a:t>
            </a:r>
            <a:r>
              <a:rPr lang="en-US" dirty="0"/>
              <a:t>, then this step is not necessary).</a:t>
            </a:r>
          </a:p>
          <a:p>
            <a:pPr marL="342900" indent="-342900">
              <a:buAutoNum type="arabicPeriod"/>
            </a:pPr>
            <a:r>
              <a:rPr lang="en-US" dirty="0"/>
              <a:t>Agree on the implementation timing (when).</a:t>
            </a:r>
          </a:p>
          <a:p>
            <a:pPr marL="342900" indent="-342900">
              <a:buAutoNum type="arabicPeriod"/>
            </a:pPr>
            <a:r>
              <a:rPr lang="en-US" dirty="0"/>
              <a:t>Create the cost estimation.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19022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3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339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Wingdings</vt:lpstr>
      <vt:lpstr>Autoliv</vt:lpstr>
      <vt:lpstr>1_Autoliv</vt:lpstr>
      <vt:lpstr>2_Autoliv</vt:lpstr>
      <vt:lpstr>3_Autoliv</vt:lpstr>
      <vt:lpstr>UNECE RxSWIN Requiremets Analysis</vt:lpstr>
      <vt:lpstr>RxSWIN Scope</vt:lpstr>
      <vt:lpstr>RxSWIN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3</dc:title>
  <dc:creator>Daniel Andris</dc:creator>
  <cp:lastModifiedBy>Daniel Andris</cp:lastModifiedBy>
  <cp:revision>112</cp:revision>
  <dcterms:created xsi:type="dcterms:W3CDTF">2019-05-14T12:01:14Z</dcterms:created>
  <dcterms:modified xsi:type="dcterms:W3CDTF">2020-01-23T08:10:27Z</dcterms:modified>
</cp:coreProperties>
</file>