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03" r:id="rId2"/>
    <p:sldMasterId id="2147483717" r:id="rId3"/>
  </p:sldMasterIdLst>
  <p:notesMasterIdLst>
    <p:notesMasterId r:id="rId16"/>
  </p:notesMasterIdLst>
  <p:handoutMasterIdLst>
    <p:handoutMasterId r:id="rId17"/>
  </p:handoutMasterIdLst>
  <p:sldIdLst>
    <p:sldId id="326" r:id="rId4"/>
    <p:sldId id="327" r:id="rId5"/>
    <p:sldId id="328" r:id="rId6"/>
    <p:sldId id="339" r:id="rId7"/>
    <p:sldId id="329" r:id="rId8"/>
    <p:sldId id="330" r:id="rId9"/>
    <p:sldId id="335" r:id="rId10"/>
    <p:sldId id="331" r:id="rId11"/>
    <p:sldId id="333" r:id="rId12"/>
    <p:sldId id="337" r:id="rId13"/>
    <p:sldId id="338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64" userDrawn="1">
          <p15:clr>
            <a:srgbClr val="A4A3A4"/>
          </p15:clr>
        </p15:guide>
        <p15:guide id="2" orient="horz" pos="41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A01E"/>
    <a:srgbClr val="FFFFFF"/>
    <a:srgbClr val="005496"/>
    <a:srgbClr val="00A2FF"/>
    <a:srgbClr val="F2F3F3"/>
    <a:srgbClr val="00A0E3"/>
    <a:srgbClr val="87D6F9"/>
    <a:srgbClr val="000000"/>
    <a:srgbClr val="009FE3"/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5113" autoAdjust="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>
        <p:guide pos="1164"/>
        <p:guide orient="horz" pos="4179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43776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17, 2016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-1" y="8636573"/>
            <a:ext cx="31315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131513" y="8636573"/>
            <a:ext cx="59497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5FBA36DD-6363-4908-BC80-2051BEA1A2FB}" type="slidenum">
              <a:rPr lang="en-US" sz="80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160" y="8864268"/>
            <a:ext cx="510702" cy="1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7320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081098" cy="374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43061" y="34048"/>
            <a:ext cx="1513351" cy="374515"/>
          </a:xfrm>
          <a:prstGeom prst="rect">
            <a:avLst/>
          </a:prstGeom>
        </p:spPr>
        <p:txBody>
          <a:bodyPr vert="horz" lIns="91440" tIns="54000" rIns="91440" bIns="45720" rtlCol="0"/>
          <a:lstStyle>
            <a:lvl1pPr algn="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August 17, 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122"/>
            <a:ext cx="3095192" cy="2821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95192" y="8818122"/>
            <a:ext cx="667616" cy="2821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397B65-D359-4406-9331-554D6FBDAB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60" y="8864268"/>
            <a:ext cx="510702" cy="1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498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60363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2706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895350" indent="-17780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16681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/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1962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556953"/>
            <a:ext cx="12192000" cy="3699164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793" y="5183739"/>
            <a:ext cx="11637293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Archivo" pitchFamily="2" charset="0"/>
                <a:cs typeface="Archiv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91793" y="4647905"/>
            <a:ext cx="11637293" cy="528703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accent1"/>
                </a:solidFill>
                <a:latin typeface="Archivo SemiBold" pitchFamily="2" charset="0"/>
                <a:cs typeface="Archivo SemiBold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Presentation Name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12A063C5-B548-46E7-A03A-50A5587B5004}"/>
              </a:ext>
            </a:extLst>
          </p:cNvPr>
          <p:cNvSpPr txBox="1">
            <a:spLocks/>
          </p:cNvSpPr>
          <p:nvPr userDrawn="1"/>
        </p:nvSpPr>
        <p:spPr>
          <a:xfrm>
            <a:off x="591793" y="5609389"/>
            <a:ext cx="11637293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chivo" pitchFamily="2" charset="0"/>
                <a:ea typeface="+mn-ea"/>
                <a:cs typeface="Archivo" pitchFamily="2" charset="0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20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8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add job title</a:t>
            </a:r>
          </a:p>
        </p:txBody>
      </p:sp>
    </p:spTree>
    <p:extLst>
      <p:ext uri="{BB962C8B-B14F-4D97-AF65-F5344CB8AC3E}">
        <p14:creationId xmlns:p14="http://schemas.microsoft.com/office/powerpoint/2010/main" val="96803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EB7C427D-4259-4F0A-9A36-2AF0E358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790700"/>
            <a:ext cx="11178000" cy="4268613"/>
          </a:xfrm>
        </p:spPr>
        <p:txBody>
          <a:bodyPr lIns="91440"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1C70B94-BCC1-4C68-995D-300ED6A0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2B69FD4-AB15-4233-9D39-3D26F0E567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333" y="1133475"/>
            <a:ext cx="11178117" cy="371475"/>
          </a:xfrm>
        </p:spPr>
        <p:txBody>
          <a:bodyPr lIns="91440" anchor="b" anchorCtr="0"/>
          <a:lstStyle>
            <a:lvl1pPr marL="0" indent="0">
              <a:buNone/>
              <a:defRPr sz="1600" b="1">
                <a:solidFill>
                  <a:srgbClr val="00549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8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0B810A46-D8DA-4D87-9337-8FA44696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66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77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556953"/>
            <a:ext cx="12192000" cy="3699164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793" y="5183739"/>
            <a:ext cx="11637293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Archivo" pitchFamily="2" charset="0"/>
                <a:cs typeface="Archiv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91793" y="4647905"/>
            <a:ext cx="11637293" cy="528703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accent1"/>
                </a:solidFill>
                <a:latin typeface="Archivo SemiBold" pitchFamily="2" charset="0"/>
                <a:cs typeface="Archivo SemiBold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Presentation Name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12A063C5-B548-46E7-A03A-50A5587B5004}"/>
              </a:ext>
            </a:extLst>
          </p:cNvPr>
          <p:cNvSpPr txBox="1">
            <a:spLocks/>
          </p:cNvSpPr>
          <p:nvPr userDrawn="1"/>
        </p:nvSpPr>
        <p:spPr>
          <a:xfrm>
            <a:off x="591793" y="5609389"/>
            <a:ext cx="11637293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chivo" pitchFamily="2" charset="0"/>
                <a:ea typeface="+mn-ea"/>
                <a:cs typeface="Archivo" pitchFamily="2" charset="0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20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8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add job title</a:t>
            </a:r>
          </a:p>
        </p:txBody>
      </p:sp>
    </p:spTree>
    <p:extLst>
      <p:ext uri="{BB962C8B-B14F-4D97-AF65-F5344CB8AC3E}">
        <p14:creationId xmlns:p14="http://schemas.microsoft.com/office/powerpoint/2010/main" val="3771685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Prebu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 hasCustomPrompt="1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4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dirty="0"/>
              <a:t>Presentation</a:t>
            </a:r>
            <a:r>
              <a:rPr lang="en-US" dirty="0"/>
              <a:t> Title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48" y="5503459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name</a:t>
            </a:r>
            <a:endParaRPr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xmlns="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xmlns="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xmlns="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2347" y="5803631"/>
            <a:ext cx="2241127" cy="1054089"/>
          </a:xfrm>
          <a:prstGeom prst="rect">
            <a:avLst/>
          </a:prstGeom>
        </p:spPr>
      </p:pic>
      <p:sp>
        <p:nvSpPr>
          <p:cNvPr id="7" name="Brödtext nivå ett…">
            <a:extLst>
              <a:ext uri="{FF2B5EF4-FFF2-40B4-BE49-F238E27FC236}">
                <a16:creationId xmlns:a16="http://schemas.microsoft.com/office/drawing/2014/main" xmlns="" id="{057770CB-DD2C-497B-B57E-F86A99075FD3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248" y="5880471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4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job title</a:t>
            </a:r>
            <a:endParaRPr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C86F65D0-3674-4FCA-A269-EC1969D0A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EEDB4D53-ACC4-44C0-A5B8-5F411FA6B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528281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1152526"/>
            <a:ext cx="11178000" cy="49067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79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0" y="557784"/>
            <a:ext cx="12192000" cy="4862114"/>
          </a:xfrm>
          <a:solidFill>
            <a:srgbClr val="F2F3F3"/>
          </a:solidFill>
        </p:spPr>
        <p:txBody>
          <a:bodyPr anchor="t" anchorCtr="0"/>
          <a:lstStyle>
            <a:lvl1pPr marL="0" indent="0" algn="ctr">
              <a:buNone/>
              <a:defRPr sz="14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818" y="2733755"/>
            <a:ext cx="11014364" cy="641045"/>
          </a:xfrm>
          <a:noFill/>
        </p:spPr>
        <p:txBody>
          <a:bodyPr lIns="146304" tIns="0" rIns="144000" bIns="0" anchor="ctr" anchorCtr="0">
            <a:normAutofit/>
          </a:bodyPr>
          <a:lstStyle>
            <a:lvl1pPr algn="ctr">
              <a:defRPr sz="36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0C92EF8-6ED6-4FF0-AC8A-52C7892911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19828" y="3376480"/>
            <a:ext cx="2752344" cy="2377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4741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Pictur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1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8870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5572126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304925"/>
            <a:ext cx="5572126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2064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Conten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5998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5999" y="-1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2410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Prebu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 hasCustomPrompt="1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4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dirty="0"/>
              <a:t>Presentation</a:t>
            </a:r>
            <a:r>
              <a:rPr lang="en-US" dirty="0"/>
              <a:t> Title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48" y="5503459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name</a:t>
            </a:r>
            <a:endParaRPr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xmlns="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xmlns="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xmlns="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2347" y="5803631"/>
            <a:ext cx="2241127" cy="1054089"/>
          </a:xfrm>
          <a:prstGeom prst="rect">
            <a:avLst/>
          </a:prstGeom>
        </p:spPr>
      </p:pic>
      <p:sp>
        <p:nvSpPr>
          <p:cNvPr id="7" name="Brödtext nivå ett…">
            <a:extLst>
              <a:ext uri="{FF2B5EF4-FFF2-40B4-BE49-F238E27FC236}">
                <a16:creationId xmlns:a16="http://schemas.microsoft.com/office/drawing/2014/main" xmlns="" id="{057770CB-DD2C-497B-B57E-F86A99075FD3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248" y="5880471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4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job title</a:t>
            </a:r>
            <a:endParaRPr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C86F65D0-3674-4FCA-A269-EC1969D0A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EEDB4D53-ACC4-44C0-A5B8-5F411FA6B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027450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0"/>
            <a:ext cx="5572124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304925"/>
            <a:ext cx="5572125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1" y="0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90400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79357ED3-3F82-4FF8-9194-7C65B783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877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EB7C427D-4259-4F0A-9A36-2AF0E358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790700"/>
            <a:ext cx="11178000" cy="4268613"/>
          </a:xfrm>
        </p:spPr>
        <p:txBody>
          <a:bodyPr lIns="91440"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1C70B94-BCC1-4C68-995D-300ED6A0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2B69FD4-AB15-4233-9D39-3D26F0E567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333" y="1133475"/>
            <a:ext cx="11178117" cy="371475"/>
          </a:xfrm>
        </p:spPr>
        <p:txBody>
          <a:bodyPr lIns="91440" anchor="b" anchorCtr="0"/>
          <a:lstStyle>
            <a:lvl1pPr marL="0" indent="0">
              <a:buNone/>
              <a:defRPr sz="1600" b="1">
                <a:solidFill>
                  <a:srgbClr val="00549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7356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0B810A46-D8DA-4D87-9337-8FA44696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913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6426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>
            <a:extLst>
              <a:ext uri="{FF2B5EF4-FFF2-40B4-BE49-F238E27FC236}">
                <a16:creationId xmlns:a16="http://schemas.microsoft.com/office/drawing/2014/main" xmlns="" id="{7295A21F-A81C-4E27-A471-4804B022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793" y="6431676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194151EB-7B08-49B3-870E-CC1ED69C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7465" y="6431676"/>
            <a:ext cx="3240000" cy="216000"/>
          </a:xfrm>
        </p:spPr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FD4ADB87-2A69-456E-8F1F-FAABFBF5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3" y="6431676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xmlns="" id="{5002A6AF-8FEE-4D76-A0DE-9FD3CEC656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3" name="Classification">
            <a:extLst>
              <a:ext uri="{FF2B5EF4-FFF2-40B4-BE49-F238E27FC236}">
                <a16:creationId xmlns:a16="http://schemas.microsoft.com/office/drawing/2014/main" xmlns="" id="{C22485DD-7FC0-4E8E-A552-D81F2ECBFD2D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pic>
        <p:nvPicPr>
          <p:cNvPr id="14" name="Bildobjekt 8">
            <a:extLst>
              <a:ext uri="{FF2B5EF4-FFF2-40B4-BE49-F238E27FC236}">
                <a16:creationId xmlns:a16="http://schemas.microsoft.com/office/drawing/2014/main" xmlns="" id="{A5BB8F02-C258-427B-B7F8-364F4787A534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81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2206800"/>
            <a:ext cx="5544000" cy="2685600"/>
          </a:xfrm>
          <a:solidFill>
            <a:srgbClr val="000000">
              <a:alpha val="23000"/>
            </a:srgbClr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4707" y="3880290"/>
            <a:ext cx="4878504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54707" y="2671697"/>
            <a:ext cx="4878504" cy="1152000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54621" y="4270375"/>
            <a:ext cx="4877804" cy="23336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job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11" name="Classification">
            <a:extLst>
              <a:ext uri="{FF2B5EF4-FFF2-40B4-BE49-F238E27FC236}">
                <a16:creationId xmlns:a16="http://schemas.microsoft.com/office/drawing/2014/main" xmlns="" id="{7DFB882F-BA99-4CD1-8A71-4744FB6E4B70}"/>
              </a:ext>
            </a:extLst>
          </p:cNvPr>
          <p:cNvSpPr txBox="1">
            <a:spLocks/>
          </p:cNvSpPr>
          <p:nvPr userDrawn="1"/>
        </p:nvSpPr>
        <p:spPr>
          <a:xfrm>
            <a:off x="8094091" y="6467040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1228263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lang="en-US" noProof="0" dirty="0"/>
              <a:t>Click to edit Master title style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1" y="5503458"/>
            <a:ext cx="10985501" cy="503205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noProof="0" dirty="0"/>
              <a:t>Click to add Date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xmlns="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xmlns="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xmlns="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2347" y="5803352"/>
            <a:ext cx="2241127" cy="1054648"/>
          </a:xfrm>
          <a:prstGeom prst="rect">
            <a:avLst/>
          </a:prstGeom>
        </p:spPr>
      </p:pic>
      <p:sp>
        <p:nvSpPr>
          <p:cNvPr id="7" name="Classification">
            <a:extLst>
              <a:ext uri="{FF2B5EF4-FFF2-40B4-BE49-F238E27FC236}">
                <a16:creationId xmlns:a16="http://schemas.microsoft.com/office/drawing/2014/main" xmlns="" id="{DCC0A8B8-FA73-4646-8703-E37E5F7B346F}"/>
              </a:ext>
            </a:extLst>
          </p:cNvPr>
          <p:cNvSpPr txBox="1">
            <a:spLocks/>
          </p:cNvSpPr>
          <p:nvPr userDrawn="1"/>
        </p:nvSpPr>
        <p:spPr>
          <a:xfrm>
            <a:off x="8094091" y="6467040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83807656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1152526"/>
            <a:ext cx="11178000" cy="49067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90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0" y="557784"/>
            <a:ext cx="12192000" cy="4862114"/>
          </a:xfrm>
          <a:solidFill>
            <a:srgbClr val="F2F3F3"/>
          </a:solidFill>
        </p:spPr>
        <p:txBody>
          <a:bodyPr anchor="t" anchorCtr="0"/>
          <a:lstStyle>
            <a:lvl1pPr marL="0" indent="0" algn="ctr">
              <a:buNone/>
              <a:defRPr sz="14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818" y="2733755"/>
            <a:ext cx="11014364" cy="641045"/>
          </a:xfrm>
          <a:noFill/>
        </p:spPr>
        <p:txBody>
          <a:bodyPr lIns="146304" tIns="0" rIns="144000" bIns="0" anchor="ctr" anchorCtr="0">
            <a:normAutofit/>
          </a:bodyPr>
          <a:lstStyle>
            <a:lvl1pPr algn="ctr">
              <a:defRPr sz="36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0C92EF8-6ED6-4FF0-AC8A-52C7892911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19828" y="3376480"/>
            <a:ext cx="2752344" cy="2377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27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Pictur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1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4947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5572126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304925"/>
            <a:ext cx="5572126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8308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Conten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5998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5999" y="-1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809076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0"/>
            <a:ext cx="5572124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304925"/>
            <a:ext cx="5572125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1" y="0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44672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79357ED3-3F82-4FF8-9194-7C65B783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0658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6" name="Classification">
            <a:extLst>
              <a:ext uri="{FF2B5EF4-FFF2-40B4-BE49-F238E27FC236}">
                <a16:creationId xmlns:a16="http://schemas.microsoft.com/office/drawing/2014/main" xmlns="" id="{026A4BA5-409B-4F2A-8530-DB412D2520C5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9849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0" r:id="rId2"/>
    <p:sldLayoutId id="2147483679" r:id="rId3"/>
    <p:sldLayoutId id="2147483681" r:id="rId4"/>
    <p:sldLayoutId id="2147483682" r:id="rId5"/>
    <p:sldLayoutId id="2147483700" r:id="rId6"/>
    <p:sldLayoutId id="2147483701" r:id="rId7"/>
    <p:sldLayoutId id="2147483702" r:id="rId8"/>
    <p:sldLayoutId id="2147483698" r:id="rId9"/>
    <p:sldLayoutId id="2147483684" r:id="rId10"/>
    <p:sldLayoutId id="2147483685" r:id="rId11"/>
    <p:sldLayoutId id="2147483686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Archivo SemiBold" pitchFamily="2" charset="0"/>
          <a:ea typeface="+mj-ea"/>
          <a:cs typeface="Archivo SemiBol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20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8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 userDrawn="1">
          <p15:clr>
            <a:srgbClr val="F26B43"/>
          </p15:clr>
        </p15:guide>
        <p15:guide id="1" pos="34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6" name="Classification">
            <a:extLst>
              <a:ext uri="{FF2B5EF4-FFF2-40B4-BE49-F238E27FC236}">
                <a16:creationId xmlns:a16="http://schemas.microsoft.com/office/drawing/2014/main" xmlns="" id="{026A4BA5-409B-4F2A-8530-DB412D2520C5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97132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Archivo SemiBold" pitchFamily="2" charset="0"/>
          <a:ea typeface="+mj-ea"/>
          <a:cs typeface="Archivo SemiBol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20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8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459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 13">
            <a:extLst>
              <a:ext uri="{FF2B5EF4-FFF2-40B4-BE49-F238E27FC236}">
                <a16:creationId xmlns:a16="http://schemas.microsoft.com/office/drawing/2014/main" xmlns="" id="{9A68A466-9289-8747-9B6B-38DDB38EB731}"/>
              </a:ext>
            </a:extLst>
          </p:cNvPr>
          <p:cNvGrpSpPr/>
          <p:nvPr/>
        </p:nvGrpSpPr>
        <p:grpSpPr>
          <a:xfrm>
            <a:off x="-10982" y="523184"/>
            <a:ext cx="12192117" cy="4057491"/>
            <a:chOff x="-21963" y="717755"/>
            <a:chExt cx="24384233" cy="8114982"/>
          </a:xfrm>
        </p:grpSpPr>
        <p:pic>
          <p:nvPicPr>
            <p:cNvPr id="27" name="Bildobjekt 26">
              <a:extLst>
                <a:ext uri="{FF2B5EF4-FFF2-40B4-BE49-F238E27FC236}">
                  <a16:creationId xmlns:a16="http://schemas.microsoft.com/office/drawing/2014/main" xmlns="" id="{788E433B-3220-AB4A-B3A0-56DD3D1F1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170155" y="717755"/>
              <a:ext cx="12192115" cy="8114982"/>
            </a:xfrm>
            <a:prstGeom prst="rect">
              <a:avLst/>
            </a:prstGeom>
          </p:spPr>
        </p:pic>
        <p:pic>
          <p:nvPicPr>
            <p:cNvPr id="13" name="Bildobjekt 12">
              <a:extLst>
                <a:ext uri="{FF2B5EF4-FFF2-40B4-BE49-F238E27FC236}">
                  <a16:creationId xmlns:a16="http://schemas.microsoft.com/office/drawing/2014/main" xmlns="" id="{ED8445B2-5BBE-FE4D-ADE4-9E7D0E0227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1963" y="717755"/>
              <a:ext cx="12192118" cy="8114982"/>
            </a:xfrm>
            <a:prstGeom prst="rect">
              <a:avLst/>
            </a:prstGeom>
          </p:spPr>
        </p:pic>
      </p:grpSp>
      <p:sp>
        <p:nvSpPr>
          <p:cNvPr id="221" name="More Lives Saved."/>
          <p:cNvSpPr txBox="1"/>
          <p:nvPr/>
        </p:nvSpPr>
        <p:spPr>
          <a:xfrm>
            <a:off x="238252" y="664618"/>
            <a:ext cx="1979709" cy="335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700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</a:lstStyle>
          <a:p>
            <a:pPr algn="l"/>
            <a:r>
              <a:rPr sz="1850" dirty="0"/>
              <a:t>More Lives Saved</a:t>
            </a:r>
          </a:p>
        </p:txBody>
      </p:sp>
      <p:sp>
        <p:nvSpPr>
          <p:cNvPr id="222" name="More Life Lived."/>
          <p:cNvSpPr txBox="1"/>
          <p:nvPr/>
        </p:nvSpPr>
        <p:spPr>
          <a:xfrm>
            <a:off x="10251362" y="669055"/>
            <a:ext cx="1702389" cy="335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700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</a:lstStyle>
          <a:p>
            <a:pPr algn="r"/>
            <a:r>
              <a:rPr sz="1850" dirty="0"/>
              <a:t>More Life Lived</a:t>
            </a:r>
          </a:p>
        </p:txBody>
      </p:sp>
      <p:sp>
        <p:nvSpPr>
          <p:cNvPr id="223" name="Rektangel"/>
          <p:cNvSpPr/>
          <p:nvPr/>
        </p:nvSpPr>
        <p:spPr>
          <a:xfrm>
            <a:off x="3975695" y="2375790"/>
            <a:ext cx="2117079" cy="30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b="1" dirty="0">
              <a:latin typeface="Archivo SemiBold" pitchFamily="2" charset="77"/>
              <a:cs typeface="Archivo SemiBold" pitchFamily="2" charset="77"/>
            </a:endParaRPr>
          </a:p>
        </p:txBody>
      </p:sp>
      <p:sp>
        <p:nvSpPr>
          <p:cNvPr id="224" name="Rektangel"/>
          <p:cNvSpPr/>
          <p:nvPr/>
        </p:nvSpPr>
        <p:spPr>
          <a:xfrm>
            <a:off x="6090245" y="2375790"/>
            <a:ext cx="2117079" cy="30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b="1" dirty="0">
              <a:latin typeface="Archivo SemiBold" pitchFamily="2" charset="77"/>
              <a:cs typeface="Archivo SemiBold" pitchFamily="2" charset="77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71E25D6C-40B0-4A5F-A8C6-AB7D72BB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CANoe FIB implementation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A8A4B9C7-25D8-4394-ADF1-7AA56A53365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Agapi Grigore	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A435BE49-0DD8-46D3-ACD1-8B5C1C381C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SWV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xmlns="" id="{5707F8C4-6219-4512-B1C7-50731050A2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noProof="0" dirty="0"/>
              <a:t>Date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xmlns="" id="{DEE980BB-AA82-4283-9D1F-A1CA34C8A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412701206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 advAuto="0"/>
      <p:bldP spid="222" grpId="0" animBg="1" advAuto="0"/>
      <p:bldP spid="223" grpId="0" animBg="1" advAuto="0"/>
      <p:bldP spid="224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501" y="1883763"/>
            <a:ext cx="4867489" cy="230627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304800"/>
            <a:ext cx="11178000" cy="972065"/>
          </a:xfrm>
        </p:spPr>
        <p:txBody>
          <a:bodyPr/>
          <a:lstStyle/>
          <a:p>
            <a:r>
              <a:rPr lang="en-US" dirty="0"/>
              <a:t>The test from ‘FIB_Check’ folder can be used to verify that the following FIB commands function properly for all channels: Open Circuit, Short to VCC, Short to GND, Set DAC Voltage, Restart_Board, Reset_Channel.</a:t>
            </a:r>
          </a:p>
          <a:p>
            <a:r>
              <a:rPr lang="en-US" b="1" dirty="0">
                <a:solidFill>
                  <a:srgbClr val="FF0000"/>
                </a:solidFill>
              </a:rPr>
              <a:t>Please disconnect anything connected to the FIB output channels prior to running this test!</a:t>
            </a:r>
          </a:p>
          <a:p>
            <a:pPr marL="0" indent="0">
              <a:buNone/>
            </a:pPr>
            <a:r>
              <a:rPr lang="en-US" dirty="0"/>
              <a:t>Test → Test Setup → Right click in test setup → Open Test Environment → Open FIB_Check.tse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60" y="1787610"/>
            <a:ext cx="5378854" cy="4335579"/>
          </a:xfrm>
          <a:prstGeom prst="rect">
            <a:avLst/>
          </a:prstGeom>
        </p:spPr>
      </p:pic>
      <p:sp>
        <p:nvSpPr>
          <p:cNvPr id="7" name="Arrow: Right 13">
            <a:extLst>
              <a:ext uri="{FF2B5EF4-FFF2-40B4-BE49-F238E27FC236}">
                <a16:creationId xmlns:a16="http://schemas.microsoft.com/office/drawing/2014/main" xmlns="" id="{74A9D412-F6BD-49DB-91A0-7E9887A2E319}"/>
              </a:ext>
            </a:extLst>
          </p:cNvPr>
          <p:cNvSpPr/>
          <p:nvPr/>
        </p:nvSpPr>
        <p:spPr>
          <a:xfrm>
            <a:off x="2280993" y="1787610"/>
            <a:ext cx="503339" cy="340587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Arrow: Right 14">
            <a:extLst>
              <a:ext uri="{FF2B5EF4-FFF2-40B4-BE49-F238E27FC236}">
                <a16:creationId xmlns:a16="http://schemas.microsoft.com/office/drawing/2014/main" xmlns="" id="{B95A36CA-834E-42AF-A09E-490855428DDA}"/>
              </a:ext>
            </a:extLst>
          </p:cNvPr>
          <p:cNvSpPr/>
          <p:nvPr/>
        </p:nvSpPr>
        <p:spPr>
          <a:xfrm>
            <a:off x="2784332" y="2152949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Arrow: Right 15">
            <a:extLst>
              <a:ext uri="{FF2B5EF4-FFF2-40B4-BE49-F238E27FC236}">
                <a16:creationId xmlns:a16="http://schemas.microsoft.com/office/drawing/2014/main" xmlns="" id="{28817C3E-2CCE-463A-898F-65BCA9B6EDD8}"/>
              </a:ext>
            </a:extLst>
          </p:cNvPr>
          <p:cNvSpPr/>
          <p:nvPr/>
        </p:nvSpPr>
        <p:spPr>
          <a:xfrm rot="10800000" flipH="1" flipV="1">
            <a:off x="1266607" y="5084290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" name="Arrow: Right 16">
            <a:extLst>
              <a:ext uri="{FF2B5EF4-FFF2-40B4-BE49-F238E27FC236}">
                <a16:creationId xmlns:a16="http://schemas.microsoft.com/office/drawing/2014/main" xmlns="" id="{AC04318F-CE0D-4BCF-A9A1-B118BE194A3A}"/>
              </a:ext>
            </a:extLst>
          </p:cNvPr>
          <p:cNvSpPr/>
          <p:nvPr/>
        </p:nvSpPr>
        <p:spPr>
          <a:xfrm rot="10800000" flipH="1" flipV="1">
            <a:off x="7005767" y="2651008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85466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197707"/>
            <a:ext cx="11287440" cy="6086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Double click on FIB_check → Run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Execution should last &lt;2 min and a pass result looks like this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3" y="553994"/>
            <a:ext cx="9116697" cy="2781688"/>
          </a:xfrm>
          <a:prstGeom prst="rect">
            <a:avLst/>
          </a:prstGeom>
        </p:spPr>
      </p:pic>
      <p:sp>
        <p:nvSpPr>
          <p:cNvPr id="8" name="Arrow: Right 16">
            <a:extLst>
              <a:ext uri="{FF2B5EF4-FFF2-40B4-BE49-F238E27FC236}">
                <a16:creationId xmlns:a16="http://schemas.microsoft.com/office/drawing/2014/main" xmlns="" id="{AC04318F-CE0D-4BCF-A9A1-B118BE194A3A}"/>
              </a:ext>
            </a:extLst>
          </p:cNvPr>
          <p:cNvSpPr/>
          <p:nvPr/>
        </p:nvSpPr>
        <p:spPr>
          <a:xfrm rot="10800000" flipH="1" flipV="1">
            <a:off x="399021" y="278567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" name="Arrow: Right 16">
            <a:extLst>
              <a:ext uri="{FF2B5EF4-FFF2-40B4-BE49-F238E27FC236}">
                <a16:creationId xmlns:a16="http://schemas.microsoft.com/office/drawing/2014/main" xmlns="" id="{AC04318F-CE0D-4BCF-A9A1-B118BE194A3A}"/>
              </a:ext>
            </a:extLst>
          </p:cNvPr>
          <p:cNvSpPr/>
          <p:nvPr/>
        </p:nvSpPr>
        <p:spPr>
          <a:xfrm rot="10800000" flipH="1" flipV="1">
            <a:off x="8315584" y="275272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29" y="3462726"/>
            <a:ext cx="3525958" cy="2474060"/>
          </a:xfrm>
          <a:prstGeom prst="rect">
            <a:avLst/>
          </a:prstGeom>
        </p:spPr>
      </p:pic>
      <p:sp>
        <p:nvSpPr>
          <p:cNvPr id="11" name="Arrow: Right 16">
            <a:extLst>
              <a:ext uri="{FF2B5EF4-FFF2-40B4-BE49-F238E27FC236}">
                <a16:creationId xmlns:a16="http://schemas.microsoft.com/office/drawing/2014/main" xmlns="" id="{AC04318F-CE0D-4BCF-A9A1-B118BE194A3A}"/>
              </a:ext>
            </a:extLst>
          </p:cNvPr>
          <p:cNvSpPr/>
          <p:nvPr/>
        </p:nvSpPr>
        <p:spPr>
          <a:xfrm rot="10800000" flipH="1" flipV="1">
            <a:off x="6123616" y="3499022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45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y, road, wave, highway&#10;&#10;Description automatically generated">
            <a:extLst>
              <a:ext uri="{FF2B5EF4-FFF2-40B4-BE49-F238E27FC236}">
                <a16:creationId xmlns:a16="http://schemas.microsoft.com/office/drawing/2014/main" xmlns="" id="{B5C86FCE-3651-4130-BCE0-CF47C7C78D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602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CA03C4-9302-4A61-874E-8BCDE715328B}"/>
              </a:ext>
            </a:extLst>
          </p:cNvPr>
          <p:cNvSpPr txBox="1"/>
          <p:nvPr/>
        </p:nvSpPr>
        <p:spPr>
          <a:xfrm>
            <a:off x="3382634" y="2620628"/>
            <a:ext cx="5426733" cy="774434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5496"/>
              </a:buClr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chivo SemiBold" pitchFamily="2" charset="0"/>
                <a:ea typeface="+mn-ea"/>
                <a:cs typeface="Archivo SemiBold" pitchFamily="2" charset="0"/>
              </a:rPr>
              <a:t>Saving More Lives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6E2064D-9E2D-4CB1-B917-9BFBA030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4B28A1-B0A3-4CEB-99E6-854E8B2E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Presentation Name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74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4E5D8D9-1B74-4267-8A02-B362509C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Needed files: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7F1AADD-E875-46F2-8621-11C42AD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152525"/>
            <a:ext cx="11178000" cy="4811670"/>
          </a:xfrm>
        </p:spPr>
        <p:txBody>
          <a:bodyPr/>
          <a:lstStyle/>
          <a:p>
            <a:r>
              <a:rPr lang="en-US" dirty="0"/>
              <a:t>1.1 FIB_CANOE_DLL.dll   → Functions for USB communication with FIB</a:t>
            </a:r>
          </a:p>
          <a:p>
            <a:r>
              <a:rPr lang="en-US" dirty="0"/>
              <a:t>1.2 </a:t>
            </a:r>
            <a:r>
              <a:rPr lang="en-US" dirty="0" err="1"/>
              <a:t>FIB_Control.cin</a:t>
            </a:r>
            <a:r>
              <a:rPr lang="en-US" dirty="0"/>
              <a:t>          → Functions for CAPL scripts</a:t>
            </a:r>
          </a:p>
          <a:p>
            <a:r>
              <a:rPr lang="en-US" dirty="0"/>
              <a:t>1.3 </a:t>
            </a:r>
            <a:r>
              <a:rPr lang="en-US" dirty="0" err="1"/>
              <a:t>FIB.vsysvar</a:t>
            </a:r>
            <a:r>
              <a:rPr lang="en-US" dirty="0"/>
              <a:t>                 → System variables</a:t>
            </a:r>
          </a:p>
          <a:p>
            <a:r>
              <a:rPr lang="en-US" dirty="0"/>
              <a:t>1.4 </a:t>
            </a:r>
            <a:r>
              <a:rPr lang="en-US" dirty="0" err="1"/>
              <a:t>FIB_Panel.can</a:t>
            </a:r>
            <a:r>
              <a:rPr lang="en-US" dirty="0"/>
              <a:t>            → Panel control functions / event (button) handlers</a:t>
            </a:r>
          </a:p>
          <a:p>
            <a:r>
              <a:rPr lang="en-US" dirty="0"/>
              <a:t>1.5 </a:t>
            </a:r>
            <a:r>
              <a:rPr lang="en-US" dirty="0" err="1"/>
              <a:t>FIB.xvp</a:t>
            </a:r>
            <a:r>
              <a:rPr lang="en-US" dirty="0"/>
              <a:t>                       → Panel interface</a:t>
            </a:r>
          </a:p>
          <a:p>
            <a:pPr marL="361800" lvl="1" indent="0">
              <a:buNone/>
            </a:pPr>
            <a:r>
              <a:rPr lang="en-US" sz="1200" dirty="0"/>
              <a:t>      + “Images” folder: Time_symbol.png + Voltage_symbol.png</a:t>
            </a:r>
            <a:endParaRPr lang="en-US" dirty="0"/>
          </a:p>
          <a:p>
            <a:r>
              <a:rPr lang="en-US" dirty="0"/>
              <a:t>1.6 Optional: FIB_Check folder → FIB check test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PTC location: e:/MKSProjects/SWVR_PP_CI_Activities/CANOE_Test_PLT/CANOE_FIB_Implementation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Implemented and tested on : CANoe Build 15.3.89 (SP3) – 64 bit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8C22E2-943F-4558-8E59-69EB5E7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9A10E7D-B160-4A4C-B3AE-9EF10DD9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591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37F5A5-132B-4862-8554-B1FDE25A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5"/>
            <a:ext cx="11178000" cy="6156920"/>
          </a:xfrm>
        </p:spPr>
        <p:txBody>
          <a:bodyPr/>
          <a:lstStyle/>
          <a:p>
            <a:r>
              <a:rPr lang="en-US" b="1" dirty="0"/>
              <a:t>1.1 FIB_CANOE_DLL.dll</a:t>
            </a:r>
          </a:p>
          <a:p>
            <a:pPr lvl="1"/>
            <a:r>
              <a:rPr lang="en-US" dirty="0"/>
              <a:t>Add to CANoe configuration: File → Options → Programming → CAPL DLL → Add to “Simulation Setup / Test Setup”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30A805-4961-4AA6-AECF-44C51098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5246C9-FF88-496D-99B5-C2B0C781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97EFDCD-077B-4A13-A7DC-B96188263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39" y="960956"/>
            <a:ext cx="10679394" cy="493608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FA8F232C-6BDB-46B5-8D97-05192C74DFD0}"/>
              </a:ext>
            </a:extLst>
          </p:cNvPr>
          <p:cNvSpPr/>
          <p:nvPr/>
        </p:nvSpPr>
        <p:spPr>
          <a:xfrm>
            <a:off x="545600" y="89384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BEAEAF4C-EC37-4207-BC55-1F3CC87CDCA2}"/>
              </a:ext>
            </a:extLst>
          </p:cNvPr>
          <p:cNvSpPr/>
          <p:nvPr/>
        </p:nvSpPr>
        <p:spPr>
          <a:xfrm>
            <a:off x="524996" y="4848420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A96A4BA0-7D85-4FF1-9D3B-D6492C10EF57}"/>
              </a:ext>
            </a:extLst>
          </p:cNvPr>
          <p:cNvSpPr/>
          <p:nvPr/>
        </p:nvSpPr>
        <p:spPr>
          <a:xfrm rot="10800000" flipV="1">
            <a:off x="3481272" y="298606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AE57E209-4FA2-4772-BE13-E202AA6D0C19}"/>
              </a:ext>
            </a:extLst>
          </p:cNvPr>
          <p:cNvSpPr/>
          <p:nvPr/>
        </p:nvSpPr>
        <p:spPr>
          <a:xfrm rot="10800000" flipV="1">
            <a:off x="5292809" y="315384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2653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296562"/>
            <a:ext cx="11178000" cy="57627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- Configure .</a:t>
            </a:r>
            <a:r>
              <a:rPr lang="en-US" dirty="0" err="1" smtClean="0"/>
              <a:t>dll</a:t>
            </a:r>
            <a:r>
              <a:rPr lang="en-US" smtClean="0"/>
              <a:t> Execution </a:t>
            </a:r>
            <a:r>
              <a:rPr lang="en-US" dirty="0" smtClean="0"/>
              <a:t>environment: </a:t>
            </a:r>
            <a:r>
              <a:rPr lang="en-US" dirty="0"/>
              <a:t>File → Options </a:t>
            </a:r>
            <a:r>
              <a:rPr lang="en-US" dirty="0" smtClean="0"/>
              <a:t>→ Measurement → General → Check 64-bit kernel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smtClean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Presentation Name</a:t>
            </a:r>
            <a:endParaRPr lang="en-US" noProof="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91" y="710963"/>
            <a:ext cx="8458200" cy="49339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FA8F232C-6BDB-46B5-8D97-05192C74DFD0}"/>
              </a:ext>
            </a:extLst>
          </p:cNvPr>
          <p:cNvSpPr/>
          <p:nvPr/>
        </p:nvSpPr>
        <p:spPr>
          <a:xfrm>
            <a:off x="2814164" y="1454017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BEAEAF4C-EC37-4207-BC55-1F3CC87CDCA2}"/>
              </a:ext>
            </a:extLst>
          </p:cNvPr>
          <p:cNvSpPr/>
          <p:nvPr/>
        </p:nvSpPr>
        <p:spPr>
          <a:xfrm>
            <a:off x="4737023" y="498846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628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E10A49-0C7E-46D6-BF33-630621EF9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93" y="210324"/>
            <a:ext cx="11178000" cy="5848990"/>
          </a:xfrm>
        </p:spPr>
        <p:txBody>
          <a:bodyPr/>
          <a:lstStyle/>
          <a:p>
            <a:r>
              <a:rPr lang="en-US" b="1" dirty="0"/>
              <a:t>1.2 FIB_Control.cin</a:t>
            </a:r>
          </a:p>
          <a:p>
            <a:pPr lvl="1"/>
            <a:r>
              <a:rPr lang="en-US" dirty="0"/>
              <a:t>If you wish to access FIB functionality through CAPL scripts, this must be included, otherwise skip this step. </a:t>
            </a:r>
          </a:p>
          <a:p>
            <a:pPr lvl="2"/>
            <a:r>
              <a:rPr lang="en-US" dirty="0"/>
              <a:t>E.g., for DAIMLER MMA: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700200" lvl="2" indent="0">
              <a:buNone/>
            </a:pPr>
            <a:endParaRPr lang="en-US" dirty="0"/>
          </a:p>
          <a:p>
            <a:pPr lvl="1"/>
            <a:r>
              <a:rPr lang="en-US" dirty="0"/>
              <a:t>Only use the functions present in </a:t>
            </a:r>
            <a:r>
              <a:rPr lang="en-US" dirty="0">
                <a:solidFill>
                  <a:srgbClr val="14A01E"/>
                </a:solidFill>
              </a:rPr>
              <a:t>FIB_Control.cin </a:t>
            </a:r>
            <a:r>
              <a:rPr lang="en-US" dirty="0"/>
              <a:t>module. </a:t>
            </a:r>
            <a:r>
              <a:rPr lang="en-US" b="1" dirty="0">
                <a:solidFill>
                  <a:srgbClr val="FF0000"/>
                </a:solidFill>
              </a:rPr>
              <a:t>Do NOT use the .DLL functions directly (functions that start with “FIB_...”).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Reason: FIB_Control.cin functions contain mandatory pre-checks e.g., check if a different fault is already active,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02AB6E-EC1B-4305-88F5-C8C9FDA6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2B8236-B47E-4C68-9E74-06E9174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BE9461-9D30-4EDA-8C42-E7D5F83DD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928" y="798686"/>
            <a:ext cx="3632433" cy="145976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D4D6A272-516A-4BAB-9345-130E8C603D68}"/>
              </a:ext>
            </a:extLst>
          </p:cNvPr>
          <p:cNvSpPr/>
          <p:nvPr/>
        </p:nvSpPr>
        <p:spPr>
          <a:xfrm rot="10800000">
            <a:off x="6036248" y="1869225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BE9100D-F10F-48AA-A175-91515D84F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054" y="3347055"/>
            <a:ext cx="2141286" cy="2519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5C2C32D-5AEA-416E-A588-AA29167AF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714" y="3183166"/>
            <a:ext cx="2141287" cy="28469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BCF82E-934F-4DC0-B5A3-1724836F1A2D}"/>
              </a:ext>
            </a:extLst>
          </p:cNvPr>
          <p:cNvSpPr/>
          <p:nvPr/>
        </p:nvSpPr>
        <p:spPr>
          <a:xfrm>
            <a:off x="2810311" y="3172983"/>
            <a:ext cx="2213029" cy="2968275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9E050240-9797-49F0-985E-0773451C82CD}"/>
              </a:ext>
            </a:extLst>
          </p:cNvPr>
          <p:cNvSpPr/>
          <p:nvPr/>
        </p:nvSpPr>
        <p:spPr>
          <a:xfrm>
            <a:off x="8375842" y="3191555"/>
            <a:ext cx="2213029" cy="29682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6EE396A-51DC-4768-8331-5D86F9734108}"/>
              </a:ext>
            </a:extLst>
          </p:cNvPr>
          <p:cNvSpPr txBox="1"/>
          <p:nvPr/>
        </p:nvSpPr>
        <p:spPr>
          <a:xfrm>
            <a:off x="1049672" y="4300676"/>
            <a:ext cx="19231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4A01E"/>
                </a:solidFill>
              </a:rPr>
              <a:t>FIB_Control.cin</a:t>
            </a:r>
          </a:p>
          <a:p>
            <a:r>
              <a:rPr lang="en-US" sz="1400" dirty="0">
                <a:solidFill>
                  <a:srgbClr val="14A01E"/>
                </a:solidFill>
              </a:rPr>
              <a:t>       (ok to use) 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EAF7222-42A2-4DC0-B086-A51E3B29AF48}"/>
              </a:ext>
            </a:extLst>
          </p:cNvPr>
          <p:cNvSpPr txBox="1"/>
          <p:nvPr/>
        </p:nvSpPr>
        <p:spPr>
          <a:xfrm>
            <a:off x="6096001" y="4230220"/>
            <a:ext cx="2366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FIB_CANOE_DLL.dll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(do not use)</a:t>
            </a:r>
          </a:p>
        </p:txBody>
      </p:sp>
    </p:spTree>
    <p:extLst>
      <p:ext uri="{BB962C8B-B14F-4D97-AF65-F5344CB8AC3E}">
        <p14:creationId xmlns:p14="http://schemas.microsoft.com/office/powerpoint/2010/main" val="209324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7D8816-79F4-4001-8B93-93698544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4"/>
            <a:ext cx="11178000" cy="5848990"/>
          </a:xfrm>
        </p:spPr>
        <p:txBody>
          <a:bodyPr/>
          <a:lstStyle/>
          <a:p>
            <a:r>
              <a:rPr lang="en-US" b="1" dirty="0"/>
              <a:t>1.3 FIB.vsysvar</a:t>
            </a:r>
          </a:p>
          <a:p>
            <a:pPr lvl="1"/>
            <a:r>
              <a:rPr lang="en-US" dirty="0"/>
              <a:t>Import to CANoe configuration: Environment → System Variables → Select File → Open</a:t>
            </a:r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FB5ECB-D18B-4C8F-9EE2-A5DF87E3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6A893D-2AEA-45AD-94EF-3EE90C24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014C915-7C92-424C-9DE6-3594B69C9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045" y="1034006"/>
            <a:ext cx="6934898" cy="504189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4C3613D6-A8CB-412B-B073-C828BC1BF640}"/>
              </a:ext>
            </a:extLst>
          </p:cNvPr>
          <p:cNvSpPr/>
          <p:nvPr/>
        </p:nvSpPr>
        <p:spPr>
          <a:xfrm>
            <a:off x="3855111" y="927817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73DF2119-9AFD-4936-8953-B7979FD2F6EF}"/>
              </a:ext>
            </a:extLst>
          </p:cNvPr>
          <p:cNvSpPr/>
          <p:nvPr/>
        </p:nvSpPr>
        <p:spPr>
          <a:xfrm>
            <a:off x="1951053" y="1263376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FE190153-1D8C-4432-BD5A-94B693317519}"/>
              </a:ext>
            </a:extLst>
          </p:cNvPr>
          <p:cNvSpPr/>
          <p:nvPr/>
        </p:nvSpPr>
        <p:spPr>
          <a:xfrm rot="10800000" flipH="1" flipV="1">
            <a:off x="7965242" y="511728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04C31F22-2570-4D39-AEE7-56E65CD20B00}"/>
              </a:ext>
            </a:extLst>
          </p:cNvPr>
          <p:cNvSpPr/>
          <p:nvPr/>
        </p:nvSpPr>
        <p:spPr>
          <a:xfrm rot="10800000" flipH="1" flipV="1">
            <a:off x="4607195" y="2748926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1ABC5E53-1187-4034-B8EE-BF15F725448D}"/>
              </a:ext>
            </a:extLst>
          </p:cNvPr>
          <p:cNvSpPr/>
          <p:nvPr/>
        </p:nvSpPr>
        <p:spPr>
          <a:xfrm rot="10800000" flipH="1" flipV="1">
            <a:off x="7174226" y="3429000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0778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205946"/>
            <a:ext cx="11178000" cy="5853368"/>
          </a:xfrm>
        </p:spPr>
        <p:txBody>
          <a:bodyPr/>
          <a:lstStyle/>
          <a:p>
            <a:r>
              <a:rPr lang="en-US" b="1" dirty="0"/>
              <a:t>1.4 FIB_Panel.can</a:t>
            </a:r>
          </a:p>
          <a:p>
            <a:pPr lvl="1"/>
            <a:r>
              <a:rPr lang="en-US" dirty="0"/>
              <a:t>Add to CANoe:</a:t>
            </a:r>
          </a:p>
          <a:p>
            <a:pPr lvl="2"/>
            <a:r>
              <a:rPr lang="en-US" dirty="0"/>
              <a:t>Simulation → Simulation Setup → Right click on BUS → Insert Network Node</a:t>
            </a:r>
          </a:p>
          <a:p>
            <a:pPr lvl="2"/>
            <a:r>
              <a:rPr lang="en-US" dirty="0"/>
              <a:t>Right click the new generated node → Configuration → File → Open FIB_Panel.can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 rotWithShape="1">
          <a:blip r:embed="rId2"/>
          <a:srcRect r="24472"/>
          <a:stretch/>
        </p:blipFill>
        <p:spPr>
          <a:xfrm>
            <a:off x="323849" y="1365951"/>
            <a:ext cx="4449128" cy="3171064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078" y="1365951"/>
            <a:ext cx="2759678" cy="18373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250" y="1270653"/>
            <a:ext cx="3690048" cy="3654988"/>
          </a:xfrm>
          <a:prstGeom prst="rect">
            <a:avLst/>
          </a:prstGeom>
        </p:spPr>
      </p:pic>
      <p:sp>
        <p:nvSpPr>
          <p:cNvPr id="9" name="Arrow: Right 7">
            <a:extLst>
              <a:ext uri="{FF2B5EF4-FFF2-40B4-BE49-F238E27FC236}">
                <a16:creationId xmlns:a16="http://schemas.microsoft.com/office/drawing/2014/main" xmlns="" id="{4C3613D6-A8CB-412B-B073-C828BC1BF640}"/>
              </a:ext>
            </a:extLst>
          </p:cNvPr>
          <p:cNvSpPr/>
          <p:nvPr/>
        </p:nvSpPr>
        <p:spPr>
          <a:xfrm>
            <a:off x="744761" y="127065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" name="Arrow: Right 8">
            <a:extLst>
              <a:ext uri="{FF2B5EF4-FFF2-40B4-BE49-F238E27FC236}">
                <a16:creationId xmlns:a16="http://schemas.microsoft.com/office/drawing/2014/main" xmlns="" id="{73DF2119-9AFD-4936-8953-B7979FD2F6EF}"/>
              </a:ext>
            </a:extLst>
          </p:cNvPr>
          <p:cNvSpPr/>
          <p:nvPr/>
        </p:nvSpPr>
        <p:spPr>
          <a:xfrm>
            <a:off x="1111663" y="1558897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Arrow: Right 9">
            <a:extLst>
              <a:ext uri="{FF2B5EF4-FFF2-40B4-BE49-F238E27FC236}">
                <a16:creationId xmlns:a16="http://schemas.microsoft.com/office/drawing/2014/main" xmlns="" id="{FE190153-1D8C-4432-BD5A-94B693317519}"/>
              </a:ext>
            </a:extLst>
          </p:cNvPr>
          <p:cNvSpPr/>
          <p:nvPr/>
        </p:nvSpPr>
        <p:spPr>
          <a:xfrm rot="10800000" flipH="1" flipV="1">
            <a:off x="2171358" y="3331432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xmlns="" id="{04C31F22-2570-4D39-AEE7-56E65CD20B00}"/>
              </a:ext>
            </a:extLst>
          </p:cNvPr>
          <p:cNvSpPr/>
          <p:nvPr/>
        </p:nvSpPr>
        <p:spPr>
          <a:xfrm flipH="1">
            <a:off x="7009468" y="1463599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Arrow: Right 11">
            <a:extLst>
              <a:ext uri="{FF2B5EF4-FFF2-40B4-BE49-F238E27FC236}">
                <a16:creationId xmlns:a16="http://schemas.microsoft.com/office/drawing/2014/main" xmlns="" id="{1ABC5E53-1187-4034-B8EE-BF15F725448D}"/>
              </a:ext>
            </a:extLst>
          </p:cNvPr>
          <p:cNvSpPr/>
          <p:nvPr/>
        </p:nvSpPr>
        <p:spPr>
          <a:xfrm rot="10800000" flipH="1" flipV="1">
            <a:off x="8607609" y="3849129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1979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63F55B-9E42-49D2-8F02-2A139AA1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4"/>
            <a:ext cx="11178000" cy="5848990"/>
          </a:xfrm>
        </p:spPr>
        <p:txBody>
          <a:bodyPr/>
          <a:lstStyle/>
          <a:p>
            <a:r>
              <a:rPr lang="en-US" b="1" dirty="0"/>
              <a:t>1.5 FIB.xvp</a:t>
            </a:r>
          </a:p>
          <a:p>
            <a:pPr lvl="1"/>
            <a:r>
              <a:rPr lang="en-US" dirty="0"/>
              <a:t>Import to CANoe configuration: Home → Panel → Add Panel…</a:t>
            </a:r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lvl="1">
              <a:buFontTx/>
              <a:buChar char="-"/>
            </a:pPr>
            <a:r>
              <a:rPr lang="en-US" dirty="0"/>
              <a:t>FIB panel images will be displayed at runtime if the “Images” folder is in the same folder containing FIB.xvp e.g.,</a:t>
            </a:r>
          </a:p>
          <a:p>
            <a:pPr lvl="2">
              <a:buFontTx/>
              <a:buChar char="-"/>
            </a:pPr>
            <a:r>
              <a:rPr lang="en-US" dirty="0"/>
              <a:t>..\Panels\FIB.xvp</a:t>
            </a:r>
          </a:p>
          <a:p>
            <a:pPr lvl="2">
              <a:buFontTx/>
              <a:buChar char="-"/>
            </a:pPr>
            <a:r>
              <a:rPr lang="en-US" dirty="0"/>
              <a:t>..\Panels\Images\Time_symbol.png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06CAE6-F356-495A-8237-0AA387FA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63F5C4-0D64-4258-B360-C0DF0C66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444DCD4-ACA0-4AC9-A6A3-D5E752D71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497" y="1090569"/>
            <a:ext cx="4635996" cy="24957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BF2A4193-1836-41FD-8862-41EF766A3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93" y="798686"/>
            <a:ext cx="5961904" cy="321717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4A9D412-F6BD-49DB-91A0-7E9887A2E319}"/>
              </a:ext>
            </a:extLst>
          </p:cNvPr>
          <p:cNvSpPr/>
          <p:nvPr/>
        </p:nvSpPr>
        <p:spPr>
          <a:xfrm>
            <a:off x="427479" y="869094"/>
            <a:ext cx="503339" cy="340587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B95A36CA-834E-42AF-A09E-490855428DDA}"/>
              </a:ext>
            </a:extLst>
          </p:cNvPr>
          <p:cNvSpPr/>
          <p:nvPr/>
        </p:nvSpPr>
        <p:spPr>
          <a:xfrm>
            <a:off x="3721130" y="1090569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28817C3E-2CCE-463A-898F-65BCA9B6EDD8}"/>
              </a:ext>
            </a:extLst>
          </p:cNvPr>
          <p:cNvSpPr/>
          <p:nvPr/>
        </p:nvSpPr>
        <p:spPr>
          <a:xfrm rot="10800000" flipH="1" flipV="1">
            <a:off x="3721130" y="3429000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AC04318F-CE0D-4BCF-A9A1-B118BE194A3A}"/>
              </a:ext>
            </a:extLst>
          </p:cNvPr>
          <p:cNvSpPr/>
          <p:nvPr/>
        </p:nvSpPr>
        <p:spPr>
          <a:xfrm rot="10800000" flipH="1" flipV="1">
            <a:off x="7425895" y="1952538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1672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90F96D-077B-49BE-9803-3B364729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10325"/>
            <a:ext cx="11178000" cy="423990"/>
          </a:xfrm>
        </p:spPr>
        <p:txBody>
          <a:bodyPr/>
          <a:lstStyle/>
          <a:p>
            <a:r>
              <a:rPr lang="en-US" dirty="0"/>
              <a:t>2. FIB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47B05B-BE0E-4FC9-8149-89DFDCBB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2" y="634315"/>
            <a:ext cx="11015591" cy="584885"/>
          </a:xfrm>
        </p:spPr>
        <p:txBody>
          <a:bodyPr/>
          <a:lstStyle/>
          <a:p>
            <a:r>
              <a:rPr lang="en-US" sz="1400" dirty="0"/>
              <a:t>A successful connection is indicated by the message: “OK. FIB Channel count: ‘</a:t>
            </a:r>
            <a:r>
              <a:rPr lang="en-US" sz="1400" i="1" dirty="0"/>
              <a:t>your channel count’</a:t>
            </a:r>
            <a:r>
              <a:rPr lang="en-US" sz="1400" dirty="0"/>
              <a:t> “ after starting the simulation.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7C2ECC-1EF9-465E-8DBB-885C91AC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B7B3C8-CD2B-40E3-9208-227C72EF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2" y="926757"/>
            <a:ext cx="8336692" cy="5475808"/>
          </a:xfrm>
          <a:prstGeom prst="rect">
            <a:avLst/>
          </a:prstGeom>
        </p:spPr>
      </p:pic>
      <p:sp>
        <p:nvSpPr>
          <p:cNvPr id="10" name="Arrow: Right 13">
            <a:extLst>
              <a:ext uri="{FF2B5EF4-FFF2-40B4-BE49-F238E27FC236}">
                <a16:creationId xmlns:a16="http://schemas.microsoft.com/office/drawing/2014/main" xmlns="" id="{74A9D412-F6BD-49DB-91A0-7E9887A2E319}"/>
              </a:ext>
            </a:extLst>
          </p:cNvPr>
          <p:cNvSpPr/>
          <p:nvPr/>
        </p:nvSpPr>
        <p:spPr>
          <a:xfrm rot="5400000">
            <a:off x="1544756" y="909337"/>
            <a:ext cx="362464" cy="216074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172012"/>
      </p:ext>
    </p:extLst>
  </p:cSld>
  <p:clrMapOvr>
    <a:masterClrMapping/>
  </p:clrMapOvr>
</p:sld>
</file>

<file path=ppt/theme/theme1.xml><?xml version="1.0" encoding="utf-8"?>
<a:theme xmlns:a="http://schemas.openxmlformats.org/drawingml/2006/main" name="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 Archivo">
      <a:majorFont>
        <a:latin typeface="Archivo"/>
        <a:ea typeface=""/>
        <a:cs typeface=""/>
      </a:majorFont>
      <a:minorFont>
        <a:latin typeface="Archiv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smtClean="0">
            <a:solidFill>
              <a:schemeClr val="tx1">
                <a:lumMod val="50000"/>
              </a:schemeClr>
            </a:solidFill>
            <a:latin typeface="Archivo" pitchFamily="2" charset="0"/>
            <a:cs typeface="Archivo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empty.potx" id="{6DA76AA3-212F-4F9D-90EC-D3EDB8766191}" vid="{2C82CD98-C28D-4A9F-BE01-96EEDBD9B18C}"/>
    </a:ext>
  </a:extLst>
</a:theme>
</file>

<file path=ppt/theme/theme2.xml><?xml version="1.0" encoding="utf-8"?>
<a:theme xmlns:a="http://schemas.openxmlformats.org/drawingml/2006/main" name="1_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smtClean="0">
            <a:solidFill>
              <a:schemeClr val="tx1">
                <a:lumMod val="50000"/>
              </a:schemeClr>
            </a:solidFill>
            <a:latin typeface="Archivo" pitchFamily="2" charset="0"/>
            <a:cs typeface="Archivo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8F40F931-3087-470E-829B-C40F293409D5}" vid="{DECA7E87-2E71-460F-BB3F-EF37495AE1A9}"/>
    </a:ext>
  </a:extLst>
</a:theme>
</file>

<file path=ppt/theme/theme3.xml><?xml version="1.0" encoding="utf-8"?>
<a:theme xmlns:a="http://schemas.openxmlformats.org/drawingml/2006/main" name="2_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err="1" smtClean="0">
            <a:solidFill>
              <a:schemeClr val="tx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0C65791A-DB82-45E8-B909-9151408FD08F}" vid="{81AB063F-B120-4C3A-9AD8-00960EB3D978}"/>
    </a:ext>
  </a:extLst>
</a:theme>
</file>

<file path=ppt/theme/theme4.xml><?xml version="1.0" encoding="utf-8"?>
<a:theme xmlns:a="http://schemas.openxmlformats.org/drawingml/2006/main" name="Office Theme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tema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ALV empty</Template>
  <TotalTime>402</TotalTime>
  <Words>503</Words>
  <Application>Microsoft Office PowerPoint</Application>
  <PresentationFormat>Widescreen</PresentationFormat>
  <Paragraphs>171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Archivo</vt:lpstr>
      <vt:lpstr>Archivo SemiBold</vt:lpstr>
      <vt:lpstr>Arial</vt:lpstr>
      <vt:lpstr>Helvetica Neue</vt:lpstr>
      <vt:lpstr>Helvetica Neue Medium</vt:lpstr>
      <vt:lpstr>Wingdings</vt:lpstr>
      <vt:lpstr>Autoliv</vt:lpstr>
      <vt:lpstr>1_Autoliv</vt:lpstr>
      <vt:lpstr>2_Autoliv</vt:lpstr>
      <vt:lpstr>CANoe FIB implementation</vt:lpstr>
      <vt:lpstr>1. Needed files: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FIB check</vt:lpstr>
      <vt:lpstr>PowerPoint Presentation</vt:lpstr>
      <vt:lpstr>PowerPoint Presentation</vt:lpstr>
      <vt:lpstr>PowerPoint Presentation</vt:lpstr>
    </vt:vector>
  </TitlesOfParts>
  <Company>Autoliv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CANoe FIB implementation</dc:title>
  <dc:creator>Agapi Grigore</dc:creator>
  <cp:keywords>Internal</cp:keywords>
  <cp:lastModifiedBy>G-RBE Electronics</cp:lastModifiedBy>
  <cp:revision>69</cp:revision>
  <dcterms:created xsi:type="dcterms:W3CDTF">2022-02-21T13:15:42Z</dcterms:created>
  <dcterms:modified xsi:type="dcterms:W3CDTF">2022-05-10T10:37:23Z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</Properties>
</file>