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03" r:id="rId2"/>
    <p:sldMasterId id="2147483717" r:id="rId3"/>
  </p:sldMasterIdLst>
  <p:notesMasterIdLst>
    <p:notesMasterId r:id="rId14"/>
  </p:notesMasterIdLst>
  <p:handoutMasterIdLst>
    <p:handoutMasterId r:id="rId15"/>
  </p:handoutMasterIdLst>
  <p:sldIdLst>
    <p:sldId id="326" r:id="rId4"/>
    <p:sldId id="327" r:id="rId5"/>
    <p:sldId id="329" r:id="rId6"/>
    <p:sldId id="330" r:id="rId7"/>
    <p:sldId id="342" r:id="rId8"/>
    <p:sldId id="335" r:id="rId9"/>
    <p:sldId id="340" r:id="rId10"/>
    <p:sldId id="331" r:id="rId11"/>
    <p:sldId id="343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64" userDrawn="1">
          <p15:clr>
            <a:srgbClr val="A4A3A4"/>
          </p15:clr>
        </p15:guide>
        <p15:guide id="2" orient="horz" pos="41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A01E"/>
    <a:srgbClr val="FFFFFF"/>
    <a:srgbClr val="005496"/>
    <a:srgbClr val="00A2FF"/>
    <a:srgbClr val="F2F3F3"/>
    <a:srgbClr val="00A0E3"/>
    <a:srgbClr val="87D6F9"/>
    <a:srgbClr val="000000"/>
    <a:srgbClr val="009FE3"/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5113" autoAdjust="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>
        <p:guide pos="1164"/>
        <p:guide orient="horz" pos="4179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 snapToGrid="0" showGuides="1"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43776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 17, 2016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-1" y="8636573"/>
            <a:ext cx="31315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8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131513" y="8636573"/>
            <a:ext cx="59497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5FBA36DD-6363-4908-BC80-2051BEA1A2FB}" type="slidenum">
              <a:rPr lang="en-US" sz="80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8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4160" y="8864268"/>
            <a:ext cx="510702" cy="1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7320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081098" cy="374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43061" y="34048"/>
            <a:ext cx="1513351" cy="374515"/>
          </a:xfrm>
          <a:prstGeom prst="rect">
            <a:avLst/>
          </a:prstGeom>
        </p:spPr>
        <p:txBody>
          <a:bodyPr vert="horz" lIns="91440" tIns="54000" rIns="91440" bIns="45720" rtlCol="0"/>
          <a:lstStyle>
            <a:lvl1pPr algn="r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August 17, 2016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122"/>
            <a:ext cx="3095192" cy="2821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95192" y="8818122"/>
            <a:ext cx="667616" cy="2821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397B65-D359-4406-9331-554D6FBDAB0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Bildobjek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60" y="8864268"/>
            <a:ext cx="510702" cy="1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4982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spcBef>
        <a:spcPts val="600"/>
      </a:spcBef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60363" indent="-17145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27063" indent="-17145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895350" indent="-17780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166813" indent="-17145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/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1962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556953"/>
            <a:ext cx="12192000" cy="3699164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1793" y="5183739"/>
            <a:ext cx="11637293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Archivo" pitchFamily="2" charset="0"/>
                <a:cs typeface="Archiv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91793" y="4647905"/>
            <a:ext cx="11637293" cy="528703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accent1"/>
                </a:solidFill>
                <a:latin typeface="Archivo SemiBold" pitchFamily="2" charset="0"/>
                <a:cs typeface="Archivo SemiBold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Presentation Name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12A063C5-B548-46E7-A03A-50A5587B5004}"/>
              </a:ext>
            </a:extLst>
          </p:cNvPr>
          <p:cNvSpPr txBox="1">
            <a:spLocks/>
          </p:cNvSpPr>
          <p:nvPr userDrawn="1"/>
        </p:nvSpPr>
        <p:spPr>
          <a:xfrm>
            <a:off x="591793" y="5609389"/>
            <a:ext cx="11637293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400" kern="1200">
                <a:solidFill>
                  <a:schemeClr val="accent1"/>
                </a:solidFill>
                <a:latin typeface="Archivo" pitchFamily="2" charset="0"/>
                <a:ea typeface="+mn-ea"/>
                <a:cs typeface="Archivo" pitchFamily="2" charset="0"/>
              </a:defRPr>
            </a:lvl1pPr>
            <a:lvl2pPr marL="4572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20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2pPr>
            <a:lvl3pPr marL="9144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8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3pPr>
            <a:lvl4pPr marL="13716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4pPr>
            <a:lvl5pPr marL="18288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Click to add job title</a:t>
            </a:r>
          </a:p>
        </p:txBody>
      </p:sp>
    </p:spTree>
    <p:extLst>
      <p:ext uri="{BB962C8B-B14F-4D97-AF65-F5344CB8AC3E}">
        <p14:creationId xmlns:p14="http://schemas.microsoft.com/office/powerpoint/2010/main" val="96803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EB7C427D-4259-4F0A-9A36-2AF0E3580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790700"/>
            <a:ext cx="11178000" cy="4268613"/>
          </a:xfrm>
        </p:spPr>
        <p:txBody>
          <a:bodyPr lIns="91440"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1C70B94-BCC1-4C68-995D-300ED6A0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2B69FD4-AB15-4233-9D39-3D26F0E567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333" y="1133475"/>
            <a:ext cx="11178117" cy="371475"/>
          </a:xfrm>
        </p:spPr>
        <p:txBody>
          <a:bodyPr lIns="91440" anchor="b" anchorCtr="0"/>
          <a:lstStyle>
            <a:lvl1pPr marL="0" indent="0">
              <a:buNone/>
              <a:defRPr sz="1600" b="1">
                <a:solidFill>
                  <a:srgbClr val="00549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08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0B810A46-D8DA-4D87-9337-8FA44696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766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771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556953"/>
            <a:ext cx="12192000" cy="3699164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1793" y="5183739"/>
            <a:ext cx="11637293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Archivo" pitchFamily="2" charset="0"/>
                <a:cs typeface="Archiv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91793" y="4647905"/>
            <a:ext cx="11637293" cy="528703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accent1"/>
                </a:solidFill>
                <a:latin typeface="Archivo SemiBold" pitchFamily="2" charset="0"/>
                <a:cs typeface="Archivo SemiBold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Presentation Name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12A063C5-B548-46E7-A03A-50A5587B5004}"/>
              </a:ext>
            </a:extLst>
          </p:cNvPr>
          <p:cNvSpPr txBox="1">
            <a:spLocks/>
          </p:cNvSpPr>
          <p:nvPr userDrawn="1"/>
        </p:nvSpPr>
        <p:spPr>
          <a:xfrm>
            <a:off x="591793" y="5609389"/>
            <a:ext cx="11637293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400" kern="1200">
                <a:solidFill>
                  <a:schemeClr val="accent1"/>
                </a:solidFill>
                <a:latin typeface="Archivo" pitchFamily="2" charset="0"/>
                <a:ea typeface="+mn-ea"/>
                <a:cs typeface="Archivo" pitchFamily="2" charset="0"/>
              </a:defRPr>
            </a:lvl1pPr>
            <a:lvl2pPr marL="4572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20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2pPr>
            <a:lvl3pPr marL="9144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8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3pPr>
            <a:lvl4pPr marL="13716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4pPr>
            <a:lvl5pPr marL="18288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Click to add job title</a:t>
            </a:r>
          </a:p>
        </p:txBody>
      </p:sp>
    </p:spTree>
    <p:extLst>
      <p:ext uri="{BB962C8B-B14F-4D97-AF65-F5344CB8AC3E}">
        <p14:creationId xmlns:p14="http://schemas.microsoft.com/office/powerpoint/2010/main" val="3771685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Prebu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stitel"/>
          <p:cNvSpPr txBox="1">
            <a:spLocks noGrp="1"/>
          </p:cNvSpPr>
          <p:nvPr>
            <p:ph type="title" hasCustomPrompt="1"/>
          </p:nvPr>
        </p:nvSpPr>
        <p:spPr>
          <a:xfrm>
            <a:off x="603248" y="4664990"/>
            <a:ext cx="10985503" cy="83846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400" b="0" i="0" spc="0">
                <a:solidFill>
                  <a:srgbClr val="005496"/>
                </a:solidFill>
                <a:latin typeface="Archivo SemiBold" pitchFamily="2" charset="77"/>
                <a:cs typeface="Archivo SemiBold" pitchFamily="2" charset="77"/>
              </a:defRPr>
            </a:lvl1pPr>
          </a:lstStyle>
          <a:p>
            <a:r>
              <a:rPr dirty="0"/>
              <a:t>Presentation</a:t>
            </a:r>
            <a:r>
              <a:rPr lang="en-US" dirty="0"/>
              <a:t> Title</a:t>
            </a:r>
            <a:endParaRPr dirty="0"/>
          </a:p>
        </p:txBody>
      </p:sp>
      <p:sp>
        <p:nvSpPr>
          <p:cNvPr id="13" name="Brödtext nivå ett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48" y="5503459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0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name</a:t>
            </a:r>
            <a:endParaRPr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xmlns="" id="{C16CF384-2BA5-1F4B-83EE-27C0A12A056F}"/>
              </a:ext>
            </a:extLst>
          </p:cNvPr>
          <p:cNvSpPr/>
          <p:nvPr userDrawn="1"/>
        </p:nvSpPr>
        <p:spPr>
          <a:xfrm>
            <a:off x="0" y="6464298"/>
            <a:ext cx="4864894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xmlns="" id="{266D89B8-DC4A-5849-B29F-341CD959430B}"/>
              </a:ext>
            </a:extLst>
          </p:cNvPr>
          <p:cNvSpPr/>
          <p:nvPr userDrawn="1"/>
        </p:nvSpPr>
        <p:spPr>
          <a:xfrm>
            <a:off x="9666515" y="6307916"/>
            <a:ext cx="2525485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xmlns="" id="{31F4FD7C-48A8-8043-AE70-4C0C585E13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2347" y="5803631"/>
            <a:ext cx="2241127" cy="1054089"/>
          </a:xfrm>
          <a:prstGeom prst="rect">
            <a:avLst/>
          </a:prstGeom>
        </p:spPr>
      </p:pic>
      <p:sp>
        <p:nvSpPr>
          <p:cNvPr id="7" name="Brödtext nivå ett…">
            <a:extLst>
              <a:ext uri="{FF2B5EF4-FFF2-40B4-BE49-F238E27FC236}">
                <a16:creationId xmlns:a16="http://schemas.microsoft.com/office/drawing/2014/main" xmlns="" id="{057770CB-DD2C-497B-B57E-F86A99075FD3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248" y="5880471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4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job title</a:t>
            </a:r>
            <a:endParaRPr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C86F65D0-3674-4FCA-A269-EC1969D0A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EEDB4D53-ACC4-44C0-A5B8-5F411FA6B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528281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1152526"/>
            <a:ext cx="11178000" cy="49067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5793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0" y="557784"/>
            <a:ext cx="12192000" cy="4862114"/>
          </a:xfrm>
          <a:solidFill>
            <a:srgbClr val="F2F3F3"/>
          </a:solidFill>
        </p:spPr>
        <p:txBody>
          <a:bodyPr anchor="t" anchorCtr="0"/>
          <a:lstStyle>
            <a:lvl1pPr marL="0" indent="0" algn="ctr">
              <a:buNone/>
              <a:defRPr sz="1400"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818" y="2733755"/>
            <a:ext cx="11014364" cy="641045"/>
          </a:xfrm>
          <a:noFill/>
        </p:spPr>
        <p:txBody>
          <a:bodyPr lIns="146304" tIns="0" rIns="144000" bIns="0" anchor="ctr" anchorCtr="0">
            <a:normAutofit/>
          </a:bodyPr>
          <a:lstStyle>
            <a:lvl1pPr algn="ctr">
              <a:defRPr sz="3600" b="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0C92EF8-6ED6-4FF0-AC8A-52C7892911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19828" y="3376480"/>
            <a:ext cx="2752344" cy="2377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4741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Picture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1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8870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0"/>
            <a:ext cx="5572126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304925"/>
            <a:ext cx="5572126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2064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Conten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095998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095999" y="-1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24109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Prebu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stitel"/>
          <p:cNvSpPr txBox="1">
            <a:spLocks noGrp="1"/>
          </p:cNvSpPr>
          <p:nvPr>
            <p:ph type="title" hasCustomPrompt="1"/>
          </p:nvPr>
        </p:nvSpPr>
        <p:spPr>
          <a:xfrm>
            <a:off x="603248" y="4664990"/>
            <a:ext cx="10985503" cy="83846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400" b="0" i="0" spc="0">
                <a:solidFill>
                  <a:srgbClr val="005496"/>
                </a:solidFill>
                <a:latin typeface="Archivo SemiBold" pitchFamily="2" charset="77"/>
                <a:cs typeface="Archivo SemiBold" pitchFamily="2" charset="77"/>
              </a:defRPr>
            </a:lvl1pPr>
          </a:lstStyle>
          <a:p>
            <a:r>
              <a:rPr dirty="0"/>
              <a:t>Presentation</a:t>
            </a:r>
            <a:r>
              <a:rPr lang="en-US" dirty="0"/>
              <a:t> Title</a:t>
            </a:r>
            <a:endParaRPr dirty="0"/>
          </a:p>
        </p:txBody>
      </p:sp>
      <p:sp>
        <p:nvSpPr>
          <p:cNvPr id="13" name="Brödtext nivå ett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48" y="5503459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0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name</a:t>
            </a:r>
            <a:endParaRPr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xmlns="" id="{C16CF384-2BA5-1F4B-83EE-27C0A12A056F}"/>
              </a:ext>
            </a:extLst>
          </p:cNvPr>
          <p:cNvSpPr/>
          <p:nvPr userDrawn="1"/>
        </p:nvSpPr>
        <p:spPr>
          <a:xfrm>
            <a:off x="0" y="6464298"/>
            <a:ext cx="4864894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xmlns="" id="{266D89B8-DC4A-5849-B29F-341CD959430B}"/>
              </a:ext>
            </a:extLst>
          </p:cNvPr>
          <p:cNvSpPr/>
          <p:nvPr userDrawn="1"/>
        </p:nvSpPr>
        <p:spPr>
          <a:xfrm>
            <a:off x="9666515" y="6307916"/>
            <a:ext cx="2525485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xmlns="" id="{31F4FD7C-48A8-8043-AE70-4C0C585E13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2347" y="5803631"/>
            <a:ext cx="2241127" cy="1054089"/>
          </a:xfrm>
          <a:prstGeom prst="rect">
            <a:avLst/>
          </a:prstGeom>
        </p:spPr>
      </p:pic>
      <p:sp>
        <p:nvSpPr>
          <p:cNvPr id="7" name="Brödtext nivå ett…">
            <a:extLst>
              <a:ext uri="{FF2B5EF4-FFF2-40B4-BE49-F238E27FC236}">
                <a16:creationId xmlns:a16="http://schemas.microsoft.com/office/drawing/2014/main" xmlns="" id="{057770CB-DD2C-497B-B57E-F86A99075FD3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248" y="5880471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4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job title</a:t>
            </a:r>
            <a:endParaRPr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C86F65D0-3674-4FCA-A269-EC1969D0A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EEDB4D53-ACC4-44C0-A5B8-5F411FA6B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027450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0"/>
            <a:ext cx="5572124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304925"/>
            <a:ext cx="5572125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-1" y="0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790400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79357ED3-3F82-4FF8-9194-7C65B783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98774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EB7C427D-4259-4F0A-9A36-2AF0E3580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790700"/>
            <a:ext cx="11178000" cy="4268613"/>
          </a:xfrm>
        </p:spPr>
        <p:txBody>
          <a:bodyPr lIns="91440"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1C70B94-BCC1-4C68-995D-300ED6A0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2B69FD4-AB15-4233-9D39-3D26F0E567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333" y="1133475"/>
            <a:ext cx="11178117" cy="371475"/>
          </a:xfrm>
        </p:spPr>
        <p:txBody>
          <a:bodyPr lIns="91440" anchor="b" anchorCtr="0"/>
          <a:lstStyle>
            <a:lvl1pPr marL="0" indent="0">
              <a:buNone/>
              <a:defRPr sz="1600" b="1">
                <a:solidFill>
                  <a:srgbClr val="00549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73563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0B810A46-D8DA-4D87-9337-8FA44696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913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64267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>
            <a:extLst>
              <a:ext uri="{FF2B5EF4-FFF2-40B4-BE49-F238E27FC236}">
                <a16:creationId xmlns:a16="http://schemas.microsoft.com/office/drawing/2014/main" xmlns="" id="{7295A21F-A81C-4E27-A471-4804B022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1793" y="6431676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194151EB-7B08-49B3-870E-CC1ED69C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7465" y="6431676"/>
            <a:ext cx="3240000" cy="216000"/>
          </a:xfrm>
        </p:spPr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xmlns="" id="{FD4ADB87-2A69-456E-8F1F-FAABFBF5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33" y="6431676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xmlns="" id="{5002A6AF-8FEE-4D76-A0DE-9FD3CEC656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3" name="Classification">
            <a:extLst>
              <a:ext uri="{FF2B5EF4-FFF2-40B4-BE49-F238E27FC236}">
                <a16:creationId xmlns:a16="http://schemas.microsoft.com/office/drawing/2014/main" xmlns="" id="{C22485DD-7FC0-4E8E-A552-D81F2ECBFD2D}"/>
              </a:ext>
            </a:extLst>
          </p:cNvPr>
          <p:cNvSpPr txBox="1">
            <a:spLocks/>
          </p:cNvSpPr>
          <p:nvPr userDrawn="1"/>
        </p:nvSpPr>
        <p:spPr>
          <a:xfrm>
            <a:off x="8145849" y="6431676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pic>
        <p:nvPicPr>
          <p:cNvPr id="14" name="Bildobjekt 8">
            <a:extLst>
              <a:ext uri="{FF2B5EF4-FFF2-40B4-BE49-F238E27FC236}">
                <a16:creationId xmlns:a16="http://schemas.microsoft.com/office/drawing/2014/main" xmlns="" id="{A5BB8F02-C258-427B-B7F8-364F4787A534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199632"/>
            <a:ext cx="936000" cy="31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81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5490000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2206800"/>
            <a:ext cx="5544000" cy="2685600"/>
          </a:xfrm>
          <a:solidFill>
            <a:srgbClr val="000000">
              <a:alpha val="23000"/>
            </a:srgbClr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4707" y="3880290"/>
            <a:ext cx="4878504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54707" y="2671697"/>
            <a:ext cx="4878504" cy="1152000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54621" y="4270375"/>
            <a:ext cx="4877804" cy="23336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job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11" name="Classification">
            <a:extLst>
              <a:ext uri="{FF2B5EF4-FFF2-40B4-BE49-F238E27FC236}">
                <a16:creationId xmlns:a16="http://schemas.microsoft.com/office/drawing/2014/main" xmlns="" id="{7DFB882F-BA99-4CD1-8A71-4744FB6E4B70}"/>
              </a:ext>
            </a:extLst>
          </p:cNvPr>
          <p:cNvSpPr txBox="1">
            <a:spLocks/>
          </p:cNvSpPr>
          <p:nvPr userDrawn="1"/>
        </p:nvSpPr>
        <p:spPr>
          <a:xfrm>
            <a:off x="8094091" y="6467040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1228263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stitel"/>
          <p:cNvSpPr txBox="1">
            <a:spLocks noGrp="1"/>
          </p:cNvSpPr>
          <p:nvPr>
            <p:ph type="title"/>
          </p:nvPr>
        </p:nvSpPr>
        <p:spPr>
          <a:xfrm>
            <a:off x="603248" y="4664990"/>
            <a:ext cx="10985503" cy="83846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0" i="0" spc="0">
                <a:solidFill>
                  <a:srgbClr val="005496"/>
                </a:solidFill>
                <a:latin typeface="Archivo SemiBold" pitchFamily="2" charset="77"/>
                <a:cs typeface="Archivo SemiBold" pitchFamily="2" charset="77"/>
              </a:defRPr>
            </a:lvl1pPr>
          </a:lstStyle>
          <a:p>
            <a:r>
              <a:rPr lang="en-US" noProof="0" dirty="0"/>
              <a:t>Click to edit Master title style</a:t>
            </a:r>
            <a:endParaRPr dirty="0"/>
          </a:p>
        </p:txBody>
      </p:sp>
      <p:sp>
        <p:nvSpPr>
          <p:cNvPr id="13" name="Brödtext nivå ett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1" y="5503458"/>
            <a:ext cx="10985501" cy="503205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0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noProof="0" dirty="0"/>
              <a:t>Click to add Date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xmlns="" id="{C16CF384-2BA5-1F4B-83EE-27C0A12A056F}"/>
              </a:ext>
            </a:extLst>
          </p:cNvPr>
          <p:cNvSpPr/>
          <p:nvPr userDrawn="1"/>
        </p:nvSpPr>
        <p:spPr>
          <a:xfrm>
            <a:off x="0" y="6464298"/>
            <a:ext cx="4864894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xmlns="" id="{266D89B8-DC4A-5849-B29F-341CD959430B}"/>
              </a:ext>
            </a:extLst>
          </p:cNvPr>
          <p:cNvSpPr/>
          <p:nvPr userDrawn="1"/>
        </p:nvSpPr>
        <p:spPr>
          <a:xfrm>
            <a:off x="9666515" y="6307916"/>
            <a:ext cx="2525485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xmlns="" id="{31F4FD7C-48A8-8043-AE70-4C0C585E13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2347" y="5803352"/>
            <a:ext cx="2241127" cy="1054648"/>
          </a:xfrm>
          <a:prstGeom prst="rect">
            <a:avLst/>
          </a:prstGeom>
        </p:spPr>
      </p:pic>
      <p:sp>
        <p:nvSpPr>
          <p:cNvPr id="7" name="Classification">
            <a:extLst>
              <a:ext uri="{FF2B5EF4-FFF2-40B4-BE49-F238E27FC236}">
                <a16:creationId xmlns:a16="http://schemas.microsoft.com/office/drawing/2014/main" xmlns="" id="{DCC0A8B8-FA73-4646-8703-E37E5F7B346F}"/>
              </a:ext>
            </a:extLst>
          </p:cNvPr>
          <p:cNvSpPr txBox="1">
            <a:spLocks/>
          </p:cNvSpPr>
          <p:nvPr userDrawn="1"/>
        </p:nvSpPr>
        <p:spPr>
          <a:xfrm>
            <a:off x="8094091" y="6467040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83807656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1152526"/>
            <a:ext cx="11178000" cy="49067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390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0" y="557784"/>
            <a:ext cx="12192000" cy="4862114"/>
          </a:xfrm>
          <a:solidFill>
            <a:srgbClr val="F2F3F3"/>
          </a:solidFill>
        </p:spPr>
        <p:txBody>
          <a:bodyPr anchor="t" anchorCtr="0"/>
          <a:lstStyle>
            <a:lvl1pPr marL="0" indent="0" algn="ctr">
              <a:buNone/>
              <a:defRPr sz="1400"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818" y="2733755"/>
            <a:ext cx="11014364" cy="641045"/>
          </a:xfrm>
          <a:noFill/>
        </p:spPr>
        <p:txBody>
          <a:bodyPr lIns="146304" tIns="0" rIns="144000" bIns="0" anchor="ctr" anchorCtr="0">
            <a:normAutofit/>
          </a:bodyPr>
          <a:lstStyle>
            <a:lvl1pPr algn="ctr">
              <a:defRPr sz="3600" b="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0C92EF8-6ED6-4FF0-AC8A-52C7892911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19828" y="3376480"/>
            <a:ext cx="2752344" cy="2377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27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Picture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1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64947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0"/>
            <a:ext cx="5572126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304925"/>
            <a:ext cx="5572126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8308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Conten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095998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095999" y="-1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809076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0"/>
            <a:ext cx="5572124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304925"/>
            <a:ext cx="5572125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-1" y="0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44672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79357ED3-3F82-4FF8-9194-7C65B783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0658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8"/>
          <p:cNvPicPr preferRelativeResize="0"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199632"/>
            <a:ext cx="936000" cy="3165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6" name="Classification">
            <a:extLst>
              <a:ext uri="{FF2B5EF4-FFF2-40B4-BE49-F238E27FC236}">
                <a16:creationId xmlns:a16="http://schemas.microsoft.com/office/drawing/2014/main" xmlns="" id="{026A4BA5-409B-4F2A-8530-DB412D2520C5}"/>
              </a:ext>
            </a:extLst>
          </p:cNvPr>
          <p:cNvSpPr txBox="1">
            <a:spLocks/>
          </p:cNvSpPr>
          <p:nvPr userDrawn="1"/>
        </p:nvSpPr>
        <p:spPr>
          <a:xfrm>
            <a:off x="8145849" y="6431676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9849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0" r:id="rId2"/>
    <p:sldLayoutId id="2147483679" r:id="rId3"/>
    <p:sldLayoutId id="2147483681" r:id="rId4"/>
    <p:sldLayoutId id="2147483682" r:id="rId5"/>
    <p:sldLayoutId id="2147483700" r:id="rId6"/>
    <p:sldLayoutId id="2147483701" r:id="rId7"/>
    <p:sldLayoutId id="2147483702" r:id="rId8"/>
    <p:sldLayoutId id="2147483698" r:id="rId9"/>
    <p:sldLayoutId id="2147483684" r:id="rId10"/>
    <p:sldLayoutId id="2147483685" r:id="rId11"/>
    <p:sldLayoutId id="2147483686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Archivo SemiBold" pitchFamily="2" charset="0"/>
          <a:ea typeface="+mj-ea"/>
          <a:cs typeface="Archivo SemiBold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20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8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 userDrawn="1">
          <p15:clr>
            <a:srgbClr val="F26B43"/>
          </p15:clr>
        </p15:guide>
        <p15:guide id="1" pos="34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8"/>
          <p:cNvPicPr preferRelativeResize="0"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199632"/>
            <a:ext cx="936000" cy="3165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6" name="Classification">
            <a:extLst>
              <a:ext uri="{FF2B5EF4-FFF2-40B4-BE49-F238E27FC236}">
                <a16:creationId xmlns:a16="http://schemas.microsoft.com/office/drawing/2014/main" xmlns="" id="{026A4BA5-409B-4F2A-8530-DB412D2520C5}"/>
              </a:ext>
            </a:extLst>
          </p:cNvPr>
          <p:cNvSpPr txBox="1">
            <a:spLocks/>
          </p:cNvSpPr>
          <p:nvPr userDrawn="1"/>
        </p:nvSpPr>
        <p:spPr>
          <a:xfrm>
            <a:off x="8145849" y="6431676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97132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Archivo SemiBold" pitchFamily="2" charset="0"/>
          <a:ea typeface="+mj-ea"/>
          <a:cs typeface="Archivo SemiBold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20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8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>
          <p15:clr>
            <a:srgbClr val="F26B43"/>
          </p15:clr>
        </p15:guide>
        <p15:guide id="1" pos="34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7459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>
          <p15:clr>
            <a:srgbClr val="F26B43"/>
          </p15:clr>
        </p15:guide>
        <p15:guide id="1" pos="3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 13">
            <a:extLst>
              <a:ext uri="{FF2B5EF4-FFF2-40B4-BE49-F238E27FC236}">
                <a16:creationId xmlns:a16="http://schemas.microsoft.com/office/drawing/2014/main" xmlns="" id="{9A68A466-9289-8747-9B6B-38DDB38EB731}"/>
              </a:ext>
            </a:extLst>
          </p:cNvPr>
          <p:cNvGrpSpPr/>
          <p:nvPr/>
        </p:nvGrpSpPr>
        <p:grpSpPr>
          <a:xfrm>
            <a:off x="-10982" y="523184"/>
            <a:ext cx="12192117" cy="4057491"/>
            <a:chOff x="-21963" y="717755"/>
            <a:chExt cx="24384233" cy="8114982"/>
          </a:xfrm>
        </p:grpSpPr>
        <p:pic>
          <p:nvPicPr>
            <p:cNvPr id="27" name="Bildobjekt 26">
              <a:extLst>
                <a:ext uri="{FF2B5EF4-FFF2-40B4-BE49-F238E27FC236}">
                  <a16:creationId xmlns:a16="http://schemas.microsoft.com/office/drawing/2014/main" xmlns="" id="{788E433B-3220-AB4A-B3A0-56DD3D1F1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170155" y="717755"/>
              <a:ext cx="12192115" cy="8114982"/>
            </a:xfrm>
            <a:prstGeom prst="rect">
              <a:avLst/>
            </a:prstGeom>
          </p:spPr>
        </p:pic>
        <p:pic>
          <p:nvPicPr>
            <p:cNvPr id="13" name="Bildobjekt 12">
              <a:extLst>
                <a:ext uri="{FF2B5EF4-FFF2-40B4-BE49-F238E27FC236}">
                  <a16:creationId xmlns:a16="http://schemas.microsoft.com/office/drawing/2014/main" xmlns="" id="{ED8445B2-5BBE-FE4D-ADE4-9E7D0E0227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21963" y="717755"/>
              <a:ext cx="12192118" cy="8114982"/>
            </a:xfrm>
            <a:prstGeom prst="rect">
              <a:avLst/>
            </a:prstGeom>
          </p:spPr>
        </p:pic>
      </p:grpSp>
      <p:sp>
        <p:nvSpPr>
          <p:cNvPr id="221" name="More Lives Saved."/>
          <p:cNvSpPr txBox="1"/>
          <p:nvPr/>
        </p:nvSpPr>
        <p:spPr>
          <a:xfrm>
            <a:off x="238252" y="664618"/>
            <a:ext cx="1979709" cy="335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700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</a:lstStyle>
          <a:p>
            <a:pPr algn="l"/>
            <a:r>
              <a:rPr sz="1850" dirty="0"/>
              <a:t>More Lives Saved</a:t>
            </a:r>
          </a:p>
        </p:txBody>
      </p:sp>
      <p:sp>
        <p:nvSpPr>
          <p:cNvPr id="222" name="More Life Lived."/>
          <p:cNvSpPr txBox="1"/>
          <p:nvPr/>
        </p:nvSpPr>
        <p:spPr>
          <a:xfrm>
            <a:off x="10251362" y="669055"/>
            <a:ext cx="1702389" cy="335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700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</a:lstStyle>
          <a:p>
            <a:pPr algn="r"/>
            <a:r>
              <a:rPr sz="1850" dirty="0"/>
              <a:t>More Life Lived</a:t>
            </a:r>
          </a:p>
        </p:txBody>
      </p:sp>
      <p:sp>
        <p:nvSpPr>
          <p:cNvPr id="223" name="Rektangel"/>
          <p:cNvSpPr/>
          <p:nvPr/>
        </p:nvSpPr>
        <p:spPr>
          <a:xfrm>
            <a:off x="3975695" y="2375790"/>
            <a:ext cx="2117079" cy="304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b="1" dirty="0">
              <a:latin typeface="Archivo SemiBold" pitchFamily="2" charset="77"/>
              <a:cs typeface="Archivo SemiBold" pitchFamily="2" charset="77"/>
            </a:endParaRPr>
          </a:p>
        </p:txBody>
      </p:sp>
      <p:sp>
        <p:nvSpPr>
          <p:cNvPr id="224" name="Rektangel"/>
          <p:cNvSpPr/>
          <p:nvPr/>
        </p:nvSpPr>
        <p:spPr>
          <a:xfrm>
            <a:off x="6090245" y="2375790"/>
            <a:ext cx="2117079" cy="304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b="1" dirty="0">
              <a:latin typeface="Archivo SemiBold" pitchFamily="2" charset="77"/>
              <a:cs typeface="Archivo SemiBold" pitchFamily="2" charset="77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71E25D6C-40B0-4A5F-A8C6-AB7D72BB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CANoe </a:t>
            </a:r>
            <a:r>
              <a:rPr lang="en-US" dirty="0" smtClean="0"/>
              <a:t>PSM </a:t>
            </a:r>
            <a:r>
              <a:rPr lang="en-US" dirty="0"/>
              <a:t>implementation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A8A4B9C7-25D8-4394-ADF1-7AA56A53365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Agapi Grigore	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A435BE49-0DD8-46D3-ACD1-8B5C1C381C0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SWV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xmlns="" id="{5707F8C4-6219-4512-B1C7-50731050A2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noProof="0" dirty="0"/>
              <a:t>Date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xmlns="" id="{DEE980BB-AA82-4283-9D1F-A1CA34C8A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412701206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animBg="1" advAuto="0"/>
      <p:bldP spid="222" grpId="0" animBg="1" advAuto="0"/>
      <p:bldP spid="223" grpId="0" animBg="1" advAuto="0"/>
      <p:bldP spid="224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y, road, wave, highway&#10;&#10;Description automatically generated">
            <a:extLst>
              <a:ext uri="{FF2B5EF4-FFF2-40B4-BE49-F238E27FC236}">
                <a16:creationId xmlns:a16="http://schemas.microsoft.com/office/drawing/2014/main" xmlns="" id="{B5C86FCE-3651-4130-BCE0-CF47C7C78D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602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3CA03C4-9302-4A61-874E-8BCDE715328B}"/>
              </a:ext>
            </a:extLst>
          </p:cNvPr>
          <p:cNvSpPr txBox="1"/>
          <p:nvPr/>
        </p:nvSpPr>
        <p:spPr>
          <a:xfrm>
            <a:off x="3382634" y="2620628"/>
            <a:ext cx="5426733" cy="774434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5496"/>
              </a:buClr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chivo SemiBold" pitchFamily="2" charset="0"/>
                <a:ea typeface="+mn-ea"/>
                <a:cs typeface="Archivo SemiBold" pitchFamily="2" charset="0"/>
              </a:rPr>
              <a:t>Saving More Lives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6E2064D-9E2D-4CB1-B917-9BFBA030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4B28A1-B0A3-4CEB-99E6-854E8B2E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Presentation Name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74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4E5D8D9-1B74-4267-8A02-B362509C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Needed files: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7F1AADD-E875-46F2-8621-11C42AD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152525"/>
            <a:ext cx="11178000" cy="481167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PowerSupplyControl.cin</a:t>
            </a:r>
            <a:r>
              <a:rPr lang="en-US" dirty="0"/>
              <a:t>	</a:t>
            </a:r>
            <a:r>
              <a:rPr lang="en-US" dirty="0" smtClean="0"/>
              <a:t>          → </a:t>
            </a:r>
            <a:r>
              <a:rPr lang="en-US" dirty="0"/>
              <a:t>Functions for </a:t>
            </a:r>
            <a:r>
              <a:rPr lang="en-US" dirty="0" smtClean="0"/>
              <a:t>used for panel and CAPL tests</a:t>
            </a:r>
            <a:endParaRPr lang="en-US" dirty="0"/>
          </a:p>
          <a:p>
            <a:r>
              <a:rPr lang="en-US" dirty="0" smtClean="0"/>
              <a:t>2.1  </a:t>
            </a:r>
            <a:r>
              <a:rPr lang="en-US" dirty="0" err="1" smtClean="0"/>
              <a:t>PSM.sysvar</a:t>
            </a:r>
            <a:r>
              <a:rPr lang="en-US" dirty="0" smtClean="0"/>
              <a:t>		</a:t>
            </a:r>
            <a:r>
              <a:rPr lang="en-US" dirty="0" smtClean="0"/>
              <a:t>          → </a:t>
            </a:r>
            <a:r>
              <a:rPr lang="en-US" dirty="0" smtClean="0"/>
              <a:t>System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2.2 </a:t>
            </a:r>
            <a:r>
              <a:rPr lang="en-US" dirty="0" err="1" smtClean="0"/>
              <a:t>Core_Functions_SysVar.vsysvar</a:t>
            </a:r>
            <a:r>
              <a:rPr lang="en-US" dirty="0"/>
              <a:t> </a:t>
            </a:r>
            <a:r>
              <a:rPr lang="en-US" dirty="0" smtClean="0"/>
              <a:t>→ </a:t>
            </a:r>
            <a:r>
              <a:rPr lang="en-US" dirty="0"/>
              <a:t>System variables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err="1"/>
              <a:t>PSM.can</a:t>
            </a:r>
            <a:r>
              <a:rPr lang="en-US" dirty="0"/>
              <a:t> 		</a:t>
            </a:r>
            <a:r>
              <a:rPr lang="en-US" dirty="0" smtClean="0"/>
              <a:t>          → </a:t>
            </a:r>
            <a:r>
              <a:rPr lang="en-US" dirty="0"/>
              <a:t>Event (button) </a:t>
            </a:r>
            <a:r>
              <a:rPr lang="en-US" dirty="0" smtClean="0"/>
              <a:t>handlers</a:t>
            </a:r>
            <a:endParaRPr lang="en-US" dirty="0"/>
          </a:p>
          <a:p>
            <a:r>
              <a:rPr lang="en-US" dirty="0" smtClean="0"/>
              <a:t>4. </a:t>
            </a:r>
            <a:r>
              <a:rPr lang="en-US" dirty="0" err="1" smtClean="0"/>
              <a:t>PowerSupplyPannel.xvp</a:t>
            </a:r>
            <a:r>
              <a:rPr lang="en-US" dirty="0" smtClean="0"/>
              <a:t>	</a:t>
            </a:r>
            <a:r>
              <a:rPr lang="en-US" dirty="0" smtClean="0"/>
              <a:t>          → </a:t>
            </a:r>
            <a:r>
              <a:rPr lang="en-US" dirty="0" smtClean="0"/>
              <a:t>Panel </a:t>
            </a:r>
            <a:r>
              <a:rPr lang="en-US" dirty="0" smtClean="0"/>
              <a:t>interface</a:t>
            </a:r>
          </a:p>
          <a:p>
            <a:r>
              <a:rPr lang="en-US" dirty="0"/>
              <a:t>5. </a:t>
            </a:r>
            <a:r>
              <a:rPr lang="en-US" dirty="0" err="1" smtClean="0"/>
              <a:t>PSM_StartValues.svc</a:t>
            </a:r>
            <a:r>
              <a:rPr lang="en-US" dirty="0" smtClean="0"/>
              <a:t>                   → Panel configuration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PTC </a:t>
            </a:r>
            <a:r>
              <a:rPr lang="en-US" dirty="0"/>
              <a:t>location: e:/</a:t>
            </a:r>
            <a:r>
              <a:rPr lang="en-US" dirty="0" smtClean="0"/>
              <a:t>MKSProjects/SWVR_PP_CI_Activities/CANOE_TEST_PLATFORM/Includes/HW_Modules/PSM/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Implemented </a:t>
            </a:r>
            <a:r>
              <a:rPr lang="en-US" dirty="0"/>
              <a:t>and tested on : CANoe Build </a:t>
            </a:r>
            <a:r>
              <a:rPr lang="en-US" dirty="0" smtClean="0"/>
              <a:t>15.4.35 </a:t>
            </a:r>
            <a:r>
              <a:rPr lang="en-US" dirty="0"/>
              <a:t>(</a:t>
            </a:r>
            <a:r>
              <a:rPr lang="en-US" dirty="0" smtClean="0"/>
              <a:t>SP4) </a:t>
            </a:r>
            <a:r>
              <a:rPr lang="en-US" dirty="0"/>
              <a:t>– 64 bit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8C22E2-943F-4558-8E59-69EB5E7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9A10E7D-B160-4A4C-B3AE-9EF10DD9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056" y="1152525"/>
            <a:ext cx="4100944" cy="245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1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E10A49-0C7E-46D6-BF33-630621EF9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93" y="210324"/>
            <a:ext cx="11178000" cy="5848990"/>
          </a:xfrm>
        </p:spPr>
        <p:txBody>
          <a:bodyPr/>
          <a:lstStyle/>
          <a:p>
            <a:r>
              <a:rPr lang="en-US" b="1" dirty="0" smtClean="0"/>
              <a:t>1. </a:t>
            </a:r>
            <a:r>
              <a:rPr lang="en-US" b="1" dirty="0" err="1" smtClean="0"/>
              <a:t>PowerSupplyControl.cin</a:t>
            </a:r>
            <a:endParaRPr lang="en-US" b="1" dirty="0"/>
          </a:p>
          <a:p>
            <a:pPr lvl="1"/>
            <a:r>
              <a:rPr lang="en-US" dirty="0"/>
              <a:t>If you wish to access </a:t>
            </a:r>
            <a:r>
              <a:rPr lang="en-US" dirty="0" smtClean="0"/>
              <a:t>PSM functionality </a:t>
            </a:r>
            <a:r>
              <a:rPr lang="en-US" dirty="0"/>
              <a:t>through CAPL scripts, this must be included, otherwise skip this step. 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., for DAIMLER MMA: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7002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 smtClean="0"/>
              <a:t>     Note: If the core structure is used, </a:t>
            </a:r>
            <a:r>
              <a:rPr lang="en-US" sz="1200" dirty="0"/>
              <a:t>just uncomment the </a:t>
            </a:r>
            <a:r>
              <a:rPr lang="en-US" sz="1200" dirty="0" smtClean="0"/>
              <a:t>include line from “…\Includes\</a:t>
            </a:r>
            <a:r>
              <a:rPr lang="en-US" sz="1200" dirty="0" err="1" smtClean="0"/>
              <a:t>SW_Modules</a:t>
            </a:r>
            <a:r>
              <a:rPr lang="en-US" sz="1200" dirty="0" smtClean="0"/>
              <a:t>\</a:t>
            </a:r>
            <a:r>
              <a:rPr lang="en-US" sz="1200" dirty="0" err="1" smtClean="0"/>
              <a:t>SW_Modules_Project</a:t>
            </a:r>
            <a:r>
              <a:rPr lang="en-US" sz="1200" dirty="0" smtClean="0"/>
              <a:t>\</a:t>
            </a:r>
            <a:r>
              <a:rPr lang="en-US" sz="1200" dirty="0" err="1" smtClean="0"/>
              <a:t>Project_Includes_Configuration.cin</a:t>
            </a:r>
            <a:r>
              <a:rPr lang="en-US" sz="1200" dirty="0" smtClean="0"/>
              <a:t>”</a:t>
            </a:r>
          </a:p>
          <a:p>
            <a:pPr marL="7002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361800" lvl="1" indent="0">
              <a:buNone/>
            </a:pPr>
            <a:endParaRPr lang="en-US" dirty="0" smtClean="0"/>
          </a:p>
          <a:p>
            <a:pPr marL="361800" lvl="1" indent="0">
              <a:buNone/>
            </a:pPr>
            <a:endParaRPr lang="en-US" dirty="0"/>
          </a:p>
          <a:p>
            <a:pPr marL="361800" lvl="1" indent="0">
              <a:buNone/>
            </a:pPr>
            <a:endParaRPr lang="en-US" dirty="0" smtClean="0"/>
          </a:p>
          <a:p>
            <a:pPr marL="361800" lvl="1" indent="0">
              <a:buNone/>
            </a:pPr>
            <a:endParaRPr lang="en-US" dirty="0"/>
          </a:p>
          <a:p>
            <a:pPr marL="361800" lvl="1" indent="0">
              <a:buNone/>
            </a:pPr>
            <a:endParaRPr lang="en-US" dirty="0" smtClean="0"/>
          </a:p>
          <a:p>
            <a:pPr marL="361800" lvl="1" indent="0">
              <a:buNone/>
            </a:pPr>
            <a:endParaRPr lang="en-US" dirty="0"/>
          </a:p>
          <a:p>
            <a:pPr marL="361800" lvl="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62" y="1085625"/>
            <a:ext cx="8314308" cy="273229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02AB6E-EC1B-4305-88F5-C8C9FDA6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2B8236-B47E-4C68-9E74-06E91743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D4D6A272-516A-4BAB-9345-130E8C603D68}"/>
              </a:ext>
            </a:extLst>
          </p:cNvPr>
          <p:cNvSpPr/>
          <p:nvPr/>
        </p:nvSpPr>
        <p:spPr>
          <a:xfrm rot="10800000">
            <a:off x="7639417" y="1691096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62" y="4421368"/>
            <a:ext cx="4052208" cy="191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4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339" y="804752"/>
            <a:ext cx="6566326" cy="51187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7D8816-79F4-4001-8B93-936985445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210324"/>
            <a:ext cx="11178000" cy="5848990"/>
          </a:xfrm>
        </p:spPr>
        <p:txBody>
          <a:bodyPr/>
          <a:lstStyle/>
          <a:p>
            <a:r>
              <a:rPr lang="en-US" b="1" dirty="0" smtClean="0"/>
              <a:t>2.1 </a:t>
            </a:r>
            <a:r>
              <a:rPr lang="en-US" b="1" dirty="0" err="1" smtClean="0"/>
              <a:t>PSM.vsysvar</a:t>
            </a:r>
            <a:endParaRPr lang="en-US" b="1" dirty="0"/>
          </a:p>
          <a:p>
            <a:pPr lvl="1"/>
            <a:r>
              <a:rPr lang="en-US" sz="1200" dirty="0"/>
              <a:t>Import to CANoe configuration: </a:t>
            </a:r>
            <a:r>
              <a:rPr lang="en-US" sz="1200" dirty="0" smtClean="0"/>
              <a:t>(1) Environment </a:t>
            </a:r>
            <a:r>
              <a:rPr lang="en-US" sz="1200" dirty="0"/>
              <a:t>→ </a:t>
            </a:r>
            <a:r>
              <a:rPr lang="en-US" sz="1200" dirty="0" smtClean="0"/>
              <a:t>(2) System </a:t>
            </a:r>
            <a:r>
              <a:rPr lang="en-US" sz="1200" dirty="0"/>
              <a:t>Variables → </a:t>
            </a:r>
            <a:r>
              <a:rPr lang="en-US" sz="1200" dirty="0" smtClean="0"/>
              <a:t>(3) Select </a:t>
            </a:r>
            <a:r>
              <a:rPr lang="en-US" sz="1200" dirty="0"/>
              <a:t>File → </a:t>
            </a:r>
            <a:r>
              <a:rPr lang="en-US" sz="1200" dirty="0" smtClean="0"/>
              <a:t>(4 &amp; 5) Open</a:t>
            </a:r>
            <a:endParaRPr lang="en-US" sz="1200" dirty="0"/>
          </a:p>
          <a:p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FB5ECB-D18B-4C8F-9EE2-A5DF87E3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6A893D-2AEA-45AD-94EF-3EE90C24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4C3613D6-A8CB-412B-B073-C828BC1BF640}"/>
              </a:ext>
            </a:extLst>
          </p:cNvPr>
          <p:cNvSpPr/>
          <p:nvPr/>
        </p:nvSpPr>
        <p:spPr>
          <a:xfrm>
            <a:off x="3527465" y="715014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73DF2119-9AFD-4936-8953-B7979FD2F6EF}"/>
              </a:ext>
            </a:extLst>
          </p:cNvPr>
          <p:cNvSpPr/>
          <p:nvPr/>
        </p:nvSpPr>
        <p:spPr>
          <a:xfrm>
            <a:off x="1655795" y="984306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FE190153-1D8C-4432-BD5A-94B693317519}"/>
              </a:ext>
            </a:extLst>
          </p:cNvPr>
          <p:cNvSpPr/>
          <p:nvPr/>
        </p:nvSpPr>
        <p:spPr>
          <a:xfrm rot="10800000" flipH="1" flipV="1">
            <a:off x="7174225" y="5295414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04C31F22-2570-4D39-AEE7-56E65CD20B00}"/>
              </a:ext>
            </a:extLst>
          </p:cNvPr>
          <p:cNvSpPr/>
          <p:nvPr/>
        </p:nvSpPr>
        <p:spPr>
          <a:xfrm rot="10800000" flipH="1" flipV="1">
            <a:off x="4244998" y="2558920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1ABC5E53-1187-4034-B8EE-BF15F725448D}"/>
              </a:ext>
            </a:extLst>
          </p:cNvPr>
          <p:cNvSpPr/>
          <p:nvPr/>
        </p:nvSpPr>
        <p:spPr>
          <a:xfrm rot="10800000" flipH="1" flipV="1">
            <a:off x="6479520" y="3417125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077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75" y="984305"/>
            <a:ext cx="7057728" cy="52784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7D8816-79F4-4001-8B93-936985445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210324"/>
            <a:ext cx="11178000" cy="5848990"/>
          </a:xfrm>
        </p:spPr>
        <p:txBody>
          <a:bodyPr/>
          <a:lstStyle/>
          <a:p>
            <a:r>
              <a:rPr lang="en-US" b="1" dirty="0" smtClean="0"/>
              <a:t>2.1 CORE_Functions_SysVar.vsysvar</a:t>
            </a:r>
          </a:p>
          <a:p>
            <a:pPr lvl="1"/>
            <a:r>
              <a:rPr lang="en-US" sz="1200" dirty="0" smtClean="0"/>
              <a:t>Location: </a:t>
            </a:r>
            <a:r>
              <a:rPr lang="en-US" sz="1200" dirty="0"/>
              <a:t>e:/</a:t>
            </a:r>
            <a:r>
              <a:rPr lang="en-US" sz="1200" dirty="0" smtClean="0"/>
              <a:t>MKSProjects/SWVR_PP_CI_Activities/CANOE_TEST_PLATFORM/Includes/SW_Modules/SW_Modules_Core</a:t>
            </a:r>
            <a:endParaRPr lang="en-US" sz="1200" dirty="0" smtClean="0"/>
          </a:p>
          <a:p>
            <a:pPr lvl="1"/>
            <a:r>
              <a:rPr lang="en-US" sz="1200" dirty="0" smtClean="0"/>
              <a:t>Import to CANoe configuration: (1) Environment → (2) System Variables → (3) Select File → (4 &amp; 5) Open</a:t>
            </a:r>
          </a:p>
          <a:p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FB5ECB-D18B-4C8F-9EE2-A5DF87E3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6A893D-2AEA-45AD-94EF-3EE90C24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4C3613D6-A8CB-412B-B073-C828BC1BF640}"/>
              </a:ext>
            </a:extLst>
          </p:cNvPr>
          <p:cNvSpPr/>
          <p:nvPr/>
        </p:nvSpPr>
        <p:spPr>
          <a:xfrm>
            <a:off x="3901538" y="922832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73DF2119-9AFD-4936-8953-B7979FD2F6EF}"/>
              </a:ext>
            </a:extLst>
          </p:cNvPr>
          <p:cNvSpPr/>
          <p:nvPr/>
        </p:nvSpPr>
        <p:spPr>
          <a:xfrm>
            <a:off x="1722596" y="1227750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FE190153-1D8C-4432-BD5A-94B693317519}"/>
              </a:ext>
            </a:extLst>
          </p:cNvPr>
          <p:cNvSpPr/>
          <p:nvPr/>
        </p:nvSpPr>
        <p:spPr>
          <a:xfrm rot="10800000" flipH="1" flipV="1">
            <a:off x="7530485" y="5426043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04C31F22-2570-4D39-AEE7-56E65CD20B00}"/>
              </a:ext>
            </a:extLst>
          </p:cNvPr>
          <p:cNvSpPr/>
          <p:nvPr/>
        </p:nvSpPr>
        <p:spPr>
          <a:xfrm rot="10800000" flipH="1" flipV="1">
            <a:off x="4322188" y="2992369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1ABC5E53-1187-4034-B8EE-BF15F725448D}"/>
              </a:ext>
            </a:extLst>
          </p:cNvPr>
          <p:cNvSpPr/>
          <p:nvPr/>
        </p:nvSpPr>
        <p:spPr>
          <a:xfrm rot="10800000" flipH="1" flipV="1">
            <a:off x="6360767" y="4640284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0902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526" y="1269743"/>
            <a:ext cx="3990975" cy="3971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44" y="1282626"/>
            <a:ext cx="4775121" cy="42271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195" y="1463599"/>
            <a:ext cx="2420380" cy="137316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205946"/>
            <a:ext cx="11178000" cy="5853368"/>
          </a:xfrm>
        </p:spPr>
        <p:txBody>
          <a:bodyPr/>
          <a:lstStyle/>
          <a:p>
            <a:r>
              <a:rPr lang="en-US" b="1" dirty="0" smtClean="0"/>
              <a:t>3. </a:t>
            </a:r>
            <a:r>
              <a:rPr lang="en-US" b="1" dirty="0" err="1" smtClean="0"/>
              <a:t>PSM.can</a:t>
            </a:r>
            <a:endParaRPr lang="en-US" b="1" dirty="0"/>
          </a:p>
          <a:p>
            <a:pPr lvl="1"/>
            <a:r>
              <a:rPr lang="en-US" dirty="0"/>
              <a:t>Add to CANoe:</a:t>
            </a:r>
          </a:p>
          <a:p>
            <a:pPr lvl="2"/>
            <a:r>
              <a:rPr lang="en-US" dirty="0" smtClean="0"/>
              <a:t>(1) Simulation </a:t>
            </a:r>
            <a:r>
              <a:rPr lang="en-US" dirty="0"/>
              <a:t>→ </a:t>
            </a:r>
            <a:r>
              <a:rPr lang="en-US" dirty="0" smtClean="0"/>
              <a:t>(2) Simulation </a:t>
            </a:r>
            <a:r>
              <a:rPr lang="en-US" dirty="0"/>
              <a:t>Setup → </a:t>
            </a:r>
            <a:r>
              <a:rPr lang="en-US" dirty="0" smtClean="0"/>
              <a:t>(3) Right </a:t>
            </a:r>
            <a:r>
              <a:rPr lang="en-US" dirty="0"/>
              <a:t>click </a:t>
            </a:r>
            <a:r>
              <a:rPr lang="en-US" dirty="0" smtClean="0"/>
              <a:t>anywhere on the BUS </a:t>
            </a:r>
            <a:r>
              <a:rPr lang="en-US" dirty="0"/>
              <a:t>→ Insert </a:t>
            </a:r>
            <a:r>
              <a:rPr lang="en-US" dirty="0" smtClean="0"/>
              <a:t>CAPL test module</a:t>
            </a:r>
            <a:endParaRPr lang="en-US" dirty="0"/>
          </a:p>
          <a:p>
            <a:pPr lvl="2"/>
            <a:r>
              <a:rPr lang="en-US" dirty="0"/>
              <a:t>Right click the new </a:t>
            </a:r>
            <a:r>
              <a:rPr lang="en-US" dirty="0" smtClean="0"/>
              <a:t>generated test module → (4) Configuration → (5) Test report → (6) </a:t>
            </a:r>
            <a:r>
              <a:rPr lang="en-US" b="1" dirty="0" smtClean="0"/>
              <a:t>Uncheck</a:t>
            </a:r>
            <a:r>
              <a:rPr lang="en-US" dirty="0" smtClean="0"/>
              <a:t> ‘Enable test report generation’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9" name="Arrow: Right 7">
            <a:extLst>
              <a:ext uri="{FF2B5EF4-FFF2-40B4-BE49-F238E27FC236}">
                <a16:creationId xmlns:a16="http://schemas.microsoft.com/office/drawing/2014/main" xmlns="" id="{4C3613D6-A8CB-412B-B073-C828BC1BF640}"/>
              </a:ext>
            </a:extLst>
          </p:cNvPr>
          <p:cNvSpPr/>
          <p:nvPr/>
        </p:nvSpPr>
        <p:spPr>
          <a:xfrm>
            <a:off x="1203793" y="1194754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Arrow: Right 8">
            <a:extLst>
              <a:ext uri="{FF2B5EF4-FFF2-40B4-BE49-F238E27FC236}">
                <a16:creationId xmlns:a16="http://schemas.microsoft.com/office/drawing/2014/main" xmlns="" id="{73DF2119-9AFD-4936-8953-B7979FD2F6EF}"/>
              </a:ext>
            </a:extLst>
          </p:cNvPr>
          <p:cNvSpPr/>
          <p:nvPr/>
        </p:nvSpPr>
        <p:spPr>
          <a:xfrm flipH="1">
            <a:off x="2619318" y="1477357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Arrow: Right 9">
            <a:extLst>
              <a:ext uri="{FF2B5EF4-FFF2-40B4-BE49-F238E27FC236}">
                <a16:creationId xmlns:a16="http://schemas.microsoft.com/office/drawing/2014/main" xmlns="" id="{FE190153-1D8C-4432-BD5A-94B693317519}"/>
              </a:ext>
            </a:extLst>
          </p:cNvPr>
          <p:cNvSpPr/>
          <p:nvPr/>
        </p:nvSpPr>
        <p:spPr>
          <a:xfrm rot="10800000" flipH="1" flipV="1">
            <a:off x="1655795" y="4298782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xmlns="" id="{04C31F22-2570-4D39-AEE7-56E65CD20B00}"/>
              </a:ext>
            </a:extLst>
          </p:cNvPr>
          <p:cNvSpPr/>
          <p:nvPr/>
        </p:nvSpPr>
        <p:spPr>
          <a:xfrm rot="16200000" flipH="1">
            <a:off x="6451328" y="1580647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Arrow: Right 11">
            <a:extLst>
              <a:ext uri="{FF2B5EF4-FFF2-40B4-BE49-F238E27FC236}">
                <a16:creationId xmlns:a16="http://schemas.microsoft.com/office/drawing/2014/main" xmlns="" id="{1ABC5E53-1187-4034-B8EE-BF15F725448D}"/>
              </a:ext>
            </a:extLst>
          </p:cNvPr>
          <p:cNvSpPr/>
          <p:nvPr/>
        </p:nvSpPr>
        <p:spPr>
          <a:xfrm rot="10800000" flipH="1" flipV="1">
            <a:off x="7808130" y="2029728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6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Arrow: Right 11">
            <a:extLst>
              <a:ext uri="{FF2B5EF4-FFF2-40B4-BE49-F238E27FC236}">
                <a16:creationId xmlns:a16="http://schemas.microsoft.com/office/drawing/2014/main" xmlns="" id="{1ABC5E53-1187-4034-B8EE-BF15F725448D}"/>
              </a:ext>
            </a:extLst>
          </p:cNvPr>
          <p:cNvSpPr/>
          <p:nvPr/>
        </p:nvSpPr>
        <p:spPr>
          <a:xfrm rot="10800000" flipH="1" flipV="1">
            <a:off x="8072084" y="1521924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1979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8580" y="1594849"/>
            <a:ext cx="3016218" cy="220899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Name</a:t>
            </a:r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98" y="2553904"/>
            <a:ext cx="4434570" cy="2505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601" y="1505290"/>
            <a:ext cx="2650060" cy="2618512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12681" y="205945"/>
            <a:ext cx="11515652" cy="61770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9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1pPr>
            <a:lvl2pPr marL="5904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Char char="−"/>
              <a:defRPr sz="14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2pPr>
            <a:lvl3pPr marL="9288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Char char="−"/>
              <a:defRPr sz="12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3pPr>
            <a:lvl4pPr marL="12708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Char char="−"/>
              <a:defRPr sz="11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4pPr>
            <a:lvl5pPr marL="1602000" indent="-2286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Char char="−"/>
              <a:defRPr sz="105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Common -&gt; </a:t>
            </a:r>
            <a:r>
              <a:rPr lang="en-US" dirty="0"/>
              <a:t>(7) </a:t>
            </a:r>
            <a:r>
              <a:rPr lang="en-US" dirty="0" smtClean="0"/>
              <a:t>Rename the module → (8) Attach test module trigger: </a:t>
            </a:r>
            <a:r>
              <a:rPr lang="en-US" dirty="0" err="1" smtClean="0"/>
              <a:t>sysPSM</a:t>
            </a:r>
            <a:r>
              <a:rPr lang="en-US" dirty="0" smtClean="0"/>
              <a:t> → (9) </a:t>
            </a:r>
            <a:r>
              <a:rPr lang="en-US" dirty="0" smtClean="0"/>
              <a:t>File… -&gt; Attach </a:t>
            </a:r>
            <a:r>
              <a:rPr lang="en-US" dirty="0" smtClean="0"/>
              <a:t>test script: </a:t>
            </a:r>
            <a:r>
              <a:rPr lang="en-US" dirty="0" err="1" smtClean="0"/>
              <a:t>PSM.can</a:t>
            </a:r>
            <a:endParaRPr lang="en-US" dirty="0" smtClean="0"/>
          </a:p>
        </p:txBody>
      </p:sp>
      <p:sp>
        <p:nvSpPr>
          <p:cNvPr id="10" name="Arrow: Right 11">
            <a:extLst>
              <a:ext uri="{FF2B5EF4-FFF2-40B4-BE49-F238E27FC236}">
                <a16:creationId xmlns:a16="http://schemas.microsoft.com/office/drawing/2014/main" xmlns="" id="{1ABC5E53-1187-4034-B8EE-BF15F725448D}"/>
              </a:ext>
            </a:extLst>
          </p:cNvPr>
          <p:cNvSpPr/>
          <p:nvPr/>
        </p:nvSpPr>
        <p:spPr>
          <a:xfrm rot="10800000" flipV="1">
            <a:off x="6441783" y="1949662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" name="Arrow: Right 11">
            <a:extLst>
              <a:ext uri="{FF2B5EF4-FFF2-40B4-BE49-F238E27FC236}">
                <a16:creationId xmlns:a16="http://schemas.microsoft.com/office/drawing/2014/main" xmlns="" id="{1ABC5E53-1187-4034-B8EE-BF15F725448D}"/>
              </a:ext>
            </a:extLst>
          </p:cNvPr>
          <p:cNvSpPr/>
          <p:nvPr/>
        </p:nvSpPr>
        <p:spPr>
          <a:xfrm rot="10800000" flipV="1">
            <a:off x="7944656" y="2553904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8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11" idx="1"/>
          </p:cNvCxnSpPr>
          <p:nvPr/>
        </p:nvCxnSpPr>
        <p:spPr>
          <a:xfrm flipV="1">
            <a:off x="8447995" y="2746850"/>
            <a:ext cx="529750" cy="1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Arrow: Right 11">
            <a:extLst>
              <a:ext uri="{FF2B5EF4-FFF2-40B4-BE49-F238E27FC236}">
                <a16:creationId xmlns:a16="http://schemas.microsoft.com/office/drawing/2014/main" xmlns="" id="{1ABC5E53-1187-4034-B8EE-BF15F725448D}"/>
              </a:ext>
            </a:extLst>
          </p:cNvPr>
          <p:cNvSpPr/>
          <p:nvPr/>
        </p:nvSpPr>
        <p:spPr>
          <a:xfrm rot="10800000" flipH="1" flipV="1">
            <a:off x="5569591" y="3417950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9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194068" y="3610896"/>
            <a:ext cx="375522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87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614" y="1065826"/>
            <a:ext cx="4664236" cy="26472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63F55B-9E42-49D2-8F02-2A139AA1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210324"/>
            <a:ext cx="11178000" cy="5848990"/>
          </a:xfrm>
        </p:spPr>
        <p:txBody>
          <a:bodyPr/>
          <a:lstStyle/>
          <a:p>
            <a:r>
              <a:rPr lang="en-US" b="1" dirty="0" smtClean="0"/>
              <a:t>4. </a:t>
            </a:r>
            <a:r>
              <a:rPr lang="en-US" b="1" dirty="0" err="1" smtClean="0"/>
              <a:t>PowerSupplyPannel.xvp</a:t>
            </a:r>
            <a:endParaRPr lang="en-US" b="1" dirty="0"/>
          </a:p>
          <a:p>
            <a:pPr lvl="1"/>
            <a:r>
              <a:rPr lang="en-US" dirty="0"/>
              <a:t>Import to CANoe configuration: Home → Panel → Add Panel…</a:t>
            </a:r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 smtClean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 smtClean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06CAE6-F356-495A-8237-0AA387FA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63F5C4-0D64-4258-B360-C0DF0C66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F2A4193-1836-41FD-8862-41EF766A3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93" y="798686"/>
            <a:ext cx="5961904" cy="321717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74A9D412-F6BD-49DB-91A0-7E9887A2E319}"/>
              </a:ext>
            </a:extLst>
          </p:cNvPr>
          <p:cNvSpPr/>
          <p:nvPr/>
        </p:nvSpPr>
        <p:spPr>
          <a:xfrm>
            <a:off x="427479" y="869094"/>
            <a:ext cx="503339" cy="340587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B95A36CA-834E-42AF-A09E-490855428DDA}"/>
              </a:ext>
            </a:extLst>
          </p:cNvPr>
          <p:cNvSpPr/>
          <p:nvPr/>
        </p:nvSpPr>
        <p:spPr>
          <a:xfrm>
            <a:off x="3721130" y="1090569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28817C3E-2CCE-463A-898F-65BCA9B6EDD8}"/>
              </a:ext>
            </a:extLst>
          </p:cNvPr>
          <p:cNvSpPr/>
          <p:nvPr/>
        </p:nvSpPr>
        <p:spPr>
          <a:xfrm rot="10800000" flipH="1" flipV="1">
            <a:off x="3721130" y="3429000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xmlns="" id="{AC04318F-CE0D-4BCF-A9A1-B118BE194A3A}"/>
              </a:ext>
            </a:extLst>
          </p:cNvPr>
          <p:cNvSpPr/>
          <p:nvPr/>
        </p:nvSpPr>
        <p:spPr>
          <a:xfrm rot="10800000" flipH="1" flipV="1">
            <a:off x="7443708" y="2021382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1672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63F55B-9E42-49D2-8F02-2A139AA1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210324"/>
            <a:ext cx="11178000" cy="5848990"/>
          </a:xfrm>
        </p:spPr>
        <p:txBody>
          <a:bodyPr/>
          <a:lstStyle/>
          <a:p>
            <a:r>
              <a:rPr lang="en-US" b="1" dirty="0" smtClean="0"/>
              <a:t>4. </a:t>
            </a:r>
            <a:r>
              <a:rPr lang="en-US" b="1" dirty="0" err="1" smtClean="0"/>
              <a:t>PSM_StartValues.svc</a:t>
            </a:r>
            <a:endParaRPr lang="en-US" b="1" dirty="0"/>
          </a:p>
          <a:p>
            <a:pPr lvl="1"/>
            <a:r>
              <a:rPr lang="en-US" dirty="0"/>
              <a:t>Import to CANoe configuration: </a:t>
            </a:r>
            <a:r>
              <a:rPr lang="en-US" dirty="0" smtClean="0"/>
              <a:t>(1) Environment→ (2) Start Values→ (3) Append (+) → (4) Open </a:t>
            </a:r>
            <a:r>
              <a:rPr lang="en-US" dirty="0" err="1" smtClean="0"/>
              <a:t>PSM_StartValues.svc</a:t>
            </a: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sz="1200" b="1" dirty="0"/>
          </a:p>
          <a:p>
            <a:pPr marL="361800" lvl="1" indent="0">
              <a:buNone/>
            </a:pPr>
            <a:r>
              <a:rPr lang="en-US" sz="1200" b="1" dirty="0" smtClean="0"/>
              <a:t>			                                       		</a:t>
            </a:r>
          </a:p>
          <a:p>
            <a:pPr marL="361800" lvl="1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endParaRPr lang="en-US" sz="1200" b="1" dirty="0" smtClean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endParaRPr lang="en-US" sz="1200" b="1" dirty="0" smtClean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endParaRPr lang="en-US" sz="1200" b="1" dirty="0" smtClean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endParaRPr lang="en-US" sz="1200" b="1" dirty="0" smtClean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</a:rPr>
              <a:t>				         IMPORTANT</a:t>
            </a:r>
            <a:r>
              <a:rPr lang="en-US" sz="1200" b="1" dirty="0">
                <a:solidFill>
                  <a:srgbClr val="FF0000"/>
                </a:solidFill>
              </a:rPr>
              <a:t>: Save the CANoe configuration before starting the </a:t>
            </a:r>
            <a:r>
              <a:rPr lang="en-US" sz="1200" b="1" dirty="0" smtClean="0">
                <a:solidFill>
                  <a:srgbClr val="FF0000"/>
                </a:solidFill>
              </a:rPr>
              <a:t>simulation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r>
              <a:rPr lang="en-US" dirty="0" smtClean="0"/>
              <a:t>The panel is configured through the ‘Start Values’ panel. </a:t>
            </a:r>
            <a:r>
              <a:rPr lang="en-US" b="1" dirty="0" smtClean="0"/>
              <a:t>Configuration is done before simulation start:</a:t>
            </a:r>
            <a:endParaRPr lang="en-US" b="1" dirty="0" smtClean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6" y="831555"/>
            <a:ext cx="4381996" cy="26949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06CAE6-F356-495A-8237-0AA387FA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63F5C4-0D64-4258-B360-C0DF0C66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74A9D412-F6BD-49DB-91A0-7E9887A2E319}"/>
              </a:ext>
            </a:extLst>
          </p:cNvPr>
          <p:cNvSpPr/>
          <p:nvPr/>
        </p:nvSpPr>
        <p:spPr>
          <a:xfrm>
            <a:off x="2446284" y="744340"/>
            <a:ext cx="503339" cy="340587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B95A36CA-834E-42AF-A09E-490855428DDA}"/>
              </a:ext>
            </a:extLst>
          </p:cNvPr>
          <p:cNvSpPr/>
          <p:nvPr/>
        </p:nvSpPr>
        <p:spPr>
          <a:xfrm>
            <a:off x="1467679" y="914633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28817C3E-2CCE-463A-898F-65BCA9B6EDD8}"/>
              </a:ext>
            </a:extLst>
          </p:cNvPr>
          <p:cNvSpPr/>
          <p:nvPr/>
        </p:nvSpPr>
        <p:spPr>
          <a:xfrm rot="10800000" flipH="1" flipV="1">
            <a:off x="829489" y="1517072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xmlns="" id="{AC04318F-CE0D-4BCF-A9A1-B118BE194A3A}"/>
              </a:ext>
            </a:extLst>
          </p:cNvPr>
          <p:cNvSpPr/>
          <p:nvPr/>
        </p:nvSpPr>
        <p:spPr>
          <a:xfrm rot="10800000" flipH="1" flipV="1">
            <a:off x="3667355" y="3012971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4153155"/>
            <a:ext cx="7280199" cy="198923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17273" y="5147773"/>
            <a:ext cx="415636" cy="748326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49144"/>
      </p:ext>
    </p:extLst>
  </p:cSld>
  <p:clrMapOvr>
    <a:masterClrMapping/>
  </p:clrMapOvr>
</p:sld>
</file>

<file path=ppt/theme/theme1.xml><?xml version="1.0" encoding="utf-8"?>
<a:theme xmlns:a="http://schemas.openxmlformats.org/drawingml/2006/main" name="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 Archivo">
      <a:majorFont>
        <a:latin typeface="Archivo"/>
        <a:ea typeface=""/>
        <a:cs typeface=""/>
      </a:majorFont>
      <a:minorFont>
        <a:latin typeface="Archiv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algn="l">
          <a:lnSpc>
            <a:spcPct val="95000"/>
          </a:lnSpc>
          <a:buClr>
            <a:schemeClr val="accent1"/>
          </a:buClr>
          <a:defRPr sz="2000" dirty="0" smtClean="0">
            <a:solidFill>
              <a:schemeClr val="tx1">
                <a:lumMod val="50000"/>
              </a:schemeClr>
            </a:solidFill>
            <a:latin typeface="Archivo" pitchFamily="2" charset="0"/>
            <a:cs typeface="Archivo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empty.potx" id="{6DA76AA3-212F-4F9D-90EC-D3EDB8766191}" vid="{2C82CD98-C28D-4A9F-BE01-96EEDBD9B18C}"/>
    </a:ext>
  </a:extLst>
</a:theme>
</file>

<file path=ppt/theme/theme2.xml><?xml version="1.0" encoding="utf-8"?>
<a:theme xmlns:a="http://schemas.openxmlformats.org/drawingml/2006/main" name="1_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algn="l">
          <a:lnSpc>
            <a:spcPct val="95000"/>
          </a:lnSpc>
          <a:buClr>
            <a:schemeClr val="accent1"/>
          </a:buClr>
          <a:defRPr sz="2000" dirty="0" smtClean="0">
            <a:solidFill>
              <a:schemeClr val="tx1">
                <a:lumMod val="50000"/>
              </a:schemeClr>
            </a:solidFill>
            <a:latin typeface="Archivo" pitchFamily="2" charset="0"/>
            <a:cs typeface="Archivo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Presentation.potx" id="{8F40F931-3087-470E-829B-C40F293409D5}" vid="{DECA7E87-2E71-460F-BB3F-EF37495AE1A9}"/>
    </a:ext>
  </a:extLst>
</a:theme>
</file>

<file path=ppt/theme/theme3.xml><?xml version="1.0" encoding="utf-8"?>
<a:theme xmlns:a="http://schemas.openxmlformats.org/drawingml/2006/main" name="2_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algn="l">
          <a:lnSpc>
            <a:spcPct val="95000"/>
          </a:lnSpc>
          <a:buClr>
            <a:schemeClr val="accent1"/>
          </a:buClr>
          <a:defRPr sz="2000" dirty="0" err="1" smtClean="0">
            <a:solidFill>
              <a:schemeClr val="tx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Presentation.potx" id="{0C65791A-DB82-45E8-B909-9151408FD08F}" vid="{81AB063F-B120-4C3A-9AD8-00960EB3D978}"/>
    </a:ext>
  </a:extLst>
</a:theme>
</file>

<file path=ppt/theme/theme4.xml><?xml version="1.0" encoding="utf-8"?>
<a:theme xmlns:a="http://schemas.openxmlformats.org/drawingml/2006/main" name="Office Theme">
  <a:themeElements>
    <a:clrScheme name="Autoliv 17 aug">
      <a:dk1>
        <a:srgbClr val="91989C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-tema">
  <a:themeElements>
    <a:clrScheme name="Autoliv 17 aug">
      <a:dk1>
        <a:srgbClr val="91989C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ALV empty</Template>
  <TotalTime>654</TotalTime>
  <Words>329</Words>
  <Application>Microsoft Office PowerPoint</Application>
  <PresentationFormat>Widescreen</PresentationFormat>
  <Paragraphs>142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Archivo</vt:lpstr>
      <vt:lpstr>Archivo SemiBold</vt:lpstr>
      <vt:lpstr>Arial</vt:lpstr>
      <vt:lpstr>Helvetica Neue</vt:lpstr>
      <vt:lpstr>Helvetica Neue Medium</vt:lpstr>
      <vt:lpstr>Wingdings</vt:lpstr>
      <vt:lpstr>Autoliv</vt:lpstr>
      <vt:lpstr>1_Autoliv</vt:lpstr>
      <vt:lpstr>2_Autoliv</vt:lpstr>
      <vt:lpstr>CANoe PSM implementation</vt:lpstr>
      <vt:lpstr> Needed files: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Autoliv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CANoe FIB implementation</dc:title>
  <dc:creator>Agapi Grigore</dc:creator>
  <cp:keywords>Internal</cp:keywords>
  <cp:lastModifiedBy>G-RBE Electronics</cp:lastModifiedBy>
  <cp:revision>105</cp:revision>
  <dcterms:created xsi:type="dcterms:W3CDTF">2022-02-21T13:15:42Z</dcterms:created>
  <dcterms:modified xsi:type="dcterms:W3CDTF">2022-12-14T08:05:17Z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Internal</vt:lpwstr>
  </property>
</Properties>
</file>