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3" r:id="rId2"/>
    <p:sldMasterId id="2147483717" r:id="rId3"/>
  </p:sldMasterIdLst>
  <p:notesMasterIdLst>
    <p:notesMasterId r:id="rId16"/>
  </p:notesMasterIdLst>
  <p:handoutMasterIdLst>
    <p:handoutMasterId r:id="rId17"/>
  </p:handoutMasterIdLst>
  <p:sldIdLst>
    <p:sldId id="326" r:id="rId4"/>
    <p:sldId id="327" r:id="rId5"/>
    <p:sldId id="341" r:id="rId6"/>
    <p:sldId id="340" r:id="rId7"/>
    <p:sldId id="328" r:id="rId8"/>
    <p:sldId id="329" r:id="rId9"/>
    <p:sldId id="330" r:id="rId10"/>
    <p:sldId id="335" r:id="rId11"/>
    <p:sldId id="342" r:id="rId12"/>
    <p:sldId id="331" r:id="rId13"/>
    <p:sldId id="343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64" userDrawn="1">
          <p15:clr>
            <a:srgbClr val="A4A3A4"/>
          </p15:clr>
        </p15:guide>
        <p15:guide id="2" orient="horz" pos="4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6"/>
    <a:srgbClr val="14A01E"/>
    <a:srgbClr val="FFFFFF"/>
    <a:srgbClr val="00A2FF"/>
    <a:srgbClr val="F2F3F3"/>
    <a:srgbClr val="00A0E3"/>
    <a:srgbClr val="87D6F9"/>
    <a:srgbClr val="000000"/>
    <a:srgbClr val="009FE3"/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5113" autoAdjust="0"/>
  </p:normalViewPr>
  <p:slideViewPr>
    <p:cSldViewPr snapToGrid="0">
      <p:cViewPr varScale="1">
        <p:scale>
          <a:sx n="118" d="100"/>
          <a:sy n="118" d="100"/>
        </p:scale>
        <p:origin x="198" y="96"/>
      </p:cViewPr>
      <p:guideLst>
        <p:guide pos="1164"/>
        <p:guide orient="horz" pos="4179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43776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17, 2016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-1" y="8636573"/>
            <a:ext cx="31315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131513" y="8636573"/>
            <a:ext cx="59497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5FBA36DD-6363-4908-BC80-2051BEA1A2FB}" type="slidenum">
              <a:rPr lang="en-US" sz="80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320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81098" cy="374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43061" y="34048"/>
            <a:ext cx="1513351" cy="374515"/>
          </a:xfrm>
          <a:prstGeom prst="rect">
            <a:avLst/>
          </a:prstGeom>
        </p:spPr>
        <p:txBody>
          <a:bodyPr vert="horz" lIns="91440" tIns="54000" rIns="91440" bIns="45720" rtlCol="0"/>
          <a:lstStyle>
            <a:lvl1pPr algn="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August 17, 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122"/>
            <a:ext cx="3095192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95192" y="8818122"/>
            <a:ext cx="667616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397B65-D359-4406-9331-554D6FBDA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98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60363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2706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895350" indent="-17780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16681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/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962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556953"/>
            <a:ext cx="12192000" cy="3699164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793" y="5183739"/>
            <a:ext cx="11637293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Archivo" pitchFamily="2" charset="0"/>
                <a:cs typeface="Archiv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1793" y="4647905"/>
            <a:ext cx="11637293" cy="528703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accent1"/>
                </a:solidFill>
                <a:latin typeface="Archivo SemiBold" pitchFamily="2" charset="0"/>
                <a:cs typeface="Archivo SemiBold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Presentation Name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12A063C5-B548-46E7-A03A-50A5587B5004}"/>
              </a:ext>
            </a:extLst>
          </p:cNvPr>
          <p:cNvSpPr txBox="1">
            <a:spLocks/>
          </p:cNvSpPr>
          <p:nvPr userDrawn="1"/>
        </p:nvSpPr>
        <p:spPr>
          <a:xfrm>
            <a:off x="591793" y="5609389"/>
            <a:ext cx="11637293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chivo" pitchFamily="2" charset="0"/>
                <a:ea typeface="+mn-ea"/>
                <a:cs typeface="Archivo" pitchFamily="2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add job title</a:t>
            </a:r>
          </a:p>
        </p:txBody>
      </p:sp>
    </p:spTree>
    <p:extLst>
      <p:ext uri="{BB962C8B-B14F-4D97-AF65-F5344CB8AC3E}">
        <p14:creationId xmlns:p14="http://schemas.microsoft.com/office/powerpoint/2010/main" val="9680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EB7C427D-4259-4F0A-9A36-2AF0E358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790700"/>
            <a:ext cx="11178000" cy="4268613"/>
          </a:xfrm>
        </p:spPr>
        <p:txBody>
          <a:bodyPr lIns="91440"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1C70B94-BCC1-4C68-995D-300ED6A0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2B69FD4-AB15-4233-9D39-3D26F0E56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333" y="1133475"/>
            <a:ext cx="11178117" cy="371475"/>
          </a:xfrm>
        </p:spPr>
        <p:txBody>
          <a:bodyPr lIns="91440" anchor="b" anchorCtr="0"/>
          <a:lstStyle>
            <a:lvl1pPr marL="0" indent="0">
              <a:buNone/>
              <a:defRPr sz="1600" b="1">
                <a:solidFill>
                  <a:srgbClr val="00549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8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0B810A46-D8DA-4D87-9337-8FA4469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66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77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556953"/>
            <a:ext cx="12192000" cy="3699164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793" y="5183739"/>
            <a:ext cx="11637293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Archivo" pitchFamily="2" charset="0"/>
                <a:cs typeface="Archiv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1793" y="4647905"/>
            <a:ext cx="11637293" cy="528703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accent1"/>
                </a:solidFill>
                <a:latin typeface="Archivo SemiBold" pitchFamily="2" charset="0"/>
                <a:cs typeface="Archivo SemiBold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Presentation Name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12A063C5-B548-46E7-A03A-50A5587B5004}"/>
              </a:ext>
            </a:extLst>
          </p:cNvPr>
          <p:cNvSpPr txBox="1">
            <a:spLocks/>
          </p:cNvSpPr>
          <p:nvPr userDrawn="1"/>
        </p:nvSpPr>
        <p:spPr>
          <a:xfrm>
            <a:off x="591793" y="5609389"/>
            <a:ext cx="11637293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chivo" pitchFamily="2" charset="0"/>
                <a:ea typeface="+mn-ea"/>
                <a:cs typeface="Archivo" pitchFamily="2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add job title</a:t>
            </a:r>
          </a:p>
        </p:txBody>
      </p:sp>
    </p:spTree>
    <p:extLst>
      <p:ext uri="{BB962C8B-B14F-4D97-AF65-F5344CB8AC3E}">
        <p14:creationId xmlns:p14="http://schemas.microsoft.com/office/powerpoint/2010/main" val="3771685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ebu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4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dirty="0"/>
              <a:t>Presentation</a:t>
            </a:r>
            <a:r>
              <a:rPr lang="en-US" dirty="0"/>
              <a:t> Title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48" y="5503459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name</a:t>
            </a:r>
            <a:endParaRPr dirty="0"/>
          </a:p>
        </p:txBody>
      </p:sp>
      <p:sp>
        <p:nvSpPr>
          <p:cNvPr id="4" name="Rektangel 3">
            <a:extLst>
              <a:ext uri="{FF2B5EF4-FFF2-40B4-BE49-F238E27FC236}">
                <a16:creationId xmlns="" xmlns:a16="http://schemas.microsoft.com/office/drawing/2014/main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="" xmlns:a16="http://schemas.microsoft.com/office/drawing/2014/main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="" xmlns:a16="http://schemas.microsoft.com/office/drawing/2014/main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2347" y="5803631"/>
            <a:ext cx="2241127" cy="1054089"/>
          </a:xfrm>
          <a:prstGeom prst="rect">
            <a:avLst/>
          </a:prstGeom>
        </p:spPr>
      </p:pic>
      <p:sp>
        <p:nvSpPr>
          <p:cNvPr id="7" name="Brödtext nivå ett…">
            <a:extLst>
              <a:ext uri="{FF2B5EF4-FFF2-40B4-BE49-F238E27FC236}">
                <a16:creationId xmlns="" xmlns:a16="http://schemas.microsoft.com/office/drawing/2014/main" id="{057770CB-DD2C-497B-B57E-F86A99075FD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48" y="5880471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4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job title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C86F65D0-3674-4FCA-A269-EC1969D0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EEDB4D53-ACC4-44C0-A5B8-5F411FA6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28281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152526"/>
            <a:ext cx="11178000" cy="49067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79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557784"/>
            <a:ext cx="12192000" cy="4862114"/>
          </a:xfrm>
          <a:solidFill>
            <a:srgbClr val="F2F3F3"/>
          </a:solidFill>
        </p:spPr>
        <p:txBody>
          <a:bodyPr anchor="t" anchorCtr="0"/>
          <a:lstStyle>
            <a:lvl1pPr marL="0" indent="0" algn="ctr">
              <a:buNone/>
              <a:defRPr sz="14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818" y="2733755"/>
            <a:ext cx="11014364" cy="641045"/>
          </a:xfrm>
          <a:noFill/>
        </p:spPr>
        <p:txBody>
          <a:bodyPr lIns="146304" tIns="0" rIns="144000" bIns="0" anchor="ctr" anchorCtr="0">
            <a:normAutofit/>
          </a:bodyPr>
          <a:lstStyle>
            <a:lvl1pPr algn="ctr">
              <a:defRPr sz="36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0C92EF8-6ED6-4FF0-AC8A-52C7892911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9828" y="3376480"/>
            <a:ext cx="2752344" cy="2377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474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1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870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5572126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304925"/>
            <a:ext cx="5572126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2064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Conten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5998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5999" y="-1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2410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ebu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4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dirty="0"/>
              <a:t>Presentation</a:t>
            </a:r>
            <a:r>
              <a:rPr lang="en-US" dirty="0"/>
              <a:t> Title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48" y="5503459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name</a:t>
            </a:r>
            <a:endParaRPr dirty="0"/>
          </a:p>
        </p:txBody>
      </p:sp>
      <p:sp>
        <p:nvSpPr>
          <p:cNvPr id="4" name="Rektangel 3">
            <a:extLst>
              <a:ext uri="{FF2B5EF4-FFF2-40B4-BE49-F238E27FC236}">
                <a16:creationId xmlns="" xmlns:a16="http://schemas.microsoft.com/office/drawing/2014/main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="" xmlns:a16="http://schemas.microsoft.com/office/drawing/2014/main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="" xmlns:a16="http://schemas.microsoft.com/office/drawing/2014/main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2347" y="5803631"/>
            <a:ext cx="2241127" cy="1054089"/>
          </a:xfrm>
          <a:prstGeom prst="rect">
            <a:avLst/>
          </a:prstGeom>
        </p:spPr>
      </p:pic>
      <p:sp>
        <p:nvSpPr>
          <p:cNvPr id="7" name="Brödtext nivå ett…">
            <a:extLst>
              <a:ext uri="{FF2B5EF4-FFF2-40B4-BE49-F238E27FC236}">
                <a16:creationId xmlns="" xmlns:a16="http://schemas.microsoft.com/office/drawing/2014/main" id="{057770CB-DD2C-497B-B57E-F86A99075FD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48" y="5880471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4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job title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C86F65D0-3674-4FCA-A269-EC1969D0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EEDB4D53-ACC4-44C0-A5B8-5F411FA6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27450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5572124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04925"/>
            <a:ext cx="5572125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0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90400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79357ED3-3F82-4FF8-9194-7C65B78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877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EB7C427D-4259-4F0A-9A36-2AF0E358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790700"/>
            <a:ext cx="11178000" cy="4268613"/>
          </a:xfrm>
        </p:spPr>
        <p:txBody>
          <a:bodyPr lIns="91440"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1C70B94-BCC1-4C68-995D-300ED6A0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2B69FD4-AB15-4233-9D39-3D26F0E56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333" y="1133475"/>
            <a:ext cx="11178117" cy="371475"/>
          </a:xfrm>
        </p:spPr>
        <p:txBody>
          <a:bodyPr lIns="91440" anchor="b" anchorCtr="0"/>
          <a:lstStyle>
            <a:lvl1pPr marL="0" indent="0">
              <a:buNone/>
              <a:defRPr sz="1600" b="1">
                <a:solidFill>
                  <a:srgbClr val="00549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356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0B810A46-D8DA-4D87-9337-8FA4469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913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426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="" xmlns:a16="http://schemas.microsoft.com/office/drawing/2014/main" id="{7295A21F-A81C-4E27-A471-4804B022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793" y="6431676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="" xmlns:a16="http://schemas.microsoft.com/office/drawing/2014/main" id="{194151EB-7B08-49B3-870E-CC1ED69C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7465" y="6431676"/>
            <a:ext cx="3240000" cy="216000"/>
          </a:xfrm>
        </p:spPr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="" xmlns:a16="http://schemas.microsoft.com/office/drawing/2014/main" id="{FD4ADB87-2A69-456E-8F1F-FAABFBF5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3" y="6431676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Box 11">
            <a:extLst>
              <a:ext uri="{FF2B5EF4-FFF2-40B4-BE49-F238E27FC236}">
                <a16:creationId xmlns="" xmlns:a16="http://schemas.microsoft.com/office/drawing/2014/main" id="{5002A6AF-8FEE-4D76-A0DE-9FD3CEC656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3" name="Classification">
            <a:extLst>
              <a:ext uri="{FF2B5EF4-FFF2-40B4-BE49-F238E27FC236}">
                <a16:creationId xmlns="" xmlns:a16="http://schemas.microsoft.com/office/drawing/2014/main" id="{C22485DD-7FC0-4E8E-A552-D81F2ECBFD2D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pic>
        <p:nvPicPr>
          <p:cNvPr id="14" name="Bildobjekt 8">
            <a:extLst>
              <a:ext uri="{FF2B5EF4-FFF2-40B4-BE49-F238E27FC236}">
                <a16:creationId xmlns="" xmlns:a16="http://schemas.microsoft.com/office/drawing/2014/main" id="{A5BB8F02-C258-427B-B7F8-364F4787A534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8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solidFill>
            <a:srgbClr val="000000">
              <a:alpha val="23000"/>
            </a:srgbClr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4707" y="3880290"/>
            <a:ext cx="4878504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54707" y="2671697"/>
            <a:ext cx="4878504" cy="1152000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4621" y="4270375"/>
            <a:ext cx="4877804" cy="23336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11" name="Classification">
            <a:extLst>
              <a:ext uri="{FF2B5EF4-FFF2-40B4-BE49-F238E27FC236}">
                <a16:creationId xmlns="" xmlns:a16="http://schemas.microsoft.com/office/drawing/2014/main" id="{7DFB882F-BA99-4CD1-8A71-4744FB6E4B70}"/>
              </a:ext>
            </a:extLst>
          </p:cNvPr>
          <p:cNvSpPr txBox="1">
            <a:spLocks/>
          </p:cNvSpPr>
          <p:nvPr userDrawn="1"/>
        </p:nvSpPr>
        <p:spPr>
          <a:xfrm>
            <a:off x="8094091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122826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lang="en-US" noProof="0" dirty="0"/>
              <a:t>Click to edit Master title style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1" y="5503458"/>
            <a:ext cx="10985501" cy="503205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noProof="0" dirty="0"/>
              <a:t>Click to add Date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="" xmlns:a16="http://schemas.microsoft.com/office/drawing/2014/main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="" xmlns:a16="http://schemas.microsoft.com/office/drawing/2014/main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="" xmlns:a16="http://schemas.microsoft.com/office/drawing/2014/main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2347" y="5803352"/>
            <a:ext cx="2241127" cy="1054648"/>
          </a:xfrm>
          <a:prstGeom prst="rect">
            <a:avLst/>
          </a:prstGeom>
        </p:spPr>
      </p:pic>
      <p:sp>
        <p:nvSpPr>
          <p:cNvPr id="7" name="Classification">
            <a:extLst>
              <a:ext uri="{FF2B5EF4-FFF2-40B4-BE49-F238E27FC236}">
                <a16:creationId xmlns="" xmlns:a16="http://schemas.microsoft.com/office/drawing/2014/main" id="{DCC0A8B8-FA73-4646-8703-E37E5F7B346F}"/>
              </a:ext>
            </a:extLst>
          </p:cNvPr>
          <p:cNvSpPr txBox="1">
            <a:spLocks/>
          </p:cNvSpPr>
          <p:nvPr userDrawn="1"/>
        </p:nvSpPr>
        <p:spPr>
          <a:xfrm>
            <a:off x="8094091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83807656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152526"/>
            <a:ext cx="11178000" cy="49067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90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557784"/>
            <a:ext cx="12192000" cy="4862114"/>
          </a:xfrm>
          <a:solidFill>
            <a:srgbClr val="F2F3F3"/>
          </a:solidFill>
        </p:spPr>
        <p:txBody>
          <a:bodyPr anchor="t" anchorCtr="0"/>
          <a:lstStyle>
            <a:lvl1pPr marL="0" indent="0" algn="ctr">
              <a:buNone/>
              <a:defRPr sz="14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818" y="2733755"/>
            <a:ext cx="11014364" cy="641045"/>
          </a:xfrm>
          <a:noFill/>
        </p:spPr>
        <p:txBody>
          <a:bodyPr lIns="146304" tIns="0" rIns="144000" bIns="0" anchor="ctr" anchorCtr="0">
            <a:normAutofit/>
          </a:bodyPr>
          <a:lstStyle>
            <a:lvl1pPr algn="ctr">
              <a:defRPr sz="36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0C92EF8-6ED6-4FF0-AC8A-52C7892911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9828" y="3376480"/>
            <a:ext cx="2752344" cy="2377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27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1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494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5572126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304925"/>
            <a:ext cx="5572126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8308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Conten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5998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5999" y="-1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809076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5572124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04925"/>
            <a:ext cx="5572125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0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44672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79357ED3-3F82-4FF8-9194-7C65B78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658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="" xmlns:a16="http://schemas.microsoft.com/office/drawing/2014/main" id="{026A4BA5-409B-4F2A-8530-DB412D2520C5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9849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0" r:id="rId2"/>
    <p:sldLayoutId id="2147483679" r:id="rId3"/>
    <p:sldLayoutId id="2147483681" r:id="rId4"/>
    <p:sldLayoutId id="2147483682" r:id="rId5"/>
    <p:sldLayoutId id="2147483700" r:id="rId6"/>
    <p:sldLayoutId id="2147483701" r:id="rId7"/>
    <p:sldLayoutId id="2147483702" r:id="rId8"/>
    <p:sldLayoutId id="2147483698" r:id="rId9"/>
    <p:sldLayoutId id="2147483684" r:id="rId10"/>
    <p:sldLayoutId id="2147483685" r:id="rId11"/>
    <p:sldLayoutId id="2147483686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Archivo SemiBold" pitchFamily="2" charset="0"/>
          <a:ea typeface="+mj-ea"/>
          <a:cs typeface="Archivo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20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8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 userDrawn="1">
          <p15:clr>
            <a:srgbClr val="F26B43"/>
          </p15:clr>
        </p15:guide>
        <p15:guide id="1" pos="34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="" xmlns:a16="http://schemas.microsoft.com/office/drawing/2014/main" id="{026A4BA5-409B-4F2A-8530-DB412D2520C5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97132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Archivo SemiBold" pitchFamily="2" charset="0"/>
          <a:ea typeface="+mj-ea"/>
          <a:cs typeface="Archivo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20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8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45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 13">
            <a:extLst>
              <a:ext uri="{FF2B5EF4-FFF2-40B4-BE49-F238E27FC236}">
                <a16:creationId xmlns="" xmlns:a16="http://schemas.microsoft.com/office/drawing/2014/main" id="{9A68A466-9289-8747-9B6B-38DDB38EB731}"/>
              </a:ext>
            </a:extLst>
          </p:cNvPr>
          <p:cNvGrpSpPr/>
          <p:nvPr/>
        </p:nvGrpSpPr>
        <p:grpSpPr>
          <a:xfrm>
            <a:off x="-10982" y="523184"/>
            <a:ext cx="12192117" cy="4057491"/>
            <a:chOff x="-21963" y="717755"/>
            <a:chExt cx="24384233" cy="8114982"/>
          </a:xfrm>
        </p:grpSpPr>
        <p:pic>
          <p:nvPicPr>
            <p:cNvPr id="27" name="Bildobjekt 26">
              <a:extLst>
                <a:ext uri="{FF2B5EF4-FFF2-40B4-BE49-F238E27FC236}">
                  <a16:creationId xmlns="" xmlns:a16="http://schemas.microsoft.com/office/drawing/2014/main" id="{788E433B-3220-AB4A-B3A0-56DD3D1F1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170155" y="717755"/>
              <a:ext cx="12192115" cy="8114982"/>
            </a:xfrm>
            <a:prstGeom prst="rect">
              <a:avLst/>
            </a:prstGeom>
          </p:spPr>
        </p:pic>
        <p:pic>
          <p:nvPicPr>
            <p:cNvPr id="13" name="Bildobjekt 12">
              <a:extLst>
                <a:ext uri="{FF2B5EF4-FFF2-40B4-BE49-F238E27FC236}">
                  <a16:creationId xmlns="" xmlns:a16="http://schemas.microsoft.com/office/drawing/2014/main" id="{ED8445B2-5BBE-FE4D-ADE4-9E7D0E0227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1963" y="717755"/>
              <a:ext cx="12192118" cy="8114982"/>
            </a:xfrm>
            <a:prstGeom prst="rect">
              <a:avLst/>
            </a:prstGeom>
          </p:spPr>
        </p:pic>
      </p:grpSp>
      <p:sp>
        <p:nvSpPr>
          <p:cNvPr id="221" name="More Lives Saved."/>
          <p:cNvSpPr txBox="1"/>
          <p:nvPr/>
        </p:nvSpPr>
        <p:spPr>
          <a:xfrm>
            <a:off x="238252" y="664618"/>
            <a:ext cx="197970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</a:lstStyle>
          <a:p>
            <a:pPr algn="l"/>
            <a:r>
              <a:rPr sz="1850" dirty="0"/>
              <a:t>More Lives Saved</a:t>
            </a:r>
          </a:p>
        </p:txBody>
      </p:sp>
      <p:sp>
        <p:nvSpPr>
          <p:cNvPr id="222" name="More Life Lived."/>
          <p:cNvSpPr txBox="1"/>
          <p:nvPr/>
        </p:nvSpPr>
        <p:spPr>
          <a:xfrm>
            <a:off x="10251362" y="669055"/>
            <a:ext cx="170238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</a:lstStyle>
          <a:p>
            <a:pPr algn="r"/>
            <a:r>
              <a:rPr sz="1850" dirty="0"/>
              <a:t>More Life Lived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71E25D6C-40B0-4A5F-A8C6-AB7D72BB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CANoe</a:t>
            </a:r>
            <a:r>
              <a:rPr lang="en-US" dirty="0"/>
              <a:t> </a:t>
            </a:r>
            <a:r>
              <a:rPr lang="en-US" dirty="0" smtClean="0"/>
              <a:t>TMP implementation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A8A4B9C7-25D8-4394-ADF1-7AA56A53365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Victor </a:t>
            </a:r>
            <a:r>
              <a:rPr lang="en-US" dirty="0" err="1" smtClean="0"/>
              <a:t>Ursache</a:t>
            </a:r>
            <a:r>
              <a:rPr lang="en-US" dirty="0"/>
              <a:t>	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A435BE49-0DD8-46D3-ACD1-8B5C1C381C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SWV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="" xmlns:a16="http://schemas.microsoft.com/office/drawing/2014/main" id="{5707F8C4-6219-4512-B1C7-50731050A2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noProof="0" dirty="0"/>
              <a:t>Date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="" xmlns:a16="http://schemas.microsoft.com/office/drawing/2014/main" id="{DEE980BB-AA82-4283-9D1F-A1CA34C8A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412701206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 advAuto="0"/>
      <p:bldP spid="222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75" y="3988285"/>
            <a:ext cx="2707900" cy="24293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767" y="1039387"/>
            <a:ext cx="4582566" cy="26866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06CAE6-F356-495A-8237-0AA387FA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63F5C4-0D64-4258-B360-C0DF0C66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F2A4193-1836-41FD-8862-41EF766A3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93" y="798686"/>
            <a:ext cx="5633826" cy="304014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4A9D412-F6BD-49DB-91A0-7E9887A2E319}"/>
              </a:ext>
            </a:extLst>
          </p:cNvPr>
          <p:cNvSpPr/>
          <p:nvPr/>
        </p:nvSpPr>
        <p:spPr>
          <a:xfrm>
            <a:off x="427479" y="869094"/>
            <a:ext cx="503339" cy="340587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B95A36CA-834E-42AF-A09E-490855428DDA}"/>
              </a:ext>
            </a:extLst>
          </p:cNvPr>
          <p:cNvSpPr/>
          <p:nvPr/>
        </p:nvSpPr>
        <p:spPr>
          <a:xfrm>
            <a:off x="3469459" y="1039387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28817C3E-2CCE-463A-898F-65BCA9B6EDD8}"/>
              </a:ext>
            </a:extLst>
          </p:cNvPr>
          <p:cNvSpPr/>
          <p:nvPr/>
        </p:nvSpPr>
        <p:spPr>
          <a:xfrm rot="10800000" flipH="1" flipV="1">
            <a:off x="3527465" y="324288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AC04318F-CE0D-4BCF-A9A1-B118BE194A3A}"/>
              </a:ext>
            </a:extLst>
          </p:cNvPr>
          <p:cNvSpPr/>
          <p:nvPr/>
        </p:nvSpPr>
        <p:spPr>
          <a:xfrm rot="10800000" flipH="1" flipV="1">
            <a:off x="7903325" y="2535165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Arrow: Right 16">
            <a:extLst>
              <a:ext uri="{FF2B5EF4-FFF2-40B4-BE49-F238E27FC236}">
                <a16:creationId xmlns="" xmlns:a16="http://schemas.microsoft.com/office/drawing/2014/main" id="{AC04318F-CE0D-4BCF-A9A1-B118BE194A3A}"/>
              </a:ext>
            </a:extLst>
          </p:cNvPr>
          <p:cNvSpPr/>
          <p:nvPr/>
        </p:nvSpPr>
        <p:spPr>
          <a:xfrm rot="10800000" flipH="1" flipV="1">
            <a:off x="1615335" y="4289788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63F55B-9E42-49D2-8F02-2A139AA1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5848990"/>
          </a:xfrm>
        </p:spPr>
        <p:txBody>
          <a:bodyPr/>
          <a:lstStyle/>
          <a:p>
            <a:r>
              <a:rPr lang="en-US" b="1" dirty="0" smtClean="0"/>
              <a:t>2.5 </a:t>
            </a:r>
            <a:r>
              <a:rPr lang="en-US" b="1" dirty="0" err="1" smtClean="0"/>
              <a:t>ThermalChamberPanel.xvp</a:t>
            </a:r>
            <a:endParaRPr lang="en-US" b="1" dirty="0" smtClean="0"/>
          </a:p>
          <a:p>
            <a:pPr lvl="1"/>
            <a:r>
              <a:rPr lang="en-US" dirty="0" smtClean="0"/>
              <a:t>Import </a:t>
            </a:r>
            <a:r>
              <a:rPr lang="en-US" dirty="0"/>
              <a:t>to CANoe configuration: Home → Panel → Add Panel… </a:t>
            </a:r>
            <a:r>
              <a:rPr lang="en-US" dirty="0" smtClean="0"/>
              <a:t>→ </a:t>
            </a:r>
            <a:r>
              <a:rPr lang="en-US" dirty="0" err="1" smtClean="0"/>
              <a:t>ThermalChamberPanel.xvp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618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After              :					</a:t>
            </a:r>
            <a:r>
              <a:rPr lang="en-US" sz="1200" b="1" dirty="0" smtClean="0"/>
              <a:t>1. Temp button: </a:t>
            </a:r>
            <a:r>
              <a:rPr lang="en-US" sz="1200" dirty="0" smtClean="0"/>
              <a:t>reads the actual temperature from TMP;</a:t>
            </a:r>
          </a:p>
          <a:p>
            <a:pPr marL="3657600" lvl="8" indent="0">
              <a:buNone/>
            </a:pPr>
            <a:r>
              <a:rPr lang="en-US" sz="1200" dirty="0" smtClean="0"/>
              <a:t>                          	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2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. </a:t>
            </a:r>
            <a:r>
              <a:rPr lang="en-US" sz="1200" b="1" dirty="0" err="1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Setpoint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 button: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reads the actual 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setpoin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;</a:t>
            </a:r>
          </a:p>
          <a:p>
            <a:pPr marL="3657600" lvl="8" indent="0">
              <a:buNone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 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                                	3. Set button: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will set the 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setpoint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 value from the box;</a:t>
            </a:r>
          </a:p>
          <a:p>
            <a:pPr marL="3657600" lvl="8" indent="0">
              <a:buNone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 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                                	4. On/Off switch button: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will read actual temperature in a ‘while loop’</a:t>
            </a:r>
          </a:p>
          <a:p>
            <a:pPr marL="3657600" lvl="8" indent="0">
              <a:buNone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 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                                                                      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(pay attention: set Off state if you want to select other button);</a:t>
            </a:r>
          </a:p>
          <a:p>
            <a:pPr marL="3657600" lvl="8" indent="0"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	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	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5. TC ON button: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will start the TMP;</a:t>
            </a:r>
          </a:p>
          <a:p>
            <a:pPr marL="3657600" lvl="8" indent="0"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	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	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6. TC OFF button: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will stop the TMP;</a:t>
            </a:r>
          </a:p>
          <a:p>
            <a:pPr marL="3657600" lvl="8" indent="0">
              <a:buNone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	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	</a:t>
            </a:r>
            <a:r>
              <a:rPr lang="en-US" sz="1200" b="1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7.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latin typeface="Archivo" pitchFamily="2" charset="0"/>
                <a:cs typeface="Archivo" pitchFamily="2" charset="0"/>
              </a:rPr>
              <a:t>All info will be shown on ‘Thermal Chamber Output’.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Archivo" pitchFamily="2" charset="0"/>
              <a:cs typeface="Archivo" pitchFamily="2" charset="0"/>
            </a:endParaRPr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67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057" y="1820418"/>
            <a:ext cx="6562725" cy="4229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63F55B-9E42-49D2-8F02-2A139AA1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5848990"/>
          </a:xfrm>
        </p:spPr>
        <p:txBody>
          <a:bodyPr/>
          <a:lstStyle/>
          <a:p>
            <a:r>
              <a:rPr lang="en-US" b="1" dirty="0" smtClean="0"/>
              <a:t>2</a:t>
            </a:r>
            <a:r>
              <a:rPr lang="en-US" b="1" dirty="0"/>
              <a:t>.6 </a:t>
            </a:r>
            <a:r>
              <a:rPr lang="en-US" b="1" dirty="0" smtClean="0"/>
              <a:t>sTCMeasureFile.txt</a:t>
            </a:r>
          </a:p>
          <a:p>
            <a:pPr lvl="1"/>
            <a:r>
              <a:rPr lang="en-US" dirty="0" smtClean="0"/>
              <a:t>sTCMeasureFile.txt is the TMP output file. This file can be created manually or *.</a:t>
            </a:r>
            <a:r>
              <a:rPr lang="en-US" dirty="0" err="1" smtClean="0"/>
              <a:t>py</a:t>
            </a:r>
            <a:r>
              <a:rPr lang="en-US" dirty="0" smtClean="0"/>
              <a:t> file will create this file automatically (modify the </a:t>
            </a:r>
            <a:r>
              <a:rPr lang="en-US" b="1" dirty="0" err="1" smtClean="0"/>
              <a:t>filePath</a:t>
            </a:r>
            <a:r>
              <a:rPr lang="en-US" b="1" dirty="0" smtClean="0"/>
              <a:t> </a:t>
            </a:r>
            <a:r>
              <a:rPr lang="en-US" dirty="0" smtClean="0"/>
              <a:t>as you need);</a:t>
            </a:r>
            <a:endParaRPr lang="en-US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06CAE6-F356-495A-8237-0AA387FA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63F5C4-0D64-4258-B360-C0DF0C66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4A9D412-F6BD-49DB-91A0-7E9887A2E319}"/>
              </a:ext>
            </a:extLst>
          </p:cNvPr>
          <p:cNvSpPr/>
          <p:nvPr/>
        </p:nvSpPr>
        <p:spPr>
          <a:xfrm>
            <a:off x="916332" y="2320293"/>
            <a:ext cx="503339" cy="340587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B95A36CA-834E-42AF-A09E-490855428DDA}"/>
              </a:ext>
            </a:extLst>
          </p:cNvPr>
          <p:cNvSpPr/>
          <p:nvPr/>
        </p:nvSpPr>
        <p:spPr>
          <a:xfrm>
            <a:off x="3971912" y="284797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83" y="1738805"/>
            <a:ext cx="19526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y, road, wave, highway&#10;&#10;Description automatically generated">
            <a:extLst>
              <a:ext uri="{FF2B5EF4-FFF2-40B4-BE49-F238E27FC236}">
                <a16:creationId xmlns="" xmlns:a16="http://schemas.microsoft.com/office/drawing/2014/main" id="{B5C86FCE-3651-4130-BCE0-CF47C7C78D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602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3CA03C4-9302-4A61-874E-8BCDE715328B}"/>
              </a:ext>
            </a:extLst>
          </p:cNvPr>
          <p:cNvSpPr txBox="1"/>
          <p:nvPr/>
        </p:nvSpPr>
        <p:spPr>
          <a:xfrm>
            <a:off x="3382634" y="2620628"/>
            <a:ext cx="5426733" cy="774434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5496"/>
              </a:buClr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chivo SemiBold" pitchFamily="2" charset="0"/>
                <a:ea typeface="+mn-ea"/>
                <a:cs typeface="Archivo SemiBold" pitchFamily="2" charset="0"/>
              </a:rPr>
              <a:t>Saving More Lives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6E2064D-9E2D-4CB1-B917-9BFBA030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4B28A1-B0A3-4CEB-99E6-854E8B2E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Presentation Name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7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4E5D8D9-1B74-4267-8A02-B362509C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 err="1" smtClean="0"/>
              <a:t>WeissTechnik</a:t>
            </a:r>
            <a:r>
              <a:rPr lang="en-US" dirty="0" smtClean="0"/>
              <a:t> Thermal Chamber: </a:t>
            </a:r>
            <a:r>
              <a:rPr lang="en-US" dirty="0" smtClean="0">
                <a:solidFill>
                  <a:srgbClr val="FF0000"/>
                </a:solidFill>
              </a:rPr>
              <a:t>Ethernet 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7F1AADD-E875-46F2-8621-11C42AD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099" y="1985664"/>
            <a:ext cx="4944234" cy="34824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This </a:t>
            </a:r>
            <a:r>
              <a:rPr lang="en-US" dirty="0"/>
              <a:t>user interface lets you use any PC to monitor the status of chambers via an intranet or Internet connection without needing to install </a:t>
            </a:r>
            <a:r>
              <a:rPr lang="en-US" dirty="0" smtClean="0"/>
              <a:t>any other software (</a:t>
            </a:r>
            <a:r>
              <a:rPr lang="en-US" dirty="0"/>
              <a:t>e.g.</a:t>
            </a:r>
            <a:r>
              <a:rPr lang="en-US" dirty="0" smtClean="0"/>
              <a:t> S!MPATI®), but the </a:t>
            </a:r>
            <a:r>
              <a:rPr lang="en-US" dirty="0"/>
              <a:t>interface is only available in English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 use this interface, you need to enter the </a:t>
            </a:r>
            <a:r>
              <a:rPr lang="en-US" b="1" dirty="0" smtClean="0">
                <a:solidFill>
                  <a:srgbClr val="005496"/>
                </a:solidFill>
              </a:rPr>
              <a:t>Thermal Chamber IP address, </a:t>
            </a:r>
            <a:r>
              <a:rPr lang="en-US" dirty="0" smtClean="0"/>
              <a:t>which is: </a:t>
            </a:r>
            <a:r>
              <a:rPr lang="en-US" b="1" dirty="0" smtClean="0">
                <a:solidFill>
                  <a:srgbClr val="FF0000"/>
                </a:solidFill>
              </a:rPr>
              <a:t>10.47.32.10. </a:t>
            </a:r>
            <a:r>
              <a:rPr lang="en-US" dirty="0" smtClean="0"/>
              <a:t>(as it is shown by             </a:t>
            </a:r>
            <a:r>
              <a:rPr lang="en-US" b="1" dirty="0" smtClean="0">
                <a:solidFill>
                  <a:srgbClr val="FF0000"/>
                </a:solidFill>
              </a:rPr>
              <a:t>Attention: </a:t>
            </a:r>
            <a:r>
              <a:rPr lang="en-US" dirty="0" smtClean="0"/>
              <a:t>the PORT is not needed. It is selected  automatically as </a:t>
            </a:r>
            <a:r>
              <a:rPr lang="en-US" b="1" dirty="0" smtClean="0">
                <a:solidFill>
                  <a:srgbClr val="FF0000"/>
                </a:solidFill>
              </a:rPr>
              <a:t>443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dirty="0" smtClean="0"/>
              <a:t>To login in this interface you need previously to create a </a:t>
            </a:r>
            <a:r>
              <a:rPr lang="en-US" b="1" dirty="0" smtClean="0">
                <a:solidFill>
                  <a:srgbClr val="FF0000"/>
                </a:solidFill>
              </a:rPr>
              <a:t>USER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a </a:t>
            </a:r>
            <a:r>
              <a:rPr lang="en-US" b="1" dirty="0" smtClean="0">
                <a:solidFill>
                  <a:srgbClr val="FF0000"/>
                </a:solidFill>
              </a:rPr>
              <a:t>PASSWORD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using the </a:t>
            </a:r>
            <a:r>
              <a:rPr lang="en-US" b="1" dirty="0" smtClean="0">
                <a:solidFill>
                  <a:srgbClr val="005496"/>
                </a:solidFill>
              </a:rPr>
              <a:t>TMP HMI</a:t>
            </a:r>
            <a:r>
              <a:rPr lang="en-US" dirty="0" smtClean="0"/>
              <a:t>, but we will use as user: </a:t>
            </a:r>
            <a:r>
              <a:rPr lang="en-US" b="1" dirty="0" err="1" smtClean="0"/>
              <a:t>vur</a:t>
            </a:r>
            <a:r>
              <a:rPr lang="en-US" dirty="0" smtClean="0"/>
              <a:t>, and as password: </a:t>
            </a:r>
            <a:r>
              <a:rPr lang="en-US" b="1" dirty="0" smtClean="0"/>
              <a:t>12345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(in location pointed with              ).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8C22E2-943F-4558-8E59-69EB5E7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9A10E7D-B160-4A4C-B3AE-9EF10DD9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01" y="1711997"/>
            <a:ext cx="5708327" cy="3796788"/>
          </a:xfrm>
          <a:prstGeom prst="rect">
            <a:avLst/>
          </a:prstGeom>
        </p:spPr>
      </p:pic>
      <p:sp>
        <p:nvSpPr>
          <p:cNvPr id="8" name="Arrow: Right 6">
            <a:extLst>
              <a:ext uri="{FF2B5EF4-FFF2-40B4-BE49-F238E27FC236}">
                <a16:creationId xmlns="" xmlns:a16="http://schemas.microsoft.com/office/drawing/2014/main" id="{FA8F232C-6BDB-46B5-8D97-05192C74DFD0}"/>
              </a:ext>
            </a:extLst>
          </p:cNvPr>
          <p:cNvSpPr/>
          <p:nvPr/>
        </p:nvSpPr>
        <p:spPr>
          <a:xfrm rot="3741114">
            <a:off x="1443816" y="120658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Arrow: Right 6">
            <a:extLst>
              <a:ext uri="{FF2B5EF4-FFF2-40B4-BE49-F238E27FC236}">
                <a16:creationId xmlns="" xmlns:a16="http://schemas.microsoft.com/office/drawing/2014/main" id="{FA8F232C-6BDB-46B5-8D97-05192C74DFD0}"/>
              </a:ext>
            </a:extLst>
          </p:cNvPr>
          <p:cNvSpPr/>
          <p:nvPr/>
        </p:nvSpPr>
        <p:spPr>
          <a:xfrm>
            <a:off x="8417802" y="372689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Arrow: Right 7">
            <a:extLst>
              <a:ext uri="{FF2B5EF4-FFF2-40B4-BE49-F238E27FC236}">
                <a16:creationId xmlns="" xmlns:a16="http://schemas.microsoft.com/office/drawing/2014/main" id="{BEAEAF4C-EC37-4207-BC55-1F3CC87CDCA2}"/>
              </a:ext>
            </a:extLst>
          </p:cNvPr>
          <p:cNvSpPr/>
          <p:nvPr/>
        </p:nvSpPr>
        <p:spPr>
          <a:xfrm rot="19220568">
            <a:off x="2904054" y="5584337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Arrow: Right 7">
            <a:extLst>
              <a:ext uri="{FF2B5EF4-FFF2-40B4-BE49-F238E27FC236}">
                <a16:creationId xmlns="" xmlns:a16="http://schemas.microsoft.com/office/drawing/2014/main" id="{BEAEAF4C-EC37-4207-BC55-1F3CC87CDCA2}"/>
              </a:ext>
            </a:extLst>
          </p:cNvPr>
          <p:cNvSpPr/>
          <p:nvPr/>
        </p:nvSpPr>
        <p:spPr>
          <a:xfrm>
            <a:off x="9878039" y="5082231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659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79" y="800663"/>
            <a:ext cx="6894341" cy="434475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7F1AADD-E875-46F2-8621-11C42AD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465" y="990860"/>
            <a:ext cx="4173669" cy="5440816"/>
          </a:xfrm>
        </p:spPr>
        <p:txBody>
          <a:bodyPr/>
          <a:lstStyle/>
          <a:p>
            <a:r>
              <a:rPr lang="en-US" dirty="0" smtClean="0"/>
              <a:t>After ‘login’, the interface will be available as in side image. </a:t>
            </a:r>
          </a:p>
          <a:p>
            <a:r>
              <a:rPr lang="en-US" dirty="0" smtClean="0"/>
              <a:t>           is showing us selected operating mode, as it is showed also by           (only if ‘</a:t>
            </a:r>
            <a:r>
              <a:rPr lang="en-US" b="1" dirty="0" smtClean="0">
                <a:solidFill>
                  <a:srgbClr val="FF0000"/>
                </a:solidFill>
              </a:rPr>
              <a:t>External</a:t>
            </a:r>
            <a:r>
              <a:rPr lang="en-US" dirty="0" smtClean="0"/>
              <a:t>’ mode is selected from           ).</a:t>
            </a:r>
          </a:p>
          <a:p>
            <a:r>
              <a:rPr lang="en-US" dirty="0" smtClean="0"/>
              <a:t>If we want to control the TMP using ARIA or </a:t>
            </a:r>
            <a:r>
              <a:rPr lang="en-US" dirty="0" err="1" smtClean="0"/>
              <a:t>CANoe</a:t>
            </a:r>
            <a:r>
              <a:rPr lang="en-US" dirty="0" smtClean="0"/>
              <a:t>, we need to select it as </a:t>
            </a:r>
            <a:r>
              <a:rPr lang="en-US" b="1" dirty="0" smtClean="0">
                <a:solidFill>
                  <a:srgbClr val="FF0000"/>
                </a:solidFill>
              </a:rPr>
              <a:t>External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Arrow            is indicating the selected </a:t>
            </a:r>
            <a:r>
              <a:rPr lang="en-US" dirty="0" err="1" smtClean="0"/>
              <a:t>setpoint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5496"/>
                </a:solidFill>
              </a:rPr>
              <a:t>20</a:t>
            </a:r>
            <a:r>
              <a:rPr lang="en-US" b="1" dirty="0">
                <a:solidFill>
                  <a:srgbClr val="00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℃</a:t>
            </a:r>
            <a:r>
              <a:rPr lang="en-US" dirty="0" smtClean="0"/>
              <a:t>, and the actual temperature that is </a:t>
            </a:r>
            <a:r>
              <a:rPr lang="en-US" b="1" dirty="0" smtClean="0">
                <a:solidFill>
                  <a:srgbClr val="005496"/>
                </a:solidFill>
              </a:rPr>
              <a:t>25.1</a:t>
            </a:r>
            <a:r>
              <a:rPr lang="en-US" b="1" dirty="0" smtClean="0">
                <a:solidFill>
                  <a:srgbClr val="00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en-US" dirty="0" smtClean="0"/>
              <a:t>.</a:t>
            </a:r>
          </a:p>
          <a:p>
            <a:r>
              <a:rPr lang="en-US" dirty="0"/>
              <a:t>Arrow            is indicating </a:t>
            </a:r>
            <a:r>
              <a:rPr lang="en-US" dirty="0" smtClean="0"/>
              <a:t>the button used to ON/OFF the light from TMP.</a:t>
            </a:r>
            <a:endParaRPr lang="en-US" dirty="0"/>
          </a:p>
          <a:p>
            <a:r>
              <a:rPr lang="en-US" dirty="0" smtClean="0"/>
              <a:t>Also, the </a:t>
            </a:r>
            <a:r>
              <a:rPr lang="en-US" dirty="0"/>
              <a:t> </a:t>
            </a:r>
            <a:r>
              <a:rPr lang="en-US" dirty="0" smtClean="0"/>
              <a:t>          is indicating the status of TMP: </a:t>
            </a:r>
          </a:p>
          <a:p>
            <a:pPr lvl="5"/>
            <a:r>
              <a:rPr lang="en-US" dirty="0" smtClean="0"/>
              <a:t>stopped;</a:t>
            </a:r>
          </a:p>
          <a:p>
            <a:pPr lvl="5"/>
            <a:endParaRPr lang="en-US" dirty="0"/>
          </a:p>
          <a:p>
            <a:pPr lvl="5"/>
            <a:r>
              <a:rPr lang="en-US" dirty="0" smtClean="0"/>
              <a:t> running.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8C22E2-943F-4558-8E59-69EB5E7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9A10E7D-B160-4A4C-B3AE-9EF10DD9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8" name="Arrow: Right 6">
            <a:extLst>
              <a:ext uri="{FF2B5EF4-FFF2-40B4-BE49-F238E27FC236}">
                <a16:creationId xmlns="" xmlns:a16="http://schemas.microsoft.com/office/drawing/2014/main" id="{FA8F232C-6BDB-46B5-8D97-05192C74DFD0}"/>
              </a:ext>
            </a:extLst>
          </p:cNvPr>
          <p:cNvSpPr/>
          <p:nvPr/>
        </p:nvSpPr>
        <p:spPr>
          <a:xfrm rot="2597484">
            <a:off x="1013" y="79791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Arrow: Right 7">
            <a:extLst>
              <a:ext uri="{FF2B5EF4-FFF2-40B4-BE49-F238E27FC236}">
                <a16:creationId xmlns="" xmlns:a16="http://schemas.microsoft.com/office/drawing/2014/main" id="{BEAEAF4C-EC37-4207-BC55-1F3CC87CDCA2}"/>
              </a:ext>
            </a:extLst>
          </p:cNvPr>
          <p:cNvSpPr/>
          <p:nvPr/>
        </p:nvSpPr>
        <p:spPr>
          <a:xfrm rot="19220568">
            <a:off x="558844" y="518283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Arrow: Right 7">
            <a:extLst>
              <a:ext uri="{FF2B5EF4-FFF2-40B4-BE49-F238E27FC236}">
                <a16:creationId xmlns="" xmlns:a16="http://schemas.microsoft.com/office/drawing/2014/main" id="{BEAEAF4C-EC37-4207-BC55-1F3CC87CDCA2}"/>
              </a:ext>
            </a:extLst>
          </p:cNvPr>
          <p:cNvSpPr/>
          <p:nvPr/>
        </p:nvSpPr>
        <p:spPr>
          <a:xfrm rot="2504538">
            <a:off x="3368107" y="123076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" name="Arrow: Right 7">
            <a:extLst>
              <a:ext uri="{FF2B5EF4-FFF2-40B4-BE49-F238E27FC236}">
                <a16:creationId xmlns="" xmlns:a16="http://schemas.microsoft.com/office/drawing/2014/main" id="{BEAEAF4C-EC37-4207-BC55-1F3CC87CDCA2}"/>
              </a:ext>
            </a:extLst>
          </p:cNvPr>
          <p:cNvSpPr/>
          <p:nvPr/>
        </p:nvSpPr>
        <p:spPr>
          <a:xfrm rot="2504538">
            <a:off x="6685656" y="607716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9" name="Arrow: Right 7">
            <a:extLst>
              <a:ext uri="{FF2B5EF4-FFF2-40B4-BE49-F238E27FC236}">
                <a16:creationId xmlns="" xmlns:a16="http://schemas.microsoft.com/office/drawing/2014/main" id="{BEAEAF4C-EC37-4207-BC55-1F3CC87CDCA2}"/>
              </a:ext>
            </a:extLst>
          </p:cNvPr>
          <p:cNvSpPr/>
          <p:nvPr/>
        </p:nvSpPr>
        <p:spPr>
          <a:xfrm rot="2504538">
            <a:off x="3454438" y="451955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6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Arrow: Right 6">
            <a:extLst>
              <a:ext uri="{FF2B5EF4-FFF2-40B4-BE49-F238E27FC236}">
                <a16:creationId xmlns="" xmlns:a16="http://schemas.microsoft.com/office/drawing/2014/main" id="{FA8F232C-6BDB-46B5-8D97-05192C74DFD0}"/>
              </a:ext>
            </a:extLst>
          </p:cNvPr>
          <p:cNvSpPr/>
          <p:nvPr/>
        </p:nvSpPr>
        <p:spPr>
          <a:xfrm>
            <a:off x="8001242" y="1546064"/>
            <a:ext cx="503339" cy="37010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Arrow: Right 6">
            <a:extLst>
              <a:ext uri="{FF2B5EF4-FFF2-40B4-BE49-F238E27FC236}">
                <a16:creationId xmlns="" xmlns:a16="http://schemas.microsoft.com/office/drawing/2014/main" id="{FA8F232C-6BDB-46B5-8D97-05192C74DFD0}"/>
              </a:ext>
            </a:extLst>
          </p:cNvPr>
          <p:cNvSpPr/>
          <p:nvPr/>
        </p:nvSpPr>
        <p:spPr>
          <a:xfrm>
            <a:off x="10723776" y="1832454"/>
            <a:ext cx="503339" cy="344477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6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Arrow: Right 6">
            <a:extLst>
              <a:ext uri="{FF2B5EF4-FFF2-40B4-BE49-F238E27FC236}">
                <a16:creationId xmlns="" xmlns:a16="http://schemas.microsoft.com/office/drawing/2014/main" id="{FA8F232C-6BDB-46B5-8D97-05192C74DFD0}"/>
              </a:ext>
            </a:extLst>
          </p:cNvPr>
          <p:cNvSpPr/>
          <p:nvPr/>
        </p:nvSpPr>
        <p:spPr>
          <a:xfrm>
            <a:off x="10975445" y="2089841"/>
            <a:ext cx="503339" cy="344477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Arrow: Right 6">
            <a:extLst>
              <a:ext uri="{FF2B5EF4-FFF2-40B4-BE49-F238E27FC236}">
                <a16:creationId xmlns="" xmlns:a16="http://schemas.microsoft.com/office/drawing/2014/main" id="{FA8F232C-6BDB-46B5-8D97-05192C74DFD0}"/>
              </a:ext>
            </a:extLst>
          </p:cNvPr>
          <p:cNvSpPr/>
          <p:nvPr/>
        </p:nvSpPr>
        <p:spPr>
          <a:xfrm>
            <a:off x="8645623" y="3093017"/>
            <a:ext cx="503339" cy="37010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7" name="Arrow: Right 6">
            <a:extLst>
              <a:ext uri="{FF2B5EF4-FFF2-40B4-BE49-F238E27FC236}">
                <a16:creationId xmlns="" xmlns:a16="http://schemas.microsoft.com/office/drawing/2014/main" id="{FA8F232C-6BDB-46B5-8D97-05192C74DFD0}"/>
              </a:ext>
            </a:extLst>
          </p:cNvPr>
          <p:cNvSpPr/>
          <p:nvPr/>
        </p:nvSpPr>
        <p:spPr>
          <a:xfrm>
            <a:off x="8645622" y="3973532"/>
            <a:ext cx="503339" cy="37010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7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Arrow: Right 6">
            <a:extLst>
              <a:ext uri="{FF2B5EF4-FFF2-40B4-BE49-F238E27FC236}">
                <a16:creationId xmlns="" xmlns:a16="http://schemas.microsoft.com/office/drawing/2014/main" id="{FA8F232C-6BDB-46B5-8D97-05192C74DFD0}"/>
              </a:ext>
            </a:extLst>
          </p:cNvPr>
          <p:cNvSpPr/>
          <p:nvPr/>
        </p:nvSpPr>
        <p:spPr>
          <a:xfrm>
            <a:off x="8864775" y="4649296"/>
            <a:ext cx="503339" cy="37010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785" y="5101656"/>
            <a:ext cx="621012" cy="65775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036" y="5759414"/>
            <a:ext cx="621012" cy="5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4E5D8D9-1B74-4267-8A02-B362509C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Needed files: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7F1AADD-E875-46F2-8621-11C42AD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152525"/>
            <a:ext cx="11178000" cy="481167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 </a:t>
            </a:r>
            <a:r>
              <a:rPr lang="en-US" dirty="0" err="1" smtClean="0"/>
              <a:t>TCargs.pyw</a:t>
            </a:r>
            <a:r>
              <a:rPr lang="en-US" dirty="0"/>
              <a:t> </a:t>
            </a:r>
            <a:r>
              <a:rPr lang="en-US" dirty="0" smtClean="0">
                <a:solidFill>
                  <a:srgbClr val="005496"/>
                </a:solidFill>
              </a:rPr>
              <a:t>&amp;&amp; </a:t>
            </a:r>
            <a:r>
              <a:rPr lang="en-US" dirty="0"/>
              <a:t>TCPThermalChamber.py   </a:t>
            </a:r>
            <a:r>
              <a:rPr lang="en-US" dirty="0" smtClean="0"/>
              <a:t> 				→ </a:t>
            </a:r>
            <a:r>
              <a:rPr lang="en-US" dirty="0"/>
              <a:t>Functions for </a:t>
            </a:r>
            <a:r>
              <a:rPr lang="en-US" dirty="0" smtClean="0"/>
              <a:t>TCP/IP communication 											with TMP</a:t>
            </a:r>
            <a:endParaRPr lang="en-US" dirty="0"/>
          </a:p>
          <a:p>
            <a:r>
              <a:rPr lang="en-US" dirty="0"/>
              <a:t>2.2 </a:t>
            </a:r>
            <a:r>
              <a:rPr lang="en-US" dirty="0" err="1"/>
              <a:t>ThermalChamberControl.cin</a:t>
            </a:r>
            <a:r>
              <a:rPr lang="en-US" dirty="0"/>
              <a:t>          </a:t>
            </a:r>
            <a:r>
              <a:rPr lang="en-US" dirty="0" smtClean="0"/>
              <a:t>					→ </a:t>
            </a:r>
            <a:r>
              <a:rPr lang="en-US" dirty="0"/>
              <a:t>Functions for CAPL scripts</a:t>
            </a:r>
          </a:p>
          <a:p>
            <a:r>
              <a:rPr lang="en-US" dirty="0"/>
              <a:t>2.3 </a:t>
            </a:r>
            <a:r>
              <a:rPr lang="en-US" dirty="0" err="1"/>
              <a:t>ThermChamber.vsysvar</a:t>
            </a:r>
            <a:r>
              <a:rPr lang="en-US" dirty="0"/>
              <a:t>                 </a:t>
            </a:r>
            <a:r>
              <a:rPr lang="en-US" dirty="0" smtClean="0"/>
              <a:t>					→ </a:t>
            </a:r>
            <a:r>
              <a:rPr lang="en-US" dirty="0"/>
              <a:t>System variables</a:t>
            </a:r>
          </a:p>
          <a:p>
            <a:r>
              <a:rPr lang="en-US" dirty="0" smtClean="0"/>
              <a:t>2.4 </a:t>
            </a:r>
            <a:r>
              <a:rPr lang="en-US" dirty="0" err="1" smtClean="0"/>
              <a:t>ThermalChamberPanelControl.can</a:t>
            </a:r>
            <a:r>
              <a:rPr lang="en-US" dirty="0"/>
              <a:t> </a:t>
            </a:r>
            <a:r>
              <a:rPr lang="en-US" dirty="0" smtClean="0">
                <a:solidFill>
                  <a:srgbClr val="005496"/>
                </a:solidFill>
              </a:rPr>
              <a:t>&amp;&amp; </a:t>
            </a:r>
            <a:r>
              <a:rPr lang="en-US" dirty="0" err="1" smtClean="0"/>
              <a:t>ThermalChamberNode.can</a:t>
            </a:r>
            <a:r>
              <a:rPr lang="en-US" dirty="0" smtClean="0"/>
              <a:t>  	→ </a:t>
            </a:r>
            <a:r>
              <a:rPr lang="en-US" dirty="0"/>
              <a:t>Panel control functions / event (button) </a:t>
            </a:r>
            <a:r>
              <a:rPr lang="en-US" dirty="0" smtClean="0"/>
              <a:t>										handlers</a:t>
            </a:r>
            <a:endParaRPr lang="en-US" dirty="0"/>
          </a:p>
          <a:p>
            <a:r>
              <a:rPr lang="en-US" dirty="0"/>
              <a:t>2.5 </a:t>
            </a:r>
            <a:r>
              <a:rPr lang="en-US" dirty="0" err="1"/>
              <a:t>ThermalChamberPanel.xvp</a:t>
            </a:r>
            <a:r>
              <a:rPr lang="en-US" dirty="0"/>
              <a:t>                       </a:t>
            </a:r>
            <a:r>
              <a:rPr lang="en-US" dirty="0" smtClean="0"/>
              <a:t>				→ </a:t>
            </a:r>
            <a:r>
              <a:rPr lang="en-US" dirty="0"/>
              <a:t>Panel interface</a:t>
            </a:r>
          </a:p>
          <a:p>
            <a:r>
              <a:rPr lang="en-US" dirty="0" smtClean="0"/>
              <a:t>2</a:t>
            </a:r>
            <a:r>
              <a:rPr lang="en-US" dirty="0"/>
              <a:t>.6 sTCMeasureFile.txt</a:t>
            </a:r>
            <a:r>
              <a:rPr lang="en-US" dirty="0" smtClean="0"/>
              <a:t>						→ TMP output 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PTC location: e:/MKSProjects/SWVR_PP_CI_Activities/CANOE_TEST_PLATFORM/Includes/HW_Modules/TMP/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Implemented </a:t>
            </a:r>
            <a:r>
              <a:rPr lang="en-US" dirty="0"/>
              <a:t>and tested on : CANoe Build </a:t>
            </a:r>
            <a:r>
              <a:rPr lang="en-US" dirty="0" smtClean="0"/>
              <a:t>15.4.35 </a:t>
            </a:r>
            <a:r>
              <a:rPr lang="en-US" dirty="0"/>
              <a:t>(</a:t>
            </a:r>
            <a:r>
              <a:rPr lang="en-US" dirty="0" smtClean="0"/>
              <a:t>SP4) </a:t>
            </a:r>
            <a:r>
              <a:rPr lang="en-US" dirty="0"/>
              <a:t>– 64 bit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8C22E2-943F-4558-8E59-69EB5E7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9A10E7D-B160-4A4C-B3AE-9EF10DD9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01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37F5A5-132B-4862-8554-B1FDE25A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5"/>
            <a:ext cx="11178000" cy="6156920"/>
          </a:xfrm>
        </p:spPr>
        <p:txBody>
          <a:bodyPr/>
          <a:lstStyle/>
          <a:p>
            <a:r>
              <a:rPr lang="en-US" b="1" dirty="0"/>
              <a:t>2</a:t>
            </a:r>
            <a:r>
              <a:rPr lang="en-US" b="1" dirty="0" smtClean="0"/>
              <a:t>.1 </a:t>
            </a:r>
            <a:r>
              <a:rPr lang="en-US" b="1" dirty="0" err="1"/>
              <a:t>TCargs.pyw</a:t>
            </a:r>
            <a:r>
              <a:rPr lang="en-US" b="1" dirty="0"/>
              <a:t> </a:t>
            </a:r>
            <a:r>
              <a:rPr lang="en-US" b="1" dirty="0">
                <a:solidFill>
                  <a:srgbClr val="005496"/>
                </a:solidFill>
              </a:rPr>
              <a:t>&amp;&amp; </a:t>
            </a:r>
            <a:r>
              <a:rPr lang="en-US" b="1" dirty="0" smtClean="0"/>
              <a:t>TCPThermalChamber.py</a:t>
            </a:r>
            <a:endParaRPr lang="en-US" b="1" dirty="0"/>
          </a:p>
          <a:p>
            <a:pPr lvl="1"/>
            <a:r>
              <a:rPr lang="en-US" b="1" dirty="0" err="1" smtClean="0"/>
              <a:t>TCargs.pyw</a:t>
            </a:r>
            <a:r>
              <a:rPr lang="en-US" b="1" dirty="0" smtClean="0"/>
              <a:t>: </a:t>
            </a:r>
            <a:r>
              <a:rPr lang="en-US" b="1" dirty="0" smtClean="0">
                <a:solidFill>
                  <a:srgbClr val="FF0000"/>
                </a:solidFill>
              </a:rPr>
              <a:t>HOST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PORT</a:t>
            </a:r>
            <a:r>
              <a:rPr lang="en-US" dirty="0" smtClean="0">
                <a:solidFill>
                  <a:srgbClr val="005496"/>
                </a:solidFill>
              </a:rPr>
              <a:t> </a:t>
            </a:r>
            <a:r>
              <a:rPr lang="en-US" dirty="0" smtClean="0"/>
              <a:t>should be updated if they were changed;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 smtClean="0"/>
              <a:t>TCPThermalChamber.py: </a:t>
            </a:r>
            <a:r>
              <a:rPr lang="en-US" b="1" dirty="0" err="1" smtClean="0">
                <a:solidFill>
                  <a:srgbClr val="FF0000"/>
                </a:solidFill>
              </a:rPr>
              <a:t>filePath</a:t>
            </a:r>
            <a:r>
              <a:rPr lang="en-US" b="1" dirty="0" smtClean="0"/>
              <a:t> </a:t>
            </a:r>
            <a:r>
              <a:rPr lang="en-US" dirty="0" smtClean="0"/>
              <a:t>should be updated with the path where you have/want the file;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8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1800" lvl="1" indent="0">
              <a:buNone/>
            </a:pPr>
            <a:endParaRPr lang="en-US" dirty="0" smtClean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 smtClean="0"/>
          </a:p>
          <a:p>
            <a:pPr marL="3618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30A805-4961-4AA6-AECF-44C51098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5246C9-FF88-496D-99B5-C2B0C781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FA8F232C-6BDB-46B5-8D97-05192C74DFD0}"/>
              </a:ext>
            </a:extLst>
          </p:cNvPr>
          <p:cNvSpPr/>
          <p:nvPr/>
        </p:nvSpPr>
        <p:spPr>
          <a:xfrm>
            <a:off x="440403" y="123370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40" y="893844"/>
            <a:ext cx="4282636" cy="22377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52" y="4155001"/>
            <a:ext cx="4924425" cy="2085975"/>
          </a:xfrm>
          <a:prstGeom prst="rect">
            <a:avLst/>
          </a:prstGeom>
        </p:spPr>
      </p:pic>
      <p:sp>
        <p:nvSpPr>
          <p:cNvPr id="12" name="Arrow: Right 6">
            <a:extLst>
              <a:ext uri="{FF2B5EF4-FFF2-40B4-BE49-F238E27FC236}">
                <a16:creationId xmlns="" xmlns:a16="http://schemas.microsoft.com/office/drawing/2014/main" id="{FA8F232C-6BDB-46B5-8D97-05192C74DFD0}"/>
              </a:ext>
            </a:extLst>
          </p:cNvPr>
          <p:cNvSpPr/>
          <p:nvPr/>
        </p:nvSpPr>
        <p:spPr>
          <a:xfrm>
            <a:off x="440403" y="4714991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265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E10A49-0C7E-46D6-BF33-630621EF9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93" y="210324"/>
            <a:ext cx="11178000" cy="5848990"/>
          </a:xfrm>
        </p:spPr>
        <p:txBody>
          <a:bodyPr/>
          <a:lstStyle/>
          <a:p>
            <a:r>
              <a:rPr lang="en-US" b="1" dirty="0"/>
              <a:t>2</a:t>
            </a:r>
            <a:r>
              <a:rPr lang="en-US" b="1" dirty="0" smtClean="0"/>
              <a:t>.2 </a:t>
            </a:r>
            <a:r>
              <a:rPr lang="en-US" b="1" dirty="0" err="1" smtClean="0"/>
              <a:t>ThermalChamberControl.cin</a:t>
            </a:r>
            <a:endParaRPr lang="en-US" b="1" dirty="0"/>
          </a:p>
          <a:p>
            <a:pPr lvl="1"/>
            <a:r>
              <a:rPr lang="en-US" dirty="0"/>
              <a:t>If you wish to access </a:t>
            </a:r>
            <a:r>
              <a:rPr lang="en-US" dirty="0" smtClean="0"/>
              <a:t>TMP </a:t>
            </a:r>
            <a:r>
              <a:rPr lang="en-US" dirty="0"/>
              <a:t>functionality through CAPL scripts, this must be included, otherwise skip this step. </a:t>
            </a:r>
          </a:p>
          <a:p>
            <a:pPr lvl="2"/>
            <a:r>
              <a:rPr lang="en-US" dirty="0"/>
              <a:t>E.g., for DAIMLER MMA: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700200" lvl="2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02AB6E-EC1B-4305-88F5-C8C9FDA6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2B8236-B47E-4C68-9E74-06E9174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D4D6A272-516A-4BAB-9345-130E8C603D68}"/>
              </a:ext>
            </a:extLst>
          </p:cNvPr>
          <p:cNvSpPr/>
          <p:nvPr/>
        </p:nvSpPr>
        <p:spPr>
          <a:xfrm rot="10800000">
            <a:off x="7080121" y="2644657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385" y="771357"/>
            <a:ext cx="3543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22" y="927817"/>
            <a:ext cx="7248244" cy="52720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7D8816-79F4-4001-8B93-93698544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6279488"/>
          </a:xfrm>
        </p:spPr>
        <p:txBody>
          <a:bodyPr/>
          <a:lstStyle/>
          <a:p>
            <a:r>
              <a:rPr lang="en-US" b="1" dirty="0" smtClean="0"/>
              <a:t>2.3 </a:t>
            </a:r>
            <a:r>
              <a:rPr lang="en-US" b="1" dirty="0" err="1"/>
              <a:t>ThermChamber</a:t>
            </a:r>
            <a:r>
              <a:rPr lang="en-US" b="1" dirty="0" err="1" smtClean="0"/>
              <a:t>.vsysvar</a:t>
            </a:r>
            <a:endParaRPr lang="en-US" b="1" dirty="0"/>
          </a:p>
          <a:p>
            <a:pPr lvl="1"/>
            <a:r>
              <a:rPr lang="en-US" dirty="0"/>
              <a:t>Import to CANoe configuration: Environment → System Variables → Select File → Open </a:t>
            </a:r>
            <a:r>
              <a:rPr lang="en-US" dirty="0" smtClean="0"/>
              <a:t>→ Apply → OK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Also, be sure that checkbox from  	     is checked.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FB5ECB-D18B-4C8F-9EE2-A5DF87E3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6A893D-2AEA-45AD-94EF-3EE90C24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Name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4C3613D6-A8CB-412B-B073-C828BC1BF640}"/>
              </a:ext>
            </a:extLst>
          </p:cNvPr>
          <p:cNvSpPr/>
          <p:nvPr/>
        </p:nvSpPr>
        <p:spPr>
          <a:xfrm>
            <a:off x="4103856" y="1050215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73DF2119-9AFD-4936-8953-B7979FD2F6EF}"/>
              </a:ext>
            </a:extLst>
          </p:cNvPr>
          <p:cNvSpPr/>
          <p:nvPr/>
        </p:nvSpPr>
        <p:spPr>
          <a:xfrm>
            <a:off x="2080525" y="1320021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40" y="1170537"/>
            <a:ext cx="5824390" cy="375700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FE190153-1D8C-4432-BD5A-94B693317519}"/>
              </a:ext>
            </a:extLst>
          </p:cNvPr>
          <p:cNvSpPr/>
          <p:nvPr/>
        </p:nvSpPr>
        <p:spPr>
          <a:xfrm rot="10800000" flipH="1" flipV="1">
            <a:off x="7425895" y="4890707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04C31F22-2570-4D39-AEE7-56E65CD20B00}"/>
              </a:ext>
            </a:extLst>
          </p:cNvPr>
          <p:cNvSpPr/>
          <p:nvPr/>
        </p:nvSpPr>
        <p:spPr>
          <a:xfrm rot="10800000" flipH="1" flipV="1">
            <a:off x="6026140" y="1834526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10618241" y="4662651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8527219" flipH="1" flipV="1">
            <a:off x="7282974" y="5745731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6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2374887" flipH="1" flipV="1">
            <a:off x="5798585" y="527555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7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2374887" flipH="1" flipV="1">
            <a:off x="2262104" y="469776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7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3837196" y="619564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407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205946"/>
            <a:ext cx="11178000" cy="5853368"/>
          </a:xfrm>
        </p:spPr>
        <p:txBody>
          <a:bodyPr/>
          <a:lstStyle/>
          <a:p>
            <a:r>
              <a:rPr lang="en-US" b="1" dirty="0" smtClean="0"/>
              <a:t>2.4 </a:t>
            </a:r>
            <a:r>
              <a:rPr lang="en-US" b="1" dirty="0" err="1" smtClean="0"/>
              <a:t>ThermalChamberNode.can</a:t>
            </a:r>
            <a:endParaRPr lang="en-US" b="1" dirty="0" smtClean="0"/>
          </a:p>
          <a:p>
            <a:pPr lvl="1"/>
            <a:r>
              <a:rPr lang="en-US" dirty="0" smtClean="0"/>
              <a:t>Add to </a:t>
            </a:r>
            <a:r>
              <a:rPr lang="en-US" dirty="0" err="1" smtClean="0"/>
              <a:t>CANoe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Simulation </a:t>
            </a:r>
            <a:r>
              <a:rPr lang="en-US" dirty="0"/>
              <a:t>→ Simulation Setup → Right click on BUS → Insert Network Node</a:t>
            </a:r>
          </a:p>
          <a:p>
            <a:pPr lvl="2"/>
            <a:r>
              <a:rPr lang="en-US" dirty="0"/>
              <a:t>Right click the new generated node → Configuration → File → Open </a:t>
            </a:r>
            <a:r>
              <a:rPr lang="en-US" dirty="0" err="1" smtClean="0"/>
              <a:t>ThermalChamberNode.can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 rotWithShape="1">
          <a:blip r:embed="rId2"/>
          <a:srcRect r="24472"/>
          <a:stretch/>
        </p:blipFill>
        <p:spPr>
          <a:xfrm>
            <a:off x="323849" y="1365951"/>
            <a:ext cx="4449128" cy="3171064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78" y="1365951"/>
            <a:ext cx="2759678" cy="1837306"/>
          </a:xfrm>
          <a:prstGeom prst="rect">
            <a:avLst/>
          </a:prstGeom>
        </p:spPr>
      </p:pic>
      <p:sp>
        <p:nvSpPr>
          <p:cNvPr id="9" name="Arrow: Right 7">
            <a:extLst>
              <a:ext uri="{FF2B5EF4-FFF2-40B4-BE49-F238E27FC236}">
                <a16:creationId xmlns="" xmlns:a16="http://schemas.microsoft.com/office/drawing/2014/main" id="{4C3613D6-A8CB-412B-B073-C828BC1BF640}"/>
              </a:ext>
            </a:extLst>
          </p:cNvPr>
          <p:cNvSpPr/>
          <p:nvPr/>
        </p:nvSpPr>
        <p:spPr>
          <a:xfrm>
            <a:off x="744761" y="127065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Arrow: Right 8">
            <a:extLst>
              <a:ext uri="{FF2B5EF4-FFF2-40B4-BE49-F238E27FC236}">
                <a16:creationId xmlns="" xmlns:a16="http://schemas.microsoft.com/office/drawing/2014/main" id="{73DF2119-9AFD-4936-8953-B7979FD2F6EF}"/>
              </a:ext>
            </a:extLst>
          </p:cNvPr>
          <p:cNvSpPr/>
          <p:nvPr/>
        </p:nvSpPr>
        <p:spPr>
          <a:xfrm>
            <a:off x="1111663" y="1558897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Arrow: Right 9">
            <a:extLst>
              <a:ext uri="{FF2B5EF4-FFF2-40B4-BE49-F238E27FC236}">
                <a16:creationId xmlns="" xmlns:a16="http://schemas.microsoft.com/office/drawing/2014/main" id="{FE190153-1D8C-4432-BD5A-94B693317519}"/>
              </a:ext>
            </a:extLst>
          </p:cNvPr>
          <p:cNvSpPr/>
          <p:nvPr/>
        </p:nvSpPr>
        <p:spPr>
          <a:xfrm rot="10800000" flipH="1" flipV="1">
            <a:off x="2171358" y="3331432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Arrow: Right 10">
            <a:extLst>
              <a:ext uri="{FF2B5EF4-FFF2-40B4-BE49-F238E27FC236}">
                <a16:creationId xmlns="" xmlns:a16="http://schemas.microsoft.com/office/drawing/2014/main" id="{04C31F22-2570-4D39-AEE7-56E65CD20B00}"/>
              </a:ext>
            </a:extLst>
          </p:cNvPr>
          <p:cNvSpPr/>
          <p:nvPr/>
        </p:nvSpPr>
        <p:spPr>
          <a:xfrm flipH="1">
            <a:off x="7009468" y="146359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969" y="1556576"/>
            <a:ext cx="3292248" cy="3268676"/>
          </a:xfrm>
          <a:prstGeom prst="rect">
            <a:avLst/>
          </a:prstGeom>
        </p:spPr>
      </p:pic>
      <p:sp>
        <p:nvSpPr>
          <p:cNvPr id="13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8607609" y="384912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5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98" y="1389780"/>
            <a:ext cx="3411273" cy="35493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91" y="1252588"/>
            <a:ext cx="3870221" cy="377137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205946"/>
            <a:ext cx="11178000" cy="5853368"/>
          </a:xfrm>
        </p:spPr>
        <p:txBody>
          <a:bodyPr/>
          <a:lstStyle/>
          <a:p>
            <a:r>
              <a:rPr lang="en-US" b="1" dirty="0" smtClean="0"/>
              <a:t>2.4 </a:t>
            </a:r>
            <a:r>
              <a:rPr lang="en-US" b="1" dirty="0" err="1" smtClean="0"/>
              <a:t>ThermalChamberPanelControl.can</a:t>
            </a:r>
            <a:endParaRPr lang="en-US" b="1" dirty="0" smtClean="0"/>
          </a:p>
          <a:p>
            <a:pPr lvl="1"/>
            <a:r>
              <a:rPr lang="en-US" dirty="0" smtClean="0"/>
              <a:t>Add to </a:t>
            </a:r>
            <a:r>
              <a:rPr lang="en-US" dirty="0" err="1" smtClean="0"/>
              <a:t>CANoe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Test→ Test Setup → Right click on the bottom of Test Setup for Test Modules → Open Test Environment → Project </a:t>
            </a:r>
            <a:r>
              <a:rPr lang="en-US" dirty="0" err="1" smtClean="0"/>
              <a:t>Functions.tse</a:t>
            </a:r>
            <a:r>
              <a:rPr lang="en-US" dirty="0" smtClean="0"/>
              <a:t> (</a:t>
            </a:r>
            <a:r>
              <a:rPr lang="en-US" smtClean="0"/>
              <a:t>pay </a:t>
            </a:r>
            <a:r>
              <a:rPr lang="en-US" smtClean="0"/>
              <a:t>attention</a:t>
            </a:r>
            <a:r>
              <a:rPr lang="en-US" dirty="0" smtClean="0"/>
              <a:t>: this *.</a:t>
            </a:r>
            <a:r>
              <a:rPr lang="en-US" dirty="0" err="1" smtClean="0"/>
              <a:t>tse</a:t>
            </a:r>
            <a:r>
              <a:rPr lang="en-US" dirty="0" smtClean="0"/>
              <a:t> file will add also other features like DMM or </a:t>
            </a:r>
            <a:r>
              <a:rPr lang="en-US" dirty="0" err="1" smtClean="0"/>
              <a:t>PowerSupply</a:t>
            </a:r>
            <a:r>
              <a:rPr lang="en-US" dirty="0" smtClean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13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2913771" y="138978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3387224" y="1718657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2419637" y="4088276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7861564" y="2573888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 Archivo">
      <a:majorFont>
        <a:latin typeface="Archivo"/>
        <a:ea typeface=""/>
        <a:cs typeface=""/>
      </a:majorFont>
      <a:minorFont>
        <a:latin typeface="Archiv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smtClean="0">
            <a:solidFill>
              <a:schemeClr val="tx1">
                <a:lumMod val="50000"/>
              </a:schemeClr>
            </a:solidFill>
            <a:latin typeface="Archivo" pitchFamily="2" charset="0"/>
            <a:cs typeface="Archivo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empty.potx" id="{6DA76AA3-212F-4F9D-90EC-D3EDB8766191}" vid="{2C82CD98-C28D-4A9F-BE01-96EEDBD9B18C}"/>
    </a:ext>
  </a:extLst>
</a:theme>
</file>

<file path=ppt/theme/theme2.xml><?xml version="1.0" encoding="utf-8"?>
<a:theme xmlns:a="http://schemas.openxmlformats.org/drawingml/2006/main" name="1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smtClean="0">
            <a:solidFill>
              <a:schemeClr val="tx1">
                <a:lumMod val="50000"/>
              </a:schemeClr>
            </a:solidFill>
            <a:latin typeface="Archivo" pitchFamily="2" charset="0"/>
            <a:cs typeface="Archivo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8F40F931-3087-470E-829B-C40F293409D5}" vid="{DECA7E87-2E71-460F-BB3F-EF37495AE1A9}"/>
    </a:ext>
  </a:extLst>
</a:theme>
</file>

<file path=ppt/theme/theme3.xml><?xml version="1.0" encoding="utf-8"?>
<a:theme xmlns:a="http://schemas.openxmlformats.org/drawingml/2006/main" name="2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0C65791A-DB82-45E8-B909-9151408FD08F}" vid="{81AB063F-B120-4C3A-9AD8-00960EB3D978}"/>
    </a:ext>
  </a:extLst>
</a:theme>
</file>

<file path=ppt/theme/theme4.xml><?xml version="1.0" encoding="utf-8"?>
<a:theme xmlns:a="http://schemas.openxmlformats.org/drawingml/2006/main" name="Office Theme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ema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ALV empty</Template>
  <TotalTime>1864</TotalTime>
  <Words>433</Words>
  <Application>Microsoft Office PowerPoint</Application>
  <PresentationFormat>Widescreen</PresentationFormat>
  <Paragraphs>261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Archivo</vt:lpstr>
      <vt:lpstr>Archivo SemiBold</vt:lpstr>
      <vt:lpstr>Arial</vt:lpstr>
      <vt:lpstr>Helvetica Neue</vt:lpstr>
      <vt:lpstr>Times New Roman</vt:lpstr>
      <vt:lpstr>Wingdings</vt:lpstr>
      <vt:lpstr>Autoliv</vt:lpstr>
      <vt:lpstr>1_Autoliv</vt:lpstr>
      <vt:lpstr>2_Autoliv</vt:lpstr>
      <vt:lpstr>CANoe TMP implementation</vt:lpstr>
      <vt:lpstr>1. WeissTechnik Thermal Chamber: Ethernet Interface</vt:lpstr>
      <vt:lpstr>PowerPoint Presentation</vt:lpstr>
      <vt:lpstr>2. Needed files: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Autoliv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CANoe FIB implementation</dc:title>
  <dc:creator>Agapi Grigore</dc:creator>
  <cp:keywords>Internal</cp:keywords>
  <cp:lastModifiedBy>G-RBE Electronics</cp:lastModifiedBy>
  <cp:revision>166</cp:revision>
  <dcterms:created xsi:type="dcterms:W3CDTF">2022-02-21T13:15:42Z</dcterms:created>
  <dcterms:modified xsi:type="dcterms:W3CDTF">2022-05-17T10:54:38Z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</Properties>
</file>