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3" r:id="rId2"/>
    <p:sldMasterId id="2147483717" r:id="rId3"/>
  </p:sldMasterIdLst>
  <p:notesMasterIdLst>
    <p:notesMasterId r:id="rId11"/>
  </p:notesMasterIdLst>
  <p:handoutMasterIdLst>
    <p:handoutMasterId r:id="rId12"/>
  </p:handoutMasterIdLst>
  <p:sldIdLst>
    <p:sldId id="326" r:id="rId4"/>
    <p:sldId id="327" r:id="rId5"/>
    <p:sldId id="329" r:id="rId6"/>
    <p:sldId id="330" r:id="rId7"/>
    <p:sldId id="342" r:id="rId8"/>
    <p:sldId id="343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64" userDrawn="1">
          <p15:clr>
            <a:srgbClr val="A4A3A4"/>
          </p15:clr>
        </p15:guide>
        <p15:guide id="2" orient="horz" pos="4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A01E"/>
    <a:srgbClr val="FFFFFF"/>
    <a:srgbClr val="005496"/>
    <a:srgbClr val="00A2FF"/>
    <a:srgbClr val="F2F3F3"/>
    <a:srgbClr val="00A0E3"/>
    <a:srgbClr val="87D6F9"/>
    <a:srgbClr val="000000"/>
    <a:srgbClr val="009FE3"/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5113" autoAdjust="0"/>
  </p:normalViewPr>
  <p:slideViewPr>
    <p:cSldViewPr snapToGrid="0">
      <p:cViewPr varScale="1">
        <p:scale>
          <a:sx n="114" d="100"/>
          <a:sy n="114" d="100"/>
        </p:scale>
        <p:origin x="354" y="108"/>
      </p:cViewPr>
      <p:guideLst>
        <p:guide pos="1164"/>
        <p:guide orient="horz" pos="4179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4377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17, 2016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-1" y="8636573"/>
            <a:ext cx="31315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131513" y="8636573"/>
            <a:ext cx="59497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5FBA36DD-6363-4908-BC80-2051BEA1A2FB}" type="slidenum">
              <a:rPr lang="en-US" sz="80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32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81098" cy="374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43061" y="34048"/>
            <a:ext cx="1513351" cy="374515"/>
          </a:xfrm>
          <a:prstGeom prst="rect">
            <a:avLst/>
          </a:prstGeom>
        </p:spPr>
        <p:txBody>
          <a:bodyPr vert="horz" lIns="91440" tIns="54000" rIns="91440" bIns="45720" rtlCol="0"/>
          <a:lstStyle>
            <a:lvl1pPr algn="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August 17, 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122"/>
            <a:ext cx="3095192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95192" y="8818122"/>
            <a:ext cx="667616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397B65-D359-4406-9331-554D6FBDA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98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363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2706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895350" indent="-17780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16681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962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9680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8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66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77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3771685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xmlns="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xmlns="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xmlns="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:a16="http://schemas.microsoft.com/office/drawing/2014/main" xmlns="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28281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79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474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87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2064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2410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xmlns="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xmlns="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xmlns="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:a16="http://schemas.microsoft.com/office/drawing/2014/main" xmlns="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27450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9040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877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356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913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426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xmlns="" id="{7295A21F-A81C-4E27-A471-4804B022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793" y="6431676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194151EB-7B08-49B3-870E-CC1ED69C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7465" y="6431676"/>
            <a:ext cx="3240000" cy="216000"/>
          </a:xfrm>
        </p:spPr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xmlns="" id="{FD4ADB87-2A69-456E-8F1F-FAABFBF5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3" y="6431676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xmlns="" id="{5002A6AF-8FEE-4D76-A0DE-9FD3CEC656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3" name="Classification">
            <a:extLst>
              <a:ext uri="{FF2B5EF4-FFF2-40B4-BE49-F238E27FC236}">
                <a16:creationId xmlns:a16="http://schemas.microsoft.com/office/drawing/2014/main" xmlns="" id="{C22485DD-7FC0-4E8E-A552-D81F2ECBFD2D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pic>
        <p:nvPicPr>
          <p:cNvPr id="14" name="Bildobjekt 8">
            <a:extLst>
              <a:ext uri="{FF2B5EF4-FFF2-40B4-BE49-F238E27FC236}">
                <a16:creationId xmlns:a16="http://schemas.microsoft.com/office/drawing/2014/main" xmlns="" id="{A5BB8F02-C258-427B-B7F8-364F4787A534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8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solidFill>
            <a:srgbClr val="000000">
              <a:alpha val="23000"/>
            </a:srgbClr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3880290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270375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11" name="Classification">
            <a:extLst>
              <a:ext uri="{FF2B5EF4-FFF2-40B4-BE49-F238E27FC236}">
                <a16:creationId xmlns:a16="http://schemas.microsoft.com/office/drawing/2014/main" xmlns="" id="{7DFB882F-BA99-4CD1-8A71-4744FB6E4B70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122826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lang="en-US" noProof="0" dirty="0"/>
              <a:t>Click to edit Master title style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1" y="5503458"/>
            <a:ext cx="10985501" cy="503205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noProof="0" dirty="0"/>
              <a:t>Click to add Date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xmlns="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xmlns="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xmlns="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2347" y="5803352"/>
            <a:ext cx="2241127" cy="1054648"/>
          </a:xfrm>
          <a:prstGeom prst="rect">
            <a:avLst/>
          </a:prstGeom>
        </p:spPr>
      </p:pic>
      <p:sp>
        <p:nvSpPr>
          <p:cNvPr id="7" name="Classification">
            <a:extLst>
              <a:ext uri="{FF2B5EF4-FFF2-40B4-BE49-F238E27FC236}">
                <a16:creationId xmlns:a16="http://schemas.microsoft.com/office/drawing/2014/main" xmlns="" id="{DCC0A8B8-FA73-4646-8703-E37E5F7B346F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380765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90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27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494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8308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809076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xmlns="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44672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658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:a16="http://schemas.microsoft.com/office/drawing/2014/main" xmlns="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9849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0" r:id="rId2"/>
    <p:sldLayoutId id="2147483679" r:id="rId3"/>
    <p:sldLayoutId id="2147483681" r:id="rId4"/>
    <p:sldLayoutId id="2147483682" r:id="rId5"/>
    <p:sldLayoutId id="2147483700" r:id="rId6"/>
    <p:sldLayoutId id="2147483701" r:id="rId7"/>
    <p:sldLayoutId id="2147483702" r:id="rId8"/>
    <p:sldLayoutId id="2147483698" r:id="rId9"/>
    <p:sldLayoutId id="2147483684" r:id="rId10"/>
    <p:sldLayoutId id="2147483685" r:id="rId11"/>
    <p:sldLayoutId id="2147483686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 userDrawn="1">
          <p15:clr>
            <a:srgbClr val="F26B43"/>
          </p15:clr>
        </p15:guide>
        <p15:guide id="1" pos="34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:a16="http://schemas.microsoft.com/office/drawing/2014/main" xmlns="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7132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45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lvteams.alv.autoliv.int/sites/RBEALVEleMech/SW_Verification/Work%20Instructions%20%20How%20To%20Articles/How%20to%20use%20EIB%20Board.aspx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 13">
            <a:extLst>
              <a:ext uri="{FF2B5EF4-FFF2-40B4-BE49-F238E27FC236}">
                <a16:creationId xmlns:a16="http://schemas.microsoft.com/office/drawing/2014/main" xmlns="" id="{9A68A466-9289-8747-9B6B-38DDB38EB731}"/>
              </a:ext>
            </a:extLst>
          </p:cNvPr>
          <p:cNvGrpSpPr/>
          <p:nvPr/>
        </p:nvGrpSpPr>
        <p:grpSpPr>
          <a:xfrm>
            <a:off x="-10982" y="523184"/>
            <a:ext cx="12192117" cy="4057491"/>
            <a:chOff x="-21963" y="717755"/>
            <a:chExt cx="24384233" cy="8114982"/>
          </a:xfrm>
        </p:grpSpPr>
        <p:pic>
          <p:nvPicPr>
            <p:cNvPr id="27" name="Bildobjekt 26">
              <a:extLst>
                <a:ext uri="{FF2B5EF4-FFF2-40B4-BE49-F238E27FC236}">
                  <a16:creationId xmlns:a16="http://schemas.microsoft.com/office/drawing/2014/main" xmlns="" id="{788E433B-3220-AB4A-B3A0-56DD3D1F1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170155" y="717755"/>
              <a:ext cx="12192115" cy="8114982"/>
            </a:xfrm>
            <a:prstGeom prst="rect">
              <a:avLst/>
            </a:prstGeom>
          </p:spPr>
        </p:pic>
        <p:pic>
          <p:nvPicPr>
            <p:cNvPr id="13" name="Bildobjekt 12">
              <a:extLst>
                <a:ext uri="{FF2B5EF4-FFF2-40B4-BE49-F238E27FC236}">
                  <a16:creationId xmlns:a16="http://schemas.microsoft.com/office/drawing/2014/main" xmlns="" id="{ED8445B2-5BBE-FE4D-ADE4-9E7D0E022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1963" y="717755"/>
              <a:ext cx="12192118" cy="8114982"/>
            </a:xfrm>
            <a:prstGeom prst="rect">
              <a:avLst/>
            </a:prstGeom>
          </p:spPr>
        </p:pic>
      </p:grpSp>
      <p:sp>
        <p:nvSpPr>
          <p:cNvPr id="221" name="More Lives Saved."/>
          <p:cNvSpPr txBox="1"/>
          <p:nvPr/>
        </p:nvSpPr>
        <p:spPr>
          <a:xfrm>
            <a:off x="238252" y="664618"/>
            <a:ext cx="197970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l"/>
            <a:r>
              <a:rPr sz="1850" dirty="0"/>
              <a:t>More Lives Saved</a:t>
            </a:r>
          </a:p>
        </p:txBody>
      </p:sp>
      <p:sp>
        <p:nvSpPr>
          <p:cNvPr id="222" name="More Life Lived."/>
          <p:cNvSpPr txBox="1"/>
          <p:nvPr/>
        </p:nvSpPr>
        <p:spPr>
          <a:xfrm>
            <a:off x="10251362" y="669055"/>
            <a:ext cx="170238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r"/>
            <a:r>
              <a:rPr sz="1850" dirty="0"/>
              <a:t>More Life Lived</a:t>
            </a:r>
          </a:p>
        </p:txBody>
      </p:sp>
      <p:sp>
        <p:nvSpPr>
          <p:cNvPr id="223" name="Rektangel"/>
          <p:cNvSpPr/>
          <p:nvPr/>
        </p:nvSpPr>
        <p:spPr>
          <a:xfrm>
            <a:off x="3975695" y="2375790"/>
            <a:ext cx="2117079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b="1" dirty="0">
              <a:latin typeface="Archivo SemiBold" pitchFamily="2" charset="77"/>
              <a:cs typeface="Archivo SemiBold" pitchFamily="2" charset="77"/>
            </a:endParaRPr>
          </a:p>
        </p:txBody>
      </p:sp>
      <p:sp>
        <p:nvSpPr>
          <p:cNvPr id="224" name="Rektangel"/>
          <p:cNvSpPr/>
          <p:nvPr/>
        </p:nvSpPr>
        <p:spPr>
          <a:xfrm>
            <a:off x="6090245" y="2375790"/>
            <a:ext cx="2117079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b="1" dirty="0">
              <a:latin typeface="Archivo SemiBold" pitchFamily="2" charset="77"/>
              <a:cs typeface="Archivo SemiBold" pitchFamily="2" charset="77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71E25D6C-40B0-4A5F-A8C6-AB7D72BB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CANoe</a:t>
            </a:r>
            <a:r>
              <a:rPr lang="en-US" dirty="0"/>
              <a:t> </a:t>
            </a:r>
            <a:r>
              <a:rPr lang="en-US" dirty="0" smtClean="0"/>
              <a:t>EIB </a:t>
            </a:r>
            <a:r>
              <a:rPr lang="en-US" dirty="0"/>
              <a:t>implementation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A8A4B9C7-25D8-4394-ADF1-7AA56A53365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Implementation: Victor </a:t>
            </a:r>
            <a:r>
              <a:rPr lang="en-US" dirty="0" err="1" smtClean="0"/>
              <a:t>Ursache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Presentation: </a:t>
            </a:r>
            <a:r>
              <a:rPr lang="en-US" dirty="0" err="1" smtClean="0"/>
              <a:t>Agapi</a:t>
            </a:r>
            <a:r>
              <a:rPr lang="en-US" dirty="0" smtClean="0"/>
              <a:t> </a:t>
            </a:r>
            <a:r>
              <a:rPr lang="en-US" dirty="0"/>
              <a:t>Grigore	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A435BE49-0DD8-46D3-ACD1-8B5C1C381C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SWV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xmlns="" id="{5707F8C4-6219-4512-B1C7-50731050A2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 dirty="0"/>
              <a:t>Date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xmlns="" id="{DEE980BB-AA82-4283-9D1F-A1CA34C8A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412701206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 advAuto="0"/>
      <p:bldP spid="222" grpId="0" animBg="1" advAuto="0"/>
      <p:bldP spid="223" grpId="0" animBg="1" advAuto="0"/>
      <p:bldP spid="224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74E5D8D9-1B74-4267-8A02-B362509C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Needed files: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7F1AADD-E875-46F2-8621-11C42AD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152525"/>
            <a:ext cx="11178000" cy="481167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dirty="0" err="1"/>
              <a:t>EIB_Control.cin</a:t>
            </a:r>
            <a:r>
              <a:rPr lang="en-US" dirty="0"/>
              <a:t>	</a:t>
            </a:r>
            <a:r>
              <a:rPr lang="en-US" dirty="0" smtClean="0"/>
              <a:t>                            → </a:t>
            </a:r>
            <a:r>
              <a:rPr lang="en-US" dirty="0"/>
              <a:t>Functions for </a:t>
            </a:r>
            <a:r>
              <a:rPr lang="en-US" dirty="0" smtClean="0"/>
              <a:t>used for EIB configuration</a:t>
            </a:r>
            <a:endParaRPr lang="en-US" dirty="0"/>
          </a:p>
          <a:p>
            <a:r>
              <a:rPr lang="en-US" dirty="0" smtClean="0"/>
              <a:t>2.1 </a:t>
            </a:r>
            <a:r>
              <a:rPr lang="en-US" dirty="0" err="1" smtClean="0"/>
              <a:t>EIB.sysvar</a:t>
            </a:r>
            <a:r>
              <a:rPr lang="en-US" dirty="0" smtClean="0"/>
              <a:t>		            → System variables</a:t>
            </a:r>
          </a:p>
          <a:p>
            <a:r>
              <a:rPr lang="en-US" dirty="0" smtClean="0"/>
              <a:t>2.2 </a:t>
            </a:r>
            <a:r>
              <a:rPr lang="en-US" dirty="0" err="1" smtClean="0"/>
              <a:t>CORE_Functions_SysVar.vsysvar</a:t>
            </a:r>
            <a:r>
              <a:rPr lang="en-US" dirty="0" smtClean="0"/>
              <a:t> </a:t>
            </a:r>
            <a:r>
              <a:rPr lang="en-US" dirty="0"/>
              <a:t>→ System </a:t>
            </a:r>
            <a:r>
              <a:rPr lang="en-US" dirty="0" smtClean="0"/>
              <a:t>variables</a:t>
            </a:r>
          </a:p>
          <a:p>
            <a:r>
              <a:rPr lang="en-US" dirty="0" smtClean="0"/>
              <a:t>3. </a:t>
            </a:r>
            <a:r>
              <a:rPr lang="en-US" dirty="0" err="1" smtClean="0"/>
              <a:t>EIB_StartValues.svc</a:t>
            </a:r>
            <a:r>
              <a:rPr lang="en-US" dirty="0" smtClean="0"/>
              <a:t>                     </a:t>
            </a:r>
            <a:r>
              <a:rPr lang="en-US" dirty="0" smtClean="0"/>
              <a:t>→ Used to configure COM port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See also: </a:t>
            </a:r>
            <a:r>
              <a:rPr lang="en-US" dirty="0" smtClean="0">
                <a:hlinkClick r:id="rId2"/>
              </a:rPr>
              <a:t>How to use EIB board</a:t>
            </a:r>
            <a:r>
              <a:rPr lang="en-US" dirty="0" smtClean="0"/>
              <a:t> Share Point guide (Cannot be opened with test bench generic user; must use normal user).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alvteams.alv.autoliv.int/sites/RBEALVEleMech/SW_Verification/Work%20Instructions%20%20How%20To%20Articles/How%20to%20use%20EIB%20Board.aspx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PTC </a:t>
            </a:r>
            <a:r>
              <a:rPr lang="en-US" dirty="0"/>
              <a:t>location: e:/</a:t>
            </a:r>
            <a:r>
              <a:rPr lang="en-US" dirty="0" smtClean="0"/>
              <a:t>MKSProjects/SWVR_PP_CI_Activities/CANOE_TEST_PLATFORM/Includes/HW_Modules/EIB/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Implemented </a:t>
            </a:r>
            <a:r>
              <a:rPr lang="en-US" dirty="0"/>
              <a:t>and tested on : CANoe Build </a:t>
            </a:r>
            <a:r>
              <a:rPr lang="en-US" dirty="0" smtClean="0"/>
              <a:t>15.4.35 </a:t>
            </a:r>
            <a:r>
              <a:rPr lang="en-US" dirty="0"/>
              <a:t>(</a:t>
            </a:r>
            <a:r>
              <a:rPr lang="en-US" dirty="0" smtClean="0"/>
              <a:t>SP4) </a:t>
            </a:r>
            <a:r>
              <a:rPr lang="en-US" dirty="0"/>
              <a:t>– 64 bit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C8C22E2-943F-4558-8E59-69EB5E7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9A10E7D-B160-4A4C-B3AE-9EF10DD9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91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E10A49-0C7E-46D6-BF33-630621EF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93" y="210324"/>
            <a:ext cx="11178000" cy="5848990"/>
          </a:xfrm>
        </p:spPr>
        <p:txBody>
          <a:bodyPr/>
          <a:lstStyle/>
          <a:p>
            <a:r>
              <a:rPr lang="en-US" b="1" dirty="0" smtClean="0"/>
              <a:t>1. </a:t>
            </a:r>
            <a:r>
              <a:rPr lang="en-US" b="1" dirty="0" err="1" smtClean="0"/>
              <a:t>EIB.cin</a:t>
            </a:r>
            <a:endParaRPr lang="en-US" b="1" dirty="0"/>
          </a:p>
          <a:p>
            <a:pPr lvl="1"/>
            <a:r>
              <a:rPr lang="en-US" dirty="0" smtClean="0"/>
              <a:t>Uncomment the </a:t>
            </a:r>
            <a:r>
              <a:rPr lang="en-US" dirty="0"/>
              <a:t>include line from “…\Includes\</a:t>
            </a:r>
            <a:r>
              <a:rPr lang="en-US" dirty="0" err="1"/>
              <a:t>SW_Modules</a:t>
            </a:r>
            <a:r>
              <a:rPr lang="en-US" dirty="0"/>
              <a:t>\</a:t>
            </a:r>
            <a:r>
              <a:rPr lang="en-US" dirty="0" err="1"/>
              <a:t>SW_Modules_Project</a:t>
            </a:r>
            <a:r>
              <a:rPr lang="en-US" dirty="0"/>
              <a:t>\</a:t>
            </a:r>
            <a:r>
              <a:rPr lang="en-US" dirty="0" err="1"/>
              <a:t>Project_Includes_Configuration.cin</a:t>
            </a:r>
            <a:r>
              <a:rPr lang="en-US" dirty="0" smtClean="0"/>
              <a:t>”</a:t>
            </a:r>
          </a:p>
          <a:p>
            <a:pPr marL="361800" lvl="1" indent="0">
              <a:buNone/>
            </a:pPr>
            <a:r>
              <a:rPr lang="en-US" dirty="0" smtClean="0"/>
              <a:t>or include the file to any compatible location if the core structure is not used in your project.</a:t>
            </a:r>
            <a:endParaRPr lang="en-US" dirty="0"/>
          </a:p>
          <a:p>
            <a:pPr lvl="1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marL="7002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 smtClean="0"/>
              <a:t>     </a:t>
            </a:r>
            <a:endParaRPr lang="en-US" dirty="0" smtClean="0"/>
          </a:p>
          <a:p>
            <a:pPr lvl="2"/>
            <a:endParaRPr lang="en-US" dirty="0"/>
          </a:p>
          <a:p>
            <a:pPr marL="361800" lvl="1" indent="0">
              <a:buNone/>
            </a:pPr>
            <a:endParaRPr lang="en-US" dirty="0" smtClean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 smtClean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 smtClean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02AB6E-EC1B-4305-88F5-C8C9FDA6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2B8236-B47E-4C68-9E74-06E9174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03" y="1133357"/>
            <a:ext cx="7166684" cy="3872092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D4D6A272-516A-4BAB-9345-130E8C603D68}"/>
              </a:ext>
            </a:extLst>
          </p:cNvPr>
          <p:cNvSpPr/>
          <p:nvPr/>
        </p:nvSpPr>
        <p:spPr>
          <a:xfrm rot="10800000">
            <a:off x="6315318" y="287645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24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483" y="767789"/>
            <a:ext cx="6347638" cy="52042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7D8816-79F4-4001-8B93-93698544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 smtClean="0"/>
              <a:t>2.1 </a:t>
            </a:r>
            <a:r>
              <a:rPr lang="en-US" b="1" dirty="0" err="1" smtClean="0"/>
              <a:t>EIB.vsysvar</a:t>
            </a:r>
            <a:endParaRPr lang="en-US" b="1" dirty="0"/>
          </a:p>
          <a:p>
            <a:pPr lvl="1"/>
            <a:r>
              <a:rPr lang="en-US" sz="1200" dirty="0"/>
              <a:t>Import to CANoe configuration: </a:t>
            </a:r>
            <a:r>
              <a:rPr lang="en-US" sz="1200" dirty="0" smtClean="0"/>
              <a:t>(1) Environment </a:t>
            </a:r>
            <a:r>
              <a:rPr lang="en-US" sz="1200" dirty="0"/>
              <a:t>→ </a:t>
            </a:r>
            <a:r>
              <a:rPr lang="en-US" sz="1200" dirty="0" smtClean="0"/>
              <a:t>(2) System </a:t>
            </a:r>
            <a:r>
              <a:rPr lang="en-US" sz="1200" dirty="0"/>
              <a:t>Variables → </a:t>
            </a:r>
            <a:r>
              <a:rPr lang="en-US" sz="1200" dirty="0" smtClean="0"/>
              <a:t>(3) Select </a:t>
            </a:r>
            <a:r>
              <a:rPr lang="en-US" sz="1200" dirty="0"/>
              <a:t>File → </a:t>
            </a:r>
            <a:r>
              <a:rPr lang="en-US" sz="1200" dirty="0" smtClean="0"/>
              <a:t>(4 &amp; 5) Open</a:t>
            </a:r>
            <a:endParaRPr lang="en-US" sz="1200" dirty="0"/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FB5ECB-D18B-4C8F-9EE2-A5DF87E3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6A893D-2AEA-45AD-94EF-3EE90C24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4C3613D6-A8CB-412B-B073-C828BC1BF640}"/>
              </a:ext>
            </a:extLst>
          </p:cNvPr>
          <p:cNvSpPr/>
          <p:nvPr/>
        </p:nvSpPr>
        <p:spPr>
          <a:xfrm>
            <a:off x="3495850" y="67456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73DF2119-9AFD-4936-8953-B7979FD2F6EF}"/>
              </a:ext>
            </a:extLst>
          </p:cNvPr>
          <p:cNvSpPr/>
          <p:nvPr/>
        </p:nvSpPr>
        <p:spPr>
          <a:xfrm>
            <a:off x="1679547" y="94274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FE190153-1D8C-4432-BD5A-94B693317519}"/>
              </a:ext>
            </a:extLst>
          </p:cNvPr>
          <p:cNvSpPr/>
          <p:nvPr/>
        </p:nvSpPr>
        <p:spPr>
          <a:xfrm rot="10800000" flipH="1" flipV="1">
            <a:off x="7067347" y="532510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04C31F22-2570-4D39-AEE7-56E65CD20B00}"/>
              </a:ext>
            </a:extLst>
          </p:cNvPr>
          <p:cNvSpPr/>
          <p:nvPr/>
        </p:nvSpPr>
        <p:spPr>
          <a:xfrm rot="10800000" flipH="1" flipV="1">
            <a:off x="4767632" y="221453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1ABC5E53-1187-4034-B8EE-BF15F725448D}"/>
              </a:ext>
            </a:extLst>
          </p:cNvPr>
          <p:cNvSpPr/>
          <p:nvPr/>
        </p:nvSpPr>
        <p:spPr>
          <a:xfrm rot="10800000" flipH="1" flipV="1">
            <a:off x="6325141" y="4331525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077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75" y="984305"/>
            <a:ext cx="7057728" cy="52784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7D8816-79F4-4001-8B93-93698544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 smtClean="0"/>
              <a:t>2.2 CORE_Functions_SysVar.vsysvar</a:t>
            </a:r>
          </a:p>
          <a:p>
            <a:pPr lvl="1"/>
            <a:r>
              <a:rPr lang="en-US" sz="1200" dirty="0" smtClean="0"/>
              <a:t>Location: </a:t>
            </a:r>
            <a:r>
              <a:rPr lang="en-US" sz="1200" dirty="0"/>
              <a:t>e:/</a:t>
            </a:r>
            <a:r>
              <a:rPr lang="en-US" sz="1200" dirty="0" smtClean="0"/>
              <a:t>MKSProjects/SWVR_PP_CI_Activities/CANOE_TEST_PLATFORM/Includes/SW_Modules/SW_Modules_Core</a:t>
            </a:r>
          </a:p>
          <a:p>
            <a:pPr lvl="1"/>
            <a:r>
              <a:rPr lang="en-US" sz="1200" dirty="0" smtClean="0"/>
              <a:t>Import to CANoe configuration: (1) Environment → (2) System Variables → (3) Select File → (4 &amp; 5) Open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4FB5ECB-D18B-4C8F-9EE2-A5DF87E3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6A893D-2AEA-45AD-94EF-3EE90C24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xmlns="" id="{4C3613D6-A8CB-412B-B073-C828BC1BF640}"/>
              </a:ext>
            </a:extLst>
          </p:cNvPr>
          <p:cNvSpPr/>
          <p:nvPr/>
        </p:nvSpPr>
        <p:spPr>
          <a:xfrm>
            <a:off x="3901538" y="92283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73DF2119-9AFD-4936-8953-B7979FD2F6EF}"/>
              </a:ext>
            </a:extLst>
          </p:cNvPr>
          <p:cNvSpPr/>
          <p:nvPr/>
        </p:nvSpPr>
        <p:spPr>
          <a:xfrm>
            <a:off x="1722596" y="122775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xmlns="" id="{FE190153-1D8C-4432-BD5A-94B693317519}"/>
              </a:ext>
            </a:extLst>
          </p:cNvPr>
          <p:cNvSpPr/>
          <p:nvPr/>
        </p:nvSpPr>
        <p:spPr>
          <a:xfrm rot="10800000" flipH="1" flipV="1">
            <a:off x="7530485" y="542604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xmlns="" id="{04C31F22-2570-4D39-AEE7-56E65CD20B00}"/>
              </a:ext>
            </a:extLst>
          </p:cNvPr>
          <p:cNvSpPr/>
          <p:nvPr/>
        </p:nvSpPr>
        <p:spPr>
          <a:xfrm rot="10800000" flipH="1" flipV="1">
            <a:off x="4322188" y="299236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xmlns="" id="{1ABC5E53-1187-4034-B8EE-BF15F725448D}"/>
              </a:ext>
            </a:extLst>
          </p:cNvPr>
          <p:cNvSpPr/>
          <p:nvPr/>
        </p:nvSpPr>
        <p:spPr>
          <a:xfrm rot="10800000" flipH="1" flipV="1">
            <a:off x="6360767" y="464028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0902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81" y="4149745"/>
            <a:ext cx="9051843" cy="18522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2" y="815803"/>
            <a:ext cx="5074766" cy="279155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63F55B-9E42-49D2-8F02-2A139AA1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 err="1" smtClean="0"/>
              <a:t>EIB_StartValues.svc</a:t>
            </a:r>
            <a:endParaRPr lang="en-US" b="1" dirty="0"/>
          </a:p>
          <a:p>
            <a:pPr lvl="1"/>
            <a:r>
              <a:rPr lang="en-US" dirty="0"/>
              <a:t>Import to CANoe configuration: </a:t>
            </a:r>
            <a:r>
              <a:rPr lang="en-US" dirty="0" smtClean="0"/>
              <a:t>(1) Environment→ (2) Start Values→ (3) Append (+) → (4) Open </a:t>
            </a:r>
            <a:r>
              <a:rPr lang="en-US" dirty="0" err="1" smtClean="0"/>
              <a:t>EIB_StartValues.svc</a:t>
            </a: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sz="1200" b="1" dirty="0"/>
          </a:p>
          <a:p>
            <a:pPr marL="361800" lvl="1" indent="0">
              <a:buNone/>
            </a:pPr>
            <a:r>
              <a:rPr lang="en-US" sz="1200" b="1" dirty="0" smtClean="0"/>
              <a:t>			                                       		</a:t>
            </a: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	</a:t>
            </a:r>
            <a:r>
              <a:rPr lang="en-US" sz="1200" b="1" dirty="0" smtClean="0">
                <a:solidFill>
                  <a:srgbClr val="FF0000"/>
                </a:solidFill>
              </a:rPr>
              <a:t>				                        IMPORTANT</a:t>
            </a:r>
            <a:r>
              <a:rPr lang="en-US" sz="1200" b="1" dirty="0">
                <a:solidFill>
                  <a:srgbClr val="FF0000"/>
                </a:solidFill>
              </a:rPr>
              <a:t>: Save the CANoe configuration before starting the </a:t>
            </a:r>
            <a:r>
              <a:rPr lang="en-US" sz="1200" b="1" dirty="0" smtClean="0">
                <a:solidFill>
                  <a:srgbClr val="FF0000"/>
                </a:solidFill>
              </a:rPr>
              <a:t>simulation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r>
              <a:rPr lang="en-US" dirty="0" smtClean="0"/>
              <a:t>The COM port is configured through the ‘Start Values’ panel. </a:t>
            </a:r>
            <a:r>
              <a:rPr lang="en-US" b="1" dirty="0" smtClean="0"/>
              <a:t>Configuration is done before simulation start:</a:t>
            </a:r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06CAE6-F356-495A-8237-0AA387FA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63F5C4-0D64-4258-B360-C0DF0C66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xmlns="" id="{74A9D412-F6BD-49DB-91A0-7E9887A2E319}"/>
              </a:ext>
            </a:extLst>
          </p:cNvPr>
          <p:cNvSpPr/>
          <p:nvPr/>
        </p:nvSpPr>
        <p:spPr>
          <a:xfrm>
            <a:off x="2446284" y="744340"/>
            <a:ext cx="503339" cy="340587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B95A36CA-834E-42AF-A09E-490855428DDA}"/>
              </a:ext>
            </a:extLst>
          </p:cNvPr>
          <p:cNvSpPr/>
          <p:nvPr/>
        </p:nvSpPr>
        <p:spPr>
          <a:xfrm>
            <a:off x="1237018" y="91463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28817C3E-2CCE-463A-898F-65BCA9B6EDD8}"/>
              </a:ext>
            </a:extLst>
          </p:cNvPr>
          <p:cNvSpPr/>
          <p:nvPr/>
        </p:nvSpPr>
        <p:spPr>
          <a:xfrm rot="10800000" flipH="1" flipV="1">
            <a:off x="738412" y="135819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AC04318F-CE0D-4BCF-A9A1-B118BE194A3A}"/>
              </a:ext>
            </a:extLst>
          </p:cNvPr>
          <p:cNvSpPr/>
          <p:nvPr/>
        </p:nvSpPr>
        <p:spPr>
          <a:xfrm rot="10800000" flipH="1" flipV="1">
            <a:off x="3325091" y="222121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Rectangle 7"/>
          <p:cNvSpPr/>
          <p:nvPr/>
        </p:nvSpPr>
        <p:spPr>
          <a:xfrm>
            <a:off x="3155091" y="5511114"/>
            <a:ext cx="362466" cy="255372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4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y, road, wave, highway&#10;&#10;Description automatically generated">
            <a:extLst>
              <a:ext uri="{FF2B5EF4-FFF2-40B4-BE49-F238E27FC236}">
                <a16:creationId xmlns:a16="http://schemas.microsoft.com/office/drawing/2014/main" xmlns="" id="{B5C86FCE-3651-4130-BCE0-CF47C7C78D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602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3CA03C4-9302-4A61-874E-8BCDE715328B}"/>
              </a:ext>
            </a:extLst>
          </p:cNvPr>
          <p:cNvSpPr txBox="1"/>
          <p:nvPr/>
        </p:nvSpPr>
        <p:spPr>
          <a:xfrm>
            <a:off x="3382634" y="2620628"/>
            <a:ext cx="5426733" cy="77443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5496"/>
              </a:buClr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chivo SemiBold" pitchFamily="2" charset="0"/>
                <a:ea typeface="+mn-ea"/>
                <a:cs typeface="Archivo SemiBold" pitchFamily="2" charset="0"/>
              </a:rPr>
              <a:t>Saving More Lives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6E2064D-9E2D-4CB1-B917-9BFBA030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4B28A1-B0A3-4CEB-99E6-854E8B2E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Presentation Name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746613"/>
      </p:ext>
    </p:extLst>
  </p:cSld>
  <p:clrMapOvr>
    <a:masterClrMapping/>
  </p:clrMapOvr>
</p:sld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 Archivo">
      <a:majorFont>
        <a:latin typeface="Archivo"/>
        <a:ea typeface=""/>
        <a:cs typeface=""/>
      </a:majorFont>
      <a:minorFont>
        <a:latin typeface="Archiv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empty.potx" id="{6DA76AA3-212F-4F9D-90EC-D3EDB8766191}" vid="{2C82CD98-C28D-4A9F-BE01-96EEDBD9B18C}"/>
    </a:ext>
  </a:extLst>
</a:theme>
</file>

<file path=ppt/theme/theme2.xml><?xml version="1.0" encoding="utf-8"?>
<a:theme xmlns:a="http://schemas.openxmlformats.org/drawingml/2006/main" name="1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8F40F931-3087-470E-829B-C40F293409D5}" vid="{DECA7E87-2E71-460F-BB3F-EF37495AE1A9}"/>
    </a:ext>
  </a:extLst>
</a:theme>
</file>

<file path=ppt/theme/theme3.xml><?xml version="1.0" encoding="utf-8"?>
<a:theme xmlns:a="http://schemas.openxmlformats.org/drawingml/2006/main" name="2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0C65791A-DB82-45E8-B909-9151408FD08F}" vid="{81AB063F-B120-4C3A-9AD8-00960EB3D978}"/>
    </a:ext>
  </a:extLst>
</a:theme>
</file>

<file path=ppt/theme/theme4.xml><?xml version="1.0" encoding="utf-8"?>
<a:theme xmlns:a="http://schemas.openxmlformats.org/drawingml/2006/main" name="Office Theme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ema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ALV empty</Template>
  <TotalTime>743</TotalTime>
  <Words>189</Words>
  <Application>Microsoft Office PowerPoint</Application>
  <PresentationFormat>Widescreen</PresentationFormat>
  <Paragraphs>100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Archivo</vt:lpstr>
      <vt:lpstr>Archivo SemiBold</vt:lpstr>
      <vt:lpstr>Arial</vt:lpstr>
      <vt:lpstr>Helvetica Neue</vt:lpstr>
      <vt:lpstr>Helvetica Neue Medium</vt:lpstr>
      <vt:lpstr>Wingdings</vt:lpstr>
      <vt:lpstr>Autoliv</vt:lpstr>
      <vt:lpstr>1_Autoliv</vt:lpstr>
      <vt:lpstr>2_Autoliv</vt:lpstr>
      <vt:lpstr>CANoe EIB implementation</vt:lpstr>
      <vt:lpstr> Needed files: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Autoliv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CANoe FIB implementation</dc:title>
  <dc:creator>Agapi Grigore</dc:creator>
  <cp:keywords>Internal</cp:keywords>
  <cp:lastModifiedBy>G-RBE Electronics</cp:lastModifiedBy>
  <cp:revision>111</cp:revision>
  <dcterms:created xsi:type="dcterms:W3CDTF">2022-02-21T13:15:42Z</dcterms:created>
  <dcterms:modified xsi:type="dcterms:W3CDTF">2023-01-11T10:24:59Z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</Properties>
</file>