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3" r:id="rId2"/>
    <p:sldMasterId id="2147483717" r:id="rId3"/>
  </p:sldMasterIdLst>
  <p:notesMasterIdLst>
    <p:notesMasterId r:id="rId12"/>
  </p:notesMasterIdLst>
  <p:handoutMasterIdLst>
    <p:handoutMasterId r:id="rId13"/>
  </p:handoutMasterIdLst>
  <p:sldIdLst>
    <p:sldId id="326" r:id="rId4"/>
    <p:sldId id="327" r:id="rId5"/>
    <p:sldId id="329" r:id="rId6"/>
    <p:sldId id="330" r:id="rId7"/>
    <p:sldId id="342" r:id="rId8"/>
    <p:sldId id="343" r:id="rId9"/>
    <p:sldId id="34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01E"/>
    <a:srgbClr val="FFFFFF"/>
    <a:srgbClr val="005496"/>
    <a:srgbClr val="00A2FF"/>
    <a:srgbClr val="F2F3F3"/>
    <a:srgbClr val="00A0E3"/>
    <a:srgbClr val="87D6F9"/>
    <a:srgbClr val="000000"/>
    <a:srgbClr val="009FE3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113" autoAdjust="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96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37716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=""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=""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28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79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74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87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64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241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=""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=""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9040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87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5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9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42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="" xmlns:a16="http://schemas.microsoft.com/office/drawing/2014/main" id="{7295A21F-A81C-4E27-A471-4804B02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793" y="6431676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194151EB-7B08-49B3-870E-CC1ED69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465" y="6431676"/>
            <a:ext cx="3240000" cy="216000"/>
          </a:xfrm>
        </p:spPr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="" xmlns:a16="http://schemas.microsoft.com/office/drawing/2014/main" id="{FD4ADB87-2A69-456E-8F1F-FAABFBF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" y="6431676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Box 11">
            <a:extLst>
              <a:ext uri="{FF2B5EF4-FFF2-40B4-BE49-F238E27FC236}">
                <a16:creationId xmlns="" xmlns:a16="http://schemas.microsoft.com/office/drawing/2014/main" id="{5002A6AF-8FEE-4D76-A0DE-9FD3CEC656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3" name="Classification">
            <a:extLst>
              <a:ext uri="{FF2B5EF4-FFF2-40B4-BE49-F238E27FC236}">
                <a16:creationId xmlns="" xmlns:a16="http://schemas.microsoft.com/office/drawing/2014/main" id="{C22485DD-7FC0-4E8E-A552-D81F2ECBFD2D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Bildobjekt 8">
            <a:extLst>
              <a:ext uri="{FF2B5EF4-FFF2-40B4-BE49-F238E27FC236}">
                <a16:creationId xmlns="" xmlns:a16="http://schemas.microsoft.com/office/drawing/2014/main" id="{A5BB8F02-C258-427B-B7F8-364F4787A53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="" xmlns:a16="http://schemas.microsoft.com/office/drawing/2014/main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228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503458"/>
            <a:ext cx="10985501" cy="503205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noProof="0" dirty="0"/>
              <a:t>Click to add Date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=""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=""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=""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347" y="5803352"/>
            <a:ext cx="2241127" cy="1054648"/>
          </a:xfrm>
          <a:prstGeom prst="rect">
            <a:avLst/>
          </a:prstGeom>
        </p:spPr>
      </p:pic>
      <p:sp>
        <p:nvSpPr>
          <p:cNvPr id="7" name="Classification">
            <a:extLst>
              <a:ext uri="{FF2B5EF4-FFF2-40B4-BE49-F238E27FC236}">
                <a16:creationId xmlns="" xmlns:a16="http://schemas.microsoft.com/office/drawing/2014/main" id="{DCC0A8B8-FA73-4646-8703-E37E5F7B346F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38076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8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090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467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=""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79" r:id="rId3"/>
    <p:sldLayoutId id="2147483681" r:id="rId4"/>
    <p:sldLayoutId id="2147483682" r:id="rId5"/>
    <p:sldLayoutId id="2147483700" r:id="rId6"/>
    <p:sldLayoutId id="2147483701" r:id="rId7"/>
    <p:sldLayoutId id="2147483702" r:id="rId8"/>
    <p:sldLayoutId id="2147483698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=""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3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4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="" xmlns:a16="http://schemas.microsoft.com/office/drawing/2014/main" id="{9A68A466-9289-8747-9B6B-38DDB38EB731}"/>
              </a:ext>
            </a:extLst>
          </p:cNvPr>
          <p:cNvGrpSpPr/>
          <p:nvPr/>
        </p:nvGrpSpPr>
        <p:grpSpPr>
          <a:xfrm>
            <a:off x="-10982" y="523184"/>
            <a:ext cx="12192117" cy="4057491"/>
            <a:chOff x="-21963" y="717755"/>
            <a:chExt cx="24384233" cy="8114982"/>
          </a:xfrm>
        </p:grpSpPr>
        <p:pic>
          <p:nvPicPr>
            <p:cNvPr id="27" name="Bildobjekt 26">
              <a:extLst>
                <a:ext uri="{FF2B5EF4-FFF2-40B4-BE49-F238E27FC236}">
                  <a16:creationId xmlns="" xmlns:a16="http://schemas.microsoft.com/office/drawing/2014/main" id="{788E433B-3220-AB4A-B3A0-56DD3D1F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170155" y="717755"/>
              <a:ext cx="12192115" cy="8114982"/>
            </a:xfrm>
            <a:prstGeom prst="rect">
              <a:avLst/>
            </a:prstGeom>
          </p:spPr>
        </p:pic>
        <p:pic>
          <p:nvPicPr>
            <p:cNvPr id="13" name="Bildobjekt 12">
              <a:extLst>
                <a:ext uri="{FF2B5EF4-FFF2-40B4-BE49-F238E27FC236}">
                  <a16:creationId xmlns="" xmlns:a16="http://schemas.microsoft.com/office/drawing/2014/main" id="{ED8445B2-5BBE-FE4D-ADE4-9E7D0E022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1963" y="717755"/>
              <a:ext cx="12192118" cy="8114982"/>
            </a:xfrm>
            <a:prstGeom prst="rect">
              <a:avLst/>
            </a:prstGeom>
          </p:spPr>
        </p:pic>
      </p:grpSp>
      <p:sp>
        <p:nvSpPr>
          <p:cNvPr id="221" name="More Lives Saved."/>
          <p:cNvSpPr txBox="1"/>
          <p:nvPr/>
        </p:nvSpPr>
        <p:spPr>
          <a:xfrm>
            <a:off x="238252" y="664618"/>
            <a:ext cx="197970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l"/>
            <a:r>
              <a:rPr sz="1850" dirty="0"/>
              <a:t>More Lives Saved</a:t>
            </a:r>
          </a:p>
        </p:txBody>
      </p:sp>
      <p:sp>
        <p:nvSpPr>
          <p:cNvPr id="222" name="More Life Lived."/>
          <p:cNvSpPr txBox="1"/>
          <p:nvPr/>
        </p:nvSpPr>
        <p:spPr>
          <a:xfrm>
            <a:off x="10251362" y="669055"/>
            <a:ext cx="170238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r"/>
            <a:r>
              <a:rPr sz="1850" dirty="0"/>
              <a:t>More Life Lived</a:t>
            </a:r>
          </a:p>
        </p:txBody>
      </p:sp>
      <p:sp>
        <p:nvSpPr>
          <p:cNvPr id="223" name="Rektangel"/>
          <p:cNvSpPr/>
          <p:nvPr/>
        </p:nvSpPr>
        <p:spPr>
          <a:xfrm>
            <a:off x="397569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224" name="Rektangel"/>
          <p:cNvSpPr/>
          <p:nvPr/>
        </p:nvSpPr>
        <p:spPr>
          <a:xfrm>
            <a:off x="609024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71E25D6C-40B0-4A5F-A8C6-AB7D72B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CANoe</a:t>
            </a:r>
            <a:r>
              <a:rPr lang="en-US" dirty="0"/>
              <a:t> </a:t>
            </a:r>
            <a:r>
              <a:rPr lang="en-US" dirty="0" smtClean="0"/>
              <a:t>Oscilloscope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8A4B9C7-25D8-4394-ADF1-7AA56A5336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Agapi Grigore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A435BE49-0DD8-46D3-ACD1-8B5C1C381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SWV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="" xmlns:a16="http://schemas.microsoft.com/office/drawing/2014/main" id="{5707F8C4-6219-4512-B1C7-50731050A2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="" xmlns:a16="http://schemas.microsoft.com/office/drawing/2014/main" id="{DEE980BB-AA82-4283-9D1F-A1CA34C8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27012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dvAuto="0"/>
      <p:bldP spid="222" grpId="0" animBg="1" advAuto="0"/>
      <p:bldP spid="223" grpId="0" animBg="1" advAuto="0"/>
      <p:bldP spid="224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Needed files: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152525"/>
            <a:ext cx="11178000" cy="481167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OSCILLOSCOPE_Control.cin</a:t>
            </a:r>
            <a:r>
              <a:rPr lang="en-US" dirty="0" smtClean="0"/>
              <a:t>        </a:t>
            </a:r>
            <a:r>
              <a:rPr lang="en-US" dirty="0" smtClean="0"/>
              <a:t>→ </a:t>
            </a:r>
            <a:r>
              <a:rPr lang="en-US" dirty="0"/>
              <a:t>Functions for </a:t>
            </a:r>
            <a:r>
              <a:rPr lang="en-US" dirty="0" smtClean="0"/>
              <a:t>used </a:t>
            </a:r>
            <a:r>
              <a:rPr lang="en-US" dirty="0" smtClean="0"/>
              <a:t>Oscilloscope control</a:t>
            </a:r>
            <a:endParaRPr lang="en-US" dirty="0"/>
          </a:p>
          <a:p>
            <a:r>
              <a:rPr lang="en-US" dirty="0" smtClean="0"/>
              <a:t>2.1  </a:t>
            </a:r>
            <a:r>
              <a:rPr lang="en-US" dirty="0" err="1" smtClean="0"/>
              <a:t>Oscilloscope.sysvar</a:t>
            </a:r>
            <a:r>
              <a:rPr lang="en-US" dirty="0" smtClean="0"/>
              <a:t>	</a:t>
            </a:r>
            <a:r>
              <a:rPr lang="en-US" dirty="0" smtClean="0"/>
              <a:t>           → </a:t>
            </a:r>
            <a:r>
              <a:rPr lang="en-US" dirty="0" smtClean="0"/>
              <a:t>System variables</a:t>
            </a:r>
          </a:p>
          <a:p>
            <a:r>
              <a:rPr lang="en-US" dirty="0" smtClean="0"/>
              <a:t>2.2 </a:t>
            </a:r>
            <a:r>
              <a:rPr lang="en-US" dirty="0" err="1" smtClean="0"/>
              <a:t>Core_Functions_SysVar.vsysvar</a:t>
            </a:r>
            <a:r>
              <a:rPr lang="en-US" dirty="0"/>
              <a:t> </a:t>
            </a:r>
            <a:r>
              <a:rPr lang="en-US" dirty="0" smtClean="0"/>
              <a:t>→ </a:t>
            </a:r>
            <a:r>
              <a:rPr lang="en-US" dirty="0"/>
              <a:t>System variables</a:t>
            </a:r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 err="1" smtClean="0"/>
              <a:t>PSM_StartValues.svc</a:t>
            </a:r>
            <a:r>
              <a:rPr lang="en-US" dirty="0" smtClean="0"/>
              <a:t>                   </a:t>
            </a:r>
            <a:r>
              <a:rPr lang="en-US" dirty="0" smtClean="0"/>
              <a:t> → Used for oscilloscope configuration</a:t>
            </a:r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smtClean="0"/>
              <a:t>Oscilloscope_CANoe_DLL.dll       → </a:t>
            </a:r>
            <a:r>
              <a:rPr lang="en-US" dirty="0"/>
              <a:t>Functions for USB communication with </a:t>
            </a:r>
            <a:r>
              <a:rPr lang="en-US" dirty="0" smtClean="0"/>
              <a:t>OSC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PTC </a:t>
            </a:r>
            <a:r>
              <a:rPr lang="en-US" dirty="0"/>
              <a:t>location: e:/</a:t>
            </a:r>
            <a:r>
              <a:rPr lang="en-US" dirty="0" smtClean="0"/>
              <a:t>MKSProjects/SWVR_PP_CI_Activities/CANOE_TEST_PLATFORM/Includes/HW_Modules/OSC/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Implemented </a:t>
            </a:r>
            <a:r>
              <a:rPr lang="en-US" dirty="0"/>
              <a:t>and tested on : CANoe Build </a:t>
            </a:r>
            <a:r>
              <a:rPr lang="en-US" dirty="0" smtClean="0"/>
              <a:t>15.4.35 </a:t>
            </a:r>
            <a:r>
              <a:rPr lang="en-US" dirty="0"/>
              <a:t>(</a:t>
            </a:r>
            <a:r>
              <a:rPr lang="en-US" dirty="0" smtClean="0"/>
              <a:t>SP4) </a:t>
            </a:r>
            <a:r>
              <a:rPr lang="en-US" dirty="0"/>
              <a:t>– 64 bit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9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3" y="1047503"/>
            <a:ext cx="7153275" cy="4038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E10A49-0C7E-46D6-BF33-630621EF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/>
              <a:t>OSCILLOSCOPE_Control</a:t>
            </a:r>
            <a:r>
              <a:rPr lang="en-US" b="1" dirty="0" err="1" smtClean="0"/>
              <a:t>.cin</a:t>
            </a:r>
            <a:endParaRPr lang="en-US" b="1" dirty="0"/>
          </a:p>
          <a:p>
            <a:pPr lvl="1"/>
            <a:r>
              <a:rPr lang="en-US" dirty="0"/>
              <a:t>Uncomment the include line from “…\Includes\</a:t>
            </a:r>
            <a:r>
              <a:rPr lang="en-US" dirty="0" err="1"/>
              <a:t>SW_Modules</a:t>
            </a:r>
            <a:r>
              <a:rPr lang="en-US" dirty="0"/>
              <a:t>\</a:t>
            </a:r>
            <a:r>
              <a:rPr lang="en-US" dirty="0" err="1"/>
              <a:t>SW_Modules_Project</a:t>
            </a:r>
            <a:r>
              <a:rPr lang="en-US" dirty="0"/>
              <a:t>\</a:t>
            </a:r>
            <a:r>
              <a:rPr lang="en-US" dirty="0" err="1"/>
              <a:t>Project_Includes_Configuration.cin</a:t>
            </a:r>
            <a:r>
              <a:rPr lang="en-US" dirty="0"/>
              <a:t>”</a:t>
            </a:r>
          </a:p>
          <a:p>
            <a:pPr marL="361800" lvl="1" indent="0">
              <a:buNone/>
            </a:pPr>
            <a:r>
              <a:rPr lang="en-US" dirty="0"/>
              <a:t>or include the file to any compatible location if the core structure is not used in your project.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7002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smtClean="0"/>
              <a:t>”</a:t>
            </a:r>
            <a:endParaRPr lang="en-US" sz="1200" dirty="0" smtClean="0"/>
          </a:p>
          <a:p>
            <a:pPr marL="7002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02AB6E-EC1B-4305-88F5-C8C9FDA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2B8236-B47E-4C68-9E74-06E9174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D4D6A272-516A-4BAB-9345-130E8C603D68}"/>
              </a:ext>
            </a:extLst>
          </p:cNvPr>
          <p:cNvSpPr/>
          <p:nvPr/>
        </p:nvSpPr>
        <p:spPr>
          <a:xfrm rot="10800000">
            <a:off x="6131251" y="262924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7" y="790617"/>
            <a:ext cx="8018040" cy="56766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2.1 </a:t>
            </a:r>
            <a:r>
              <a:rPr lang="en-US" b="1" dirty="0" err="1" smtClean="0"/>
              <a:t>Oscilloscope</a:t>
            </a:r>
            <a:r>
              <a:rPr lang="en-US" b="1" dirty="0" err="1" smtClean="0"/>
              <a:t>.vsysvar</a:t>
            </a:r>
            <a:endParaRPr lang="en-US" b="1" dirty="0"/>
          </a:p>
          <a:p>
            <a:pPr lvl="1"/>
            <a:r>
              <a:rPr lang="en-US" sz="1200" dirty="0"/>
              <a:t>Import to CANoe configuration: </a:t>
            </a:r>
            <a:r>
              <a:rPr lang="en-US" sz="1200" dirty="0" smtClean="0"/>
              <a:t>(1) Environment </a:t>
            </a:r>
            <a:r>
              <a:rPr lang="en-US" sz="1200" dirty="0"/>
              <a:t>→ </a:t>
            </a:r>
            <a:r>
              <a:rPr lang="en-US" sz="1200" dirty="0" smtClean="0"/>
              <a:t>(2) System </a:t>
            </a:r>
            <a:r>
              <a:rPr lang="en-US" sz="1200" dirty="0"/>
              <a:t>Variables → </a:t>
            </a:r>
            <a:r>
              <a:rPr lang="en-US" sz="1200" dirty="0" smtClean="0"/>
              <a:t>(3) Select </a:t>
            </a:r>
            <a:r>
              <a:rPr lang="en-US" sz="1200" dirty="0"/>
              <a:t>File → </a:t>
            </a:r>
            <a:r>
              <a:rPr lang="en-US" sz="1200" dirty="0" smtClean="0"/>
              <a:t>(4 &amp; 5) Open</a:t>
            </a:r>
            <a:endParaRPr lang="en-US" sz="1200" dirty="0"/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3527465" y="71501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1312454" y="99024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8153940" y="570942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04C31F22-2570-4D39-AEE7-56E65CD20B00}"/>
              </a:ext>
            </a:extLst>
          </p:cNvPr>
          <p:cNvSpPr/>
          <p:nvPr/>
        </p:nvSpPr>
        <p:spPr>
          <a:xfrm rot="10800000" flipH="1" flipV="1">
            <a:off x="5070333" y="32042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7174224" y="4724461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07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75" y="984305"/>
            <a:ext cx="7057728" cy="5278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2.1 CORE_Functions_SysVar.vsysvar</a:t>
            </a:r>
          </a:p>
          <a:p>
            <a:pPr lvl="1"/>
            <a:r>
              <a:rPr lang="en-US" sz="1200" dirty="0" smtClean="0"/>
              <a:t>Location: </a:t>
            </a:r>
            <a:r>
              <a:rPr lang="en-US" sz="1200" dirty="0"/>
              <a:t>e:/</a:t>
            </a:r>
            <a:r>
              <a:rPr lang="en-US" sz="1200" dirty="0" smtClean="0"/>
              <a:t>MKSProjects/SWVR_PP_CI_Activities/CANOE_TEST_PLATFORM/Includes/SW_Modules/SW_Modules_Core</a:t>
            </a:r>
          </a:p>
          <a:p>
            <a:pPr lvl="1"/>
            <a:r>
              <a:rPr lang="en-US" sz="1200" dirty="0" smtClean="0"/>
              <a:t>Import to CANoe configuration: (1) Environment → (2) System Variables → (3) Select File → (4 &amp; 5) Open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3901538" y="9228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1722596" y="122775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7530485" y="542604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04C31F22-2570-4D39-AEE7-56E65CD20B00}"/>
              </a:ext>
            </a:extLst>
          </p:cNvPr>
          <p:cNvSpPr/>
          <p:nvPr/>
        </p:nvSpPr>
        <p:spPr>
          <a:xfrm rot="10800000" flipH="1" flipV="1">
            <a:off x="4322188" y="299236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=""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6360767" y="464028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90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76" y="4265951"/>
            <a:ext cx="9325232" cy="22605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52" y="768556"/>
            <a:ext cx="5625816" cy="30074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OSC_StartValues</a:t>
            </a:r>
            <a:r>
              <a:rPr lang="en-US" b="1" dirty="0" err="1" smtClean="0"/>
              <a:t>.svc</a:t>
            </a:r>
            <a:endParaRPr lang="en-US" b="1" dirty="0" smtClean="0"/>
          </a:p>
          <a:p>
            <a:pPr lvl="1"/>
            <a:r>
              <a:rPr lang="en-US" dirty="0" smtClean="0"/>
              <a:t>Import </a:t>
            </a:r>
            <a:r>
              <a:rPr lang="en-US" dirty="0"/>
              <a:t>to CANoe configuration: </a:t>
            </a:r>
            <a:r>
              <a:rPr lang="en-US" dirty="0" smtClean="0"/>
              <a:t>(1) Environment→ (2) Start Values→ (3) Append (+) → (4) Open </a:t>
            </a:r>
            <a:r>
              <a:rPr lang="en-US" dirty="0" err="1" smtClean="0"/>
              <a:t>OSC_StartValues.svc</a:t>
            </a: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sz="1200" b="1" dirty="0"/>
          </a:p>
          <a:p>
            <a:pPr marL="361800" lvl="1" indent="0">
              <a:buNone/>
            </a:pPr>
            <a:r>
              <a:rPr lang="en-US" sz="1200" b="1" dirty="0" smtClean="0"/>
              <a:t>			                                       		</a:t>
            </a: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				        </a:t>
            </a:r>
            <a:r>
              <a:rPr lang="en-US" sz="1200" b="1" dirty="0" smtClean="0">
                <a:solidFill>
                  <a:srgbClr val="FF0000"/>
                </a:solidFill>
              </a:rPr>
              <a:t>                             </a:t>
            </a: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IMPORTANT</a:t>
            </a:r>
            <a:r>
              <a:rPr lang="en-US" sz="1200" b="1" dirty="0">
                <a:solidFill>
                  <a:srgbClr val="FF0000"/>
                </a:solidFill>
              </a:rPr>
              <a:t>: Save the CANoe configuration before starting the </a:t>
            </a:r>
            <a:r>
              <a:rPr lang="en-US" sz="1200" b="1" dirty="0" smtClean="0">
                <a:solidFill>
                  <a:srgbClr val="FF0000"/>
                </a:solidFill>
              </a:rPr>
              <a:t>simulation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 marL="361800" lvl="1" indent="0">
              <a:buNone/>
            </a:pPr>
            <a:r>
              <a:rPr lang="en-US" dirty="0" smtClean="0"/>
              <a:t>The Oscilloscope settings are set through </a:t>
            </a:r>
            <a:r>
              <a:rPr lang="en-US" dirty="0" smtClean="0"/>
              <a:t>the ‘Start Values’ panel. </a:t>
            </a:r>
            <a:r>
              <a:rPr lang="en-US" b="1" dirty="0" smtClean="0"/>
              <a:t>Configuration is done before simulation start:</a:t>
            </a: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4" name="Arrow: Right 13">
            <a:extLst>
              <a:ext uri="{FF2B5EF4-FFF2-40B4-BE49-F238E27FC236}">
                <a16:creationId xmlns="" xmlns:a16="http://schemas.microsoft.com/office/drawing/2014/main" id="{74A9D412-F6BD-49DB-91A0-7E9887A2E319}"/>
              </a:ext>
            </a:extLst>
          </p:cNvPr>
          <p:cNvSpPr/>
          <p:nvPr/>
        </p:nvSpPr>
        <p:spPr>
          <a:xfrm>
            <a:off x="2170667" y="685711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="" xmlns:a16="http://schemas.microsoft.com/office/drawing/2014/main" id="{B95A36CA-834E-42AF-A09E-490855428DDA}"/>
              </a:ext>
            </a:extLst>
          </p:cNvPr>
          <p:cNvSpPr/>
          <p:nvPr/>
        </p:nvSpPr>
        <p:spPr>
          <a:xfrm>
            <a:off x="1308114" y="82676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="" xmlns:a16="http://schemas.microsoft.com/office/drawing/2014/main" id="{28817C3E-2CCE-463A-898F-65BCA9B6EDD8}"/>
              </a:ext>
            </a:extLst>
          </p:cNvPr>
          <p:cNvSpPr/>
          <p:nvPr/>
        </p:nvSpPr>
        <p:spPr>
          <a:xfrm rot="10800000" flipH="1" flipV="1">
            <a:off x="576115" y="211843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3073421" y="243494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6760" y="5497168"/>
            <a:ext cx="2005548" cy="9345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842962"/>
            <a:ext cx="10953750" cy="51720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7F5A5-132B-4862-8554-B1FDE25A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5"/>
            <a:ext cx="11178000" cy="6156920"/>
          </a:xfrm>
        </p:spPr>
        <p:txBody>
          <a:bodyPr/>
          <a:lstStyle/>
          <a:p>
            <a:r>
              <a:rPr lang="en-US" b="1" dirty="0" smtClean="0"/>
              <a:t>4. Oscilloscope_CANoe_DLL.dll</a:t>
            </a:r>
            <a:endParaRPr lang="en-US" b="1" dirty="0"/>
          </a:p>
          <a:p>
            <a:pPr lvl="1"/>
            <a:r>
              <a:rPr lang="en-US" dirty="0"/>
              <a:t>Add to CANoe configuration: File → Options → Programming → CAPL DLL → Add to “Simulation Setup / Test Setup”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30A805-4961-4AA6-AECF-44C51098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246C9-FF88-496D-99B5-C2B0C781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FA8F232C-6BDB-46B5-8D97-05192C74DFD0}"/>
              </a:ext>
            </a:extLst>
          </p:cNvPr>
          <p:cNvSpPr/>
          <p:nvPr/>
        </p:nvSpPr>
        <p:spPr>
          <a:xfrm>
            <a:off x="115786" y="75983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BEAEAF4C-EC37-4207-BC55-1F3CC87CDCA2}"/>
              </a:ext>
            </a:extLst>
          </p:cNvPr>
          <p:cNvSpPr/>
          <p:nvPr/>
        </p:nvSpPr>
        <p:spPr>
          <a:xfrm>
            <a:off x="81390" y="484841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A96A4BA0-7D85-4FF1-9D3B-D6492C10EF57}"/>
              </a:ext>
            </a:extLst>
          </p:cNvPr>
          <p:cNvSpPr/>
          <p:nvPr/>
        </p:nvSpPr>
        <p:spPr>
          <a:xfrm rot="10800000" flipV="1">
            <a:off x="3861282" y="291476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AE57E209-4FA2-4772-BE13-E202AA6D0C19}"/>
              </a:ext>
            </a:extLst>
          </p:cNvPr>
          <p:cNvSpPr/>
          <p:nvPr/>
        </p:nvSpPr>
        <p:spPr>
          <a:xfrm rot="10800000" flipV="1">
            <a:off x="4924672" y="309446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752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y, road, wave, highway&#10;&#10;Description automatically generated">
            <a:extLst>
              <a:ext uri="{FF2B5EF4-FFF2-40B4-BE49-F238E27FC236}">
                <a16:creationId xmlns="" xmlns:a16="http://schemas.microsoft.com/office/drawing/2014/main" id="{B5C86FCE-3651-4130-BCE0-CF47C7C78D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60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3CA03C4-9302-4A61-874E-8BCDE715328B}"/>
              </a:ext>
            </a:extLst>
          </p:cNvPr>
          <p:cNvSpPr txBox="1"/>
          <p:nvPr/>
        </p:nvSpPr>
        <p:spPr>
          <a:xfrm>
            <a:off x="3382634" y="2620628"/>
            <a:ext cx="5426733" cy="77443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496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 SemiBold" pitchFamily="2" charset="0"/>
                <a:ea typeface="+mn-ea"/>
                <a:cs typeface="Archivo SemiBold" pitchFamily="2" charset="0"/>
              </a:rPr>
              <a:t>Saving More Lives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6E2064D-9E2D-4CB1-B917-9BFBA03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4B28A1-B0A3-4CEB-99E6-854E8B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Presentation Name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46613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 Archivo">
      <a:majorFont>
        <a:latin typeface="Archivo"/>
        <a:ea typeface=""/>
        <a:cs typeface=""/>
      </a:majorFont>
      <a:minorFont>
        <a:latin typeface="Archiv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empty.potx" id="{6DA76AA3-212F-4F9D-90EC-D3EDB8766191}" vid="{2C82CD98-C28D-4A9F-BE01-96EEDBD9B18C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8F40F931-3087-470E-829B-C40F293409D5}" vid="{DECA7E87-2E71-460F-BB3F-EF37495AE1A9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empty</Template>
  <TotalTime>703</TotalTime>
  <Words>224</Words>
  <Application>Microsoft Office PowerPoint</Application>
  <PresentationFormat>Widescreen</PresentationFormat>
  <Paragraphs>148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Archivo</vt:lpstr>
      <vt:lpstr>Archivo SemiBold</vt:lpstr>
      <vt:lpstr>Arial</vt:lpstr>
      <vt:lpstr>Helvetica Neue</vt:lpstr>
      <vt:lpstr>Helvetica Neue Medium</vt:lpstr>
      <vt:lpstr>Wingdings</vt:lpstr>
      <vt:lpstr>Autoliv</vt:lpstr>
      <vt:lpstr>1_Autoliv</vt:lpstr>
      <vt:lpstr>2_Autoliv</vt:lpstr>
      <vt:lpstr>CANoe Oscilloscope implementation</vt:lpstr>
      <vt:lpstr> Needed files: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 FIB implementation</dc:title>
  <dc:creator>Agapi Grigore</dc:creator>
  <cp:keywords>Internal</cp:keywords>
  <cp:lastModifiedBy>G-RBE Electronics</cp:lastModifiedBy>
  <cp:revision>110</cp:revision>
  <dcterms:created xsi:type="dcterms:W3CDTF">2022-02-21T13:15:42Z</dcterms:created>
  <dcterms:modified xsi:type="dcterms:W3CDTF">2023-01-11T11:27:59Z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