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60" r:id="rId3"/>
    <p:sldId id="675" r:id="rId4"/>
    <p:sldId id="677" r:id="rId5"/>
    <p:sldId id="678" r:id="rId6"/>
    <p:sldId id="679" r:id="rId7"/>
    <p:sldId id="651" r:id="rId8"/>
    <p:sldId id="652" r:id="rId9"/>
    <p:sldId id="680" r:id="rId10"/>
    <p:sldId id="681" r:id="rId11"/>
    <p:sldId id="310" r:id="rId12"/>
    <p:sldId id="311" r:id="rId13"/>
    <p:sldId id="318" r:id="rId14"/>
    <p:sldId id="708" r:id="rId15"/>
    <p:sldId id="717" r:id="rId16"/>
    <p:sldId id="719" r:id="rId17"/>
    <p:sldId id="718" r:id="rId18"/>
    <p:sldId id="363" r:id="rId19"/>
    <p:sldId id="724" r:id="rId20"/>
    <p:sldId id="720" r:id="rId21"/>
    <p:sldId id="682" r:id="rId22"/>
    <p:sldId id="723" r:id="rId23"/>
    <p:sldId id="722" r:id="rId24"/>
    <p:sldId id="725" r:id="rId25"/>
    <p:sldId id="654" r:id="rId26"/>
    <p:sldId id="726" r:id="rId2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D80C-1589-452C-A26B-FC40116DA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9D68E-7E80-4654-BFCD-52D20B2DC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48875-2DFF-449E-8552-CF4A43A6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A43-EF99-42E9-B46F-6B059462852F}" type="datetimeFigureOut">
              <a:rPr lang="en-BE" smtClean="0"/>
              <a:t>28/11/2023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672FB-6A98-4C29-A6A8-7FC99D0F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B3CED-216A-4429-8F8F-DBBADE9E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037-293E-43D5-9EA1-2280B2F8E9D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2623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3EBD-C8FB-4E66-A21F-8E1B6B55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3F30-4BD1-4514-A606-5F3B770FD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63A5A-9E97-44A4-985A-EB3E2605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A43-EF99-42E9-B46F-6B059462852F}" type="datetimeFigureOut">
              <a:rPr lang="en-BE" smtClean="0"/>
              <a:t>28/11/2023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5302E-F9B8-40F7-ABEE-5E4DAFDC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9D01A-42EA-4055-A0F9-43C6573A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037-293E-43D5-9EA1-2280B2F8E9D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1261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3C833-E1E2-4B59-AF84-70861C857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8A2C1-149D-4B41-9B20-1F869BB1C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76453-D43B-4380-B91B-DCC4C9DC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A43-EF99-42E9-B46F-6B059462852F}" type="datetimeFigureOut">
              <a:rPr lang="en-BE" smtClean="0"/>
              <a:t>28/11/2023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F9E2E-89AD-450D-AA74-98587F44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92275-EC3A-492E-AE96-E8AAD5DC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037-293E-43D5-9EA1-2280B2F8E9D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2869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1182-C830-40BF-9D7A-AA5C0ECF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EA82-AD83-4EB6-95AD-A5C2611C8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A532A-2531-4E40-B417-A25B4188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A43-EF99-42E9-B46F-6B059462852F}" type="datetimeFigureOut">
              <a:rPr lang="en-BE" smtClean="0"/>
              <a:t>28/11/2023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8CB9-CF20-442B-9DB3-5B0CC6D8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8002E-3270-4C7E-B6B1-408E16A8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037-293E-43D5-9EA1-2280B2F8E9D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4517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5E27-8C8C-4DB3-A5ED-147B48CD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AB038-EA0D-4753-A76D-116FD9AA9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294CB-E1BF-42E2-AA5F-242CDEEC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A43-EF99-42E9-B46F-6B059462852F}" type="datetimeFigureOut">
              <a:rPr lang="en-BE" smtClean="0"/>
              <a:t>28/11/2023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96C8-D369-4783-B2F1-AD73FCC1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46D4-D814-4A30-B6AA-4DEA722A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037-293E-43D5-9EA1-2280B2F8E9D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48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D1AD-49C5-4A2B-A67D-A579A4A3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531F-5CAB-4BCE-A45D-6FD2C8D50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0623C-0C91-400B-AFEA-5B715032A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0CE8B-3913-4933-82E6-AF145350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A43-EF99-42E9-B46F-6B059462852F}" type="datetimeFigureOut">
              <a:rPr lang="en-BE" smtClean="0"/>
              <a:t>28/11/2023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4DCD9-4E18-45B3-A99C-0DBF1B6A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C78D-8824-4CD6-9E6F-811470D5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037-293E-43D5-9EA1-2280B2F8E9D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4155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7F62-2206-4EFD-AE1C-4B8F67A9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5C18C-1855-4F21-B84F-CA7B71386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736EC-9657-4A44-B4A6-0CEFC91C5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9A256F-C3C3-4BFE-8264-29E2A9FF6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48563-DD4B-4214-A553-65BC1B7F7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28F5F-027D-4A6D-93DA-8B1DC89E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A43-EF99-42E9-B46F-6B059462852F}" type="datetimeFigureOut">
              <a:rPr lang="en-BE" smtClean="0"/>
              <a:t>28/11/2023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29615-3D65-4B89-AC1A-8B081A1F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AACE9-024D-430C-A1C7-EDD07473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037-293E-43D5-9EA1-2280B2F8E9D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2846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E1C0-5AF0-4B84-A5E3-419C24A5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9C097-10F1-46C5-A26E-2B3D472B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A43-EF99-42E9-B46F-6B059462852F}" type="datetimeFigureOut">
              <a:rPr lang="en-BE" smtClean="0"/>
              <a:t>28/11/2023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CFAEE-53ED-4376-AAC8-4A6140DF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CA81D-360C-4547-86C5-10793DF2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037-293E-43D5-9EA1-2280B2F8E9D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92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57120-B1AA-4F0A-A89A-BBC0A17F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A43-EF99-42E9-B46F-6B059462852F}" type="datetimeFigureOut">
              <a:rPr lang="en-BE" smtClean="0"/>
              <a:t>28/11/2023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7B989-B52C-44FD-AF9F-4B007788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3E819-5806-4066-B8D9-18514CD1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037-293E-43D5-9EA1-2280B2F8E9D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00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0542-1F9F-4EB0-BF82-AB650602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A4581-C468-4870-A84C-D00CFB110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51831-6622-4EDC-BF90-15C3E07C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74F0E-C17A-4A02-BCA8-4C499A06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A43-EF99-42E9-B46F-6B059462852F}" type="datetimeFigureOut">
              <a:rPr lang="en-BE" smtClean="0"/>
              <a:t>28/11/2023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BC54B-E3AC-4A3C-91F1-360362B7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9D7EE-27EC-4DC3-A4D1-99E6A93F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037-293E-43D5-9EA1-2280B2F8E9D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6144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7D93-61ED-400F-8E0E-816DBFFE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8F82C-2DEB-443D-B04E-B08FB2BD6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703A3-F7F4-4EAC-A946-D5DF91F09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2BC75-0F5F-4058-AC23-47E915D7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8A43-EF99-42E9-B46F-6B059462852F}" type="datetimeFigureOut">
              <a:rPr lang="en-BE" smtClean="0"/>
              <a:t>28/11/2023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F17FD-DAE8-4B0F-92C9-21B90893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2279A-C339-4E8A-951C-C297450C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3037-293E-43D5-9EA1-2280B2F8E9D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229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EE15E-01C6-4050-AE7E-C4B21EB7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C96C2-F31A-4D12-A716-5B651DA3F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1145-6FB2-47E4-9069-1DB77E663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48A43-EF99-42E9-B46F-6B059462852F}" type="datetimeFigureOut">
              <a:rPr lang="en-BE" smtClean="0"/>
              <a:t>28/11/2023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AF335-E8DE-402B-A75B-4244420B2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A688C-C9A7-48B8-92F3-4AD963C9E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3037-293E-43D5-9EA1-2280B2F8E9D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701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38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538DCB44-6DB7-40CB-9218-E6DA01165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199" y="285750"/>
            <a:ext cx="896435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Arial" panose="020B0604020202020204" pitchFamily="34" charset="0"/>
              </a:rPr>
              <a:t>Step 6. DLS and zeta potential measurement</a:t>
            </a:r>
          </a:p>
          <a:p>
            <a:pPr algn="ctr"/>
            <a:r>
              <a:rPr lang="en-US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We will not do it this time since the instrument is busy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B24B56-C163-47ED-9039-704164465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3" y="2430719"/>
            <a:ext cx="4581188" cy="42499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C7A2FC-4134-4D79-8696-B9ADB4D6D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562" y="1260763"/>
            <a:ext cx="2676899" cy="5792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004374-C92F-4675-9764-17B941DE5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461" y="3533311"/>
            <a:ext cx="5125165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6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31" y="3780032"/>
            <a:ext cx="2266950" cy="1657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946" y="4940858"/>
            <a:ext cx="1924050" cy="1628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512" y="3908619"/>
            <a:ext cx="2057400" cy="1400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902" y="1051428"/>
            <a:ext cx="1962150" cy="208597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8879495">
            <a:off x="3873025" y="3192323"/>
            <a:ext cx="1139153" cy="430823"/>
          </a:xfrm>
          <a:prstGeom prst="rightArrow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5400000">
            <a:off x="5662970" y="3676886"/>
            <a:ext cx="1139153" cy="430823"/>
          </a:xfrm>
          <a:prstGeom prst="rightArrow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2161751">
            <a:off x="7530164" y="3155888"/>
            <a:ext cx="1139153" cy="430823"/>
          </a:xfrm>
          <a:prstGeom prst="rightArrow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A471F3B-B75A-407C-B7D6-DCD560999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77" y="449627"/>
            <a:ext cx="76755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Arial" panose="020B0604020202020204" pitchFamily="34" charset="0"/>
              </a:rPr>
              <a:t>Vesicle adsorption process</a:t>
            </a:r>
            <a:endParaRPr lang="nl-BE" altLang="en-US" sz="25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78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68745" y="384119"/>
            <a:ext cx="2251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b="1" dirty="0">
                <a:latin typeface="Arial" panose="020B0604020202020204" pitchFamily="34" charset="0"/>
                <a:cs typeface="Arial" panose="020B0604020202020204" pitchFamily="34" charset="0"/>
              </a:rPr>
              <a:t>Vesicle adhesion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49" y="1755998"/>
            <a:ext cx="5343525" cy="1200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2046" y="927591"/>
            <a:ext cx="11325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altLang="en-US" sz="2000" dirty="0">
                <a:latin typeface="Arial" panose="020B0604020202020204" pitchFamily="34" charset="0"/>
              </a:rPr>
              <a:t>The shape of the adhered vesicle is determined by the interplay of adhesion and bending energies</a:t>
            </a:r>
            <a:endParaRPr lang="en-GB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92" y="3018306"/>
            <a:ext cx="2962275" cy="847725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4802233" y="3529660"/>
            <a:ext cx="2464716" cy="1754383"/>
            <a:chOff x="8954426" y="1567034"/>
            <a:chExt cx="2464716" cy="175438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54426" y="2001690"/>
              <a:ext cx="2464716" cy="1319727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9916517" y="2603308"/>
              <a:ext cx="54053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altLang="en-US" sz="25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A*</a:t>
              </a:r>
              <a:endParaRPr lang="en-GB" sz="25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186783" y="1567034"/>
              <a:ext cx="704104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altLang="en-US" sz="25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nl-BE" altLang="en-US" sz="25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free</a:t>
              </a:r>
              <a:endParaRPr lang="en-GB" sz="25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271" y="4785550"/>
            <a:ext cx="2173527" cy="693218"/>
          </a:xfrm>
          <a:prstGeom prst="rect">
            <a:avLst/>
          </a:prstGeom>
        </p:spPr>
      </p:pic>
      <p:sp>
        <p:nvSpPr>
          <p:cNvPr id="11" name="TextBox 17">
            <a:extLst>
              <a:ext uri="{FF2B5EF4-FFF2-40B4-BE49-F238E27FC236}">
                <a16:creationId xmlns:a16="http://schemas.microsoft.com/office/drawing/2014/main" id="{896485B7-F093-4238-9700-B4A10B883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65" y="5972773"/>
            <a:ext cx="85262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de-DE" altLang="en-US" sz="1800" dirty="0">
                <a:latin typeface="Arial" panose="020B0604020202020204" pitchFamily="34" charset="0"/>
              </a:rPr>
              <a:t>W. Helfrich, Z. Naturforsch. 28c,693 (1973).</a:t>
            </a:r>
          </a:p>
          <a:p>
            <a:pPr algn="just">
              <a:spcBef>
                <a:spcPct val="0"/>
              </a:spcBef>
              <a:buNone/>
            </a:pPr>
            <a:r>
              <a:rPr lang="de-DE" altLang="en-US" sz="1800" dirty="0">
                <a:latin typeface="Arial" panose="020B0604020202020204" pitchFamily="34" charset="0"/>
              </a:rPr>
              <a:t>R. </a:t>
            </a:r>
            <a:r>
              <a:rPr lang="fr-BE" altLang="en-US" sz="1800" dirty="0" err="1">
                <a:latin typeface="Arial" panose="020B0604020202020204" pitchFamily="34" charset="0"/>
              </a:rPr>
              <a:t>Lipowsky</a:t>
            </a:r>
            <a:r>
              <a:rPr lang="fr-BE" altLang="en-US" sz="1800" dirty="0">
                <a:latin typeface="Arial" panose="020B0604020202020204" pitchFamily="34" charset="0"/>
              </a:rPr>
              <a:t> and U. Seifert, Mol. </a:t>
            </a:r>
            <a:r>
              <a:rPr lang="fr-BE" altLang="en-US" sz="1800" dirty="0" err="1">
                <a:latin typeface="Arial" panose="020B0604020202020204" pitchFamily="34" charset="0"/>
              </a:rPr>
              <a:t>Cryst</a:t>
            </a:r>
            <a:r>
              <a:rPr lang="fr-BE" altLang="en-US" sz="1800" dirty="0">
                <a:latin typeface="Arial" panose="020B0604020202020204" pitchFamily="34" charset="0"/>
              </a:rPr>
              <a:t>. </a:t>
            </a:r>
            <a:r>
              <a:rPr lang="fr-BE" altLang="en-US" sz="1800" dirty="0" err="1">
                <a:latin typeface="Arial" panose="020B0604020202020204" pitchFamily="34" charset="0"/>
              </a:rPr>
              <a:t>Liq</a:t>
            </a:r>
            <a:r>
              <a:rPr lang="fr-BE" altLang="en-US" sz="1800" dirty="0">
                <a:latin typeface="Arial" panose="020B0604020202020204" pitchFamily="34" charset="0"/>
              </a:rPr>
              <a:t>. </a:t>
            </a:r>
            <a:r>
              <a:rPr lang="fr-BE" altLang="en-US" sz="1800" dirty="0" err="1">
                <a:latin typeface="Arial" panose="020B0604020202020204" pitchFamily="34" charset="0"/>
              </a:rPr>
              <a:t>Cryst</a:t>
            </a:r>
            <a:r>
              <a:rPr lang="fr-BE" altLang="en-US" sz="1800" dirty="0">
                <a:latin typeface="Arial" panose="020B0604020202020204" pitchFamily="34" charset="0"/>
              </a:rPr>
              <a:t>. 202, 17 (1991)</a:t>
            </a:r>
            <a:endParaRPr lang="nl-BE" altLang="en-US" sz="1800" dirty="0"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1069FB-3E36-4C8B-A3A0-C1651301D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1225" y="1755998"/>
            <a:ext cx="2057374" cy="16125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89ECE59-63D9-448E-9C51-CCBF7D0B9513}"/>
              </a:ext>
            </a:extLst>
          </p:cNvPr>
          <p:cNvSpPr/>
          <p:nvPr/>
        </p:nvSpPr>
        <p:spPr>
          <a:xfrm>
            <a:off x="9700502" y="1464965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>
                <a:latin typeface="Arial" panose="020B0604020202020204" pitchFamily="34" charset="0"/>
              </a:rPr>
              <a:t>Curvature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D72A51-A2FC-401C-AC51-B82931D43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7094" y="2744717"/>
            <a:ext cx="921360" cy="8129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061079-6E14-4D04-915E-B77D4B35B0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5210" y="2765757"/>
            <a:ext cx="967520" cy="8281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9E9ED8-4673-4F12-A20C-83A06683DF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6384" y="3928189"/>
            <a:ext cx="2207260" cy="133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2439" y="194509"/>
            <a:ext cx="2251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b="1" dirty="0">
                <a:latin typeface="Arial" panose="020B0604020202020204" pitchFamily="34" charset="0"/>
                <a:cs typeface="Arial" panose="020B0604020202020204" pitchFamily="34" charset="0"/>
              </a:rPr>
              <a:t>Vesicle adhesion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605" y="2313710"/>
            <a:ext cx="2069821" cy="6155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206" y="1689401"/>
            <a:ext cx="5429250" cy="12573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810625" y="2946701"/>
            <a:ext cx="2850426" cy="2324103"/>
            <a:chOff x="8954426" y="1283581"/>
            <a:chExt cx="2464716" cy="203783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54426" y="2001690"/>
              <a:ext cx="2464716" cy="1319727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9916517" y="2423025"/>
              <a:ext cx="540534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altLang="en-US" sz="25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A*</a:t>
              </a:r>
              <a:endParaRPr lang="en-GB" sz="25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186784" y="1283581"/>
              <a:ext cx="704104" cy="477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altLang="en-US" sz="25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nl-BE" altLang="en-US" sz="25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free</a:t>
              </a:r>
              <a:endParaRPr lang="en-GB" sz="25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074" y="5730530"/>
            <a:ext cx="2173527" cy="6932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0756" y="3911300"/>
            <a:ext cx="40576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5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8245E9-1574-4CCA-8D7F-2635F973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05" y="1674460"/>
            <a:ext cx="3991515" cy="4385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827E08-7759-438A-A912-7EB2E3352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349" y="1289294"/>
            <a:ext cx="1719629" cy="6083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7FE658-26CC-4EA9-A12A-218621D07080}"/>
              </a:ext>
            </a:extLst>
          </p:cNvPr>
          <p:cNvSpPr/>
          <p:nvPr/>
        </p:nvSpPr>
        <p:spPr>
          <a:xfrm>
            <a:off x="3036930" y="870540"/>
            <a:ext cx="720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BE" altLang="en-US" sz="2000" b="1" dirty="0">
                <a:latin typeface="Arial" panose="020B0604020202020204" pitchFamily="34" charset="0"/>
              </a:rPr>
              <a:t>SiO</a:t>
            </a:r>
            <a:r>
              <a:rPr lang="nl-BE" altLang="en-US" sz="2000" b="1" baseline="-25000" dirty="0">
                <a:latin typeface="Arial" panose="020B0604020202020204" pitchFamily="34" charset="0"/>
              </a:rPr>
              <a:t>2</a:t>
            </a:r>
            <a:endParaRPr lang="en-GB" altLang="en-US" sz="2000" b="1" baseline="-25000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A1739-2578-4744-A933-20763BA85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849" y="2687832"/>
            <a:ext cx="2026469" cy="3186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3DF75A-9C91-45D3-9354-261DA905E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864" y="1451322"/>
            <a:ext cx="52129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nl-BE" altLang="en-US" sz="2300" b="1" dirty="0" err="1">
                <a:latin typeface="Arial" panose="020B0604020202020204" pitchFamily="34" charset="0"/>
              </a:rPr>
              <a:t>Adhesion</a:t>
            </a:r>
            <a:r>
              <a:rPr lang="nl-BE" altLang="en-US" sz="2300" b="1" dirty="0">
                <a:latin typeface="Arial" panose="020B0604020202020204" pitchFamily="34" charset="0"/>
              </a:rPr>
              <a:t> </a:t>
            </a:r>
            <a:r>
              <a:rPr lang="nl-BE" altLang="en-US" sz="2300" b="1" dirty="0" err="1">
                <a:latin typeface="Arial" panose="020B0604020202020204" pitchFamily="34" charset="0"/>
              </a:rPr>
              <a:t>favours</a:t>
            </a:r>
            <a:r>
              <a:rPr lang="nl-BE" altLang="en-US" sz="2300" b="1" dirty="0">
                <a:latin typeface="Arial" panose="020B0604020202020204" pitchFamily="34" charset="0"/>
              </a:rPr>
              <a:t> </a:t>
            </a:r>
            <a:r>
              <a:rPr lang="nl-BE" altLang="en-US" sz="2300" b="1" dirty="0" err="1">
                <a:latin typeface="Arial" panose="020B0604020202020204" pitchFamily="34" charset="0"/>
              </a:rPr>
              <a:t>vesicle</a:t>
            </a:r>
            <a:r>
              <a:rPr lang="nl-BE" altLang="en-US" sz="2300" b="1" dirty="0">
                <a:latin typeface="Arial" panose="020B0604020202020204" pitchFamily="34" charset="0"/>
              </a:rPr>
              <a:t> </a:t>
            </a:r>
            <a:r>
              <a:rPr lang="nl-BE" altLang="en-US" sz="2300" b="1" dirty="0" err="1">
                <a:latin typeface="Arial" panose="020B0604020202020204" pitchFamily="34" charset="0"/>
              </a:rPr>
              <a:t>fusion</a:t>
            </a:r>
            <a:endParaRPr lang="en-GB" altLang="en-US" sz="2300" b="1" dirty="0"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5DF0F-3013-4CA6-B887-6A30D9EA4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317" y="139480"/>
            <a:ext cx="966360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nl-BE" altLang="en-US" sz="2300" b="1" dirty="0">
                <a:latin typeface="Arial" panose="020B0604020202020204" pitchFamily="34" charset="0"/>
              </a:rPr>
              <a:t>Strong </a:t>
            </a:r>
            <a:r>
              <a:rPr lang="nl-BE" altLang="en-US" sz="2300" b="1" dirty="0" err="1">
                <a:latin typeface="Arial" panose="020B0604020202020204" pitchFamily="34" charset="0"/>
              </a:rPr>
              <a:t>adhesion</a:t>
            </a:r>
            <a:endParaRPr lang="en-GB" altLang="en-US" sz="2300" b="1" dirty="0">
              <a:latin typeface="Arial" panose="020B0604020202020204" pitchFamily="34" charset="0"/>
            </a:endParaRP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EE938265-50A8-44E3-9CC0-FB8BE7AA4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65" y="5972773"/>
            <a:ext cx="85262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fr-BE" altLang="en-US" sz="1800" dirty="0">
                <a:latin typeface="Arial" panose="020B0604020202020204" pitchFamily="34" charset="0"/>
              </a:rPr>
              <a:t>C.A. Keller, </a:t>
            </a:r>
            <a:r>
              <a:rPr lang="fr-BE" altLang="en-US" sz="1800" dirty="0" err="1">
                <a:latin typeface="Arial" panose="020B0604020202020204" pitchFamily="34" charset="0"/>
              </a:rPr>
              <a:t>Biophys</a:t>
            </a:r>
            <a:r>
              <a:rPr lang="fr-BE" altLang="en-US" sz="1800" dirty="0">
                <a:latin typeface="Arial" panose="020B0604020202020204" pitchFamily="34" charset="0"/>
              </a:rPr>
              <a:t>. J.  75, 1397 (1998)</a:t>
            </a:r>
            <a:endParaRPr lang="nl-BE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9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8D3B7-1F0E-44FB-BAB4-BB3C5E400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500" y="2166285"/>
            <a:ext cx="4556573" cy="4772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C4EF02-7FCB-4C43-B97C-76F100A19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207" y="1408616"/>
            <a:ext cx="1303936" cy="766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646B05-A3FB-499F-98F8-30893121EFBC}"/>
              </a:ext>
            </a:extLst>
          </p:cNvPr>
          <p:cNvSpPr/>
          <p:nvPr/>
        </p:nvSpPr>
        <p:spPr>
          <a:xfrm>
            <a:off x="5527137" y="877237"/>
            <a:ext cx="6000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altLang="en-US" sz="2000" b="1" dirty="0">
                <a:latin typeface="Arial" panose="020B0604020202020204" pitchFamily="34" charset="0"/>
              </a:rPr>
              <a:t>Au</a:t>
            </a:r>
            <a:endParaRPr lang="en-GB" altLang="en-US" sz="2000" b="1" baseline="-25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A371B-EB79-45F0-8ACA-D6BB50242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677" y="299692"/>
            <a:ext cx="966360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nl-BE" altLang="en-US" sz="2300" b="1" dirty="0" err="1">
                <a:latin typeface="Arial" panose="020B0604020202020204" pitchFamily="34" charset="0"/>
              </a:rPr>
              <a:t>Weak</a:t>
            </a:r>
            <a:r>
              <a:rPr lang="nl-BE" altLang="en-US" sz="2300" b="1" dirty="0">
                <a:latin typeface="Arial" panose="020B0604020202020204" pitchFamily="34" charset="0"/>
              </a:rPr>
              <a:t> </a:t>
            </a:r>
            <a:r>
              <a:rPr lang="nl-BE" altLang="en-US" sz="2300" b="1" dirty="0" err="1">
                <a:latin typeface="Arial" panose="020B0604020202020204" pitchFamily="34" charset="0"/>
              </a:rPr>
              <a:t>adhesion</a:t>
            </a:r>
            <a:endParaRPr lang="en-GB" altLang="en-US" sz="2300" b="1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0FCC5-26AF-4776-B0A9-80880CAD9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462" y="2931876"/>
            <a:ext cx="966360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nl-BE" altLang="en-US" sz="2300" b="1" dirty="0">
                <a:latin typeface="Arial" panose="020B0604020202020204" pitchFamily="34" charset="0"/>
              </a:rPr>
              <a:t>No </a:t>
            </a:r>
            <a:r>
              <a:rPr lang="nl-BE" altLang="en-US" sz="2300" b="1" dirty="0" err="1">
                <a:latin typeface="Arial" panose="020B0604020202020204" pitchFamily="34" charset="0"/>
              </a:rPr>
              <a:t>rupture</a:t>
            </a:r>
            <a:r>
              <a:rPr lang="nl-BE" altLang="en-US" sz="2300" b="1" dirty="0">
                <a:latin typeface="Arial" panose="020B0604020202020204" pitchFamily="34" charset="0"/>
              </a:rPr>
              <a:t>, intact </a:t>
            </a:r>
            <a:r>
              <a:rPr lang="nl-BE" altLang="en-US" sz="2300" b="1" dirty="0" err="1">
                <a:latin typeface="Arial" panose="020B0604020202020204" pitchFamily="34" charset="0"/>
              </a:rPr>
              <a:t>vesicle</a:t>
            </a:r>
            <a:r>
              <a:rPr lang="nl-BE" altLang="en-US" sz="2300" b="1" dirty="0">
                <a:latin typeface="Arial" panose="020B0604020202020204" pitchFamily="34" charset="0"/>
              </a:rPr>
              <a:t> </a:t>
            </a:r>
            <a:r>
              <a:rPr lang="nl-BE" altLang="en-US" sz="2300" b="1" dirty="0" err="1">
                <a:latin typeface="Arial" panose="020B0604020202020204" pitchFamily="34" charset="0"/>
              </a:rPr>
              <a:t>layer</a:t>
            </a:r>
            <a:endParaRPr lang="en-GB" altLang="en-US" sz="2300" b="1" dirty="0">
              <a:latin typeface="Arial" panose="020B0604020202020204" pitchFamily="34" charset="0"/>
            </a:endParaRP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9B19303D-AAB6-4F11-A9C3-25F95BEF6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190" y="5658448"/>
            <a:ext cx="85262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fr-BE" altLang="en-US" sz="1800" dirty="0">
                <a:latin typeface="Arial" panose="020B0604020202020204" pitchFamily="34" charset="0"/>
              </a:rPr>
              <a:t>C.A. Keller, </a:t>
            </a:r>
            <a:r>
              <a:rPr lang="fr-BE" altLang="en-US" sz="1800" dirty="0" err="1">
                <a:latin typeface="Arial" panose="020B0604020202020204" pitchFamily="34" charset="0"/>
              </a:rPr>
              <a:t>Biophys</a:t>
            </a:r>
            <a:r>
              <a:rPr lang="fr-BE" altLang="en-US" sz="1800" dirty="0">
                <a:latin typeface="Arial" panose="020B0604020202020204" pitchFamily="34" charset="0"/>
              </a:rPr>
              <a:t>. J.  75, 1397 (1998)</a:t>
            </a:r>
            <a:endParaRPr lang="nl-BE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28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63D6355B-3D31-457D-9EE0-02BFA48CE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17232" y="354330"/>
            <a:ext cx="1308068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Task 3 to be included in the report: Plot </a:t>
            </a:r>
            <a:r>
              <a:rPr lang="el-GR" alt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altLang="en-US" sz="2500" b="1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 and </a:t>
            </a:r>
            <a:r>
              <a:rPr lang="el-GR" alt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Dn</a:t>
            </a:r>
            <a:r>
              <a:rPr lang="en-US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 time dependence</a:t>
            </a:r>
          </a:p>
          <a:p>
            <a:pPr algn="ctr"/>
            <a:r>
              <a:rPr lang="en-US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and describe the adsorption process and layer formation</a:t>
            </a:r>
            <a:endParaRPr lang="nl-BE" altLang="en-US" sz="25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8D5E1-6D38-46A6-AB9D-5FC4F31D8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75" y="1535338"/>
            <a:ext cx="3991515" cy="4385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5B91E-39C6-471E-A7EF-0EAFB84CF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00" y="1739579"/>
            <a:ext cx="3991515" cy="418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9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7EFB4-24BC-407F-990E-982CFEC60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" y="1181457"/>
            <a:ext cx="4998565" cy="3615034"/>
          </a:xfrm>
          <a:prstGeom prst="rect">
            <a:avLst/>
          </a:prstGeom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4F9F9EB2-6786-47CB-8248-C9686EE3B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0066" y="319683"/>
            <a:ext cx="1308068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Task 4 to be included in the report: Plot </a:t>
            </a:r>
            <a:r>
              <a:rPr lang="en-US" alt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l-GR" alt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sz="2500" b="1" dirty="0" err="1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n-US" altLang="en-US" sz="2500" b="1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el-GR" alt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altLang="en-US" sz="2500" b="1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 vs </a:t>
            </a:r>
            <a:r>
              <a:rPr lang="en-US" alt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l-GR" alt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altLang="en-US" sz="2500" b="1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 time dependence</a:t>
            </a:r>
          </a:p>
          <a:p>
            <a:pPr algn="ctr"/>
            <a:r>
              <a:rPr lang="en-US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and describe the adsorption process and layer formation</a:t>
            </a:r>
            <a:endParaRPr lang="nl-BE" altLang="en-US" sz="25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DDD144-A191-448C-AAC5-C1DB9CB5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2062"/>
            <a:ext cx="4333875" cy="3615035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3252989F-D0CA-4694-BA2A-62AC9B5B9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0066" y="5948736"/>
            <a:ext cx="1308068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BE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Compare the size </a:t>
            </a:r>
            <a:r>
              <a:rPr lang="fr-BE" altLang="en-US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obtained</a:t>
            </a:r>
            <a:r>
              <a:rPr lang="fr-BE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BE" altLang="en-US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with</a:t>
            </a:r>
            <a:r>
              <a:rPr lang="fr-BE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 pore size to extrude </a:t>
            </a:r>
            <a:r>
              <a:rPr lang="fr-BE" altLang="en-US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vesicles</a:t>
            </a:r>
            <a:r>
              <a:rPr lang="fr-BE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 in bulk</a:t>
            </a:r>
            <a:endParaRPr lang="nl-BE" altLang="en-US" sz="25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05EDA09E-20F4-40C3-8061-0653243C8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56" y="5307211"/>
            <a:ext cx="85262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fr-BE" altLang="en-US" sz="1800" dirty="0">
                <a:latin typeface="Arial" panose="020B0604020202020204" pitchFamily="34" charset="0"/>
              </a:rPr>
              <a:t>E. </a:t>
            </a:r>
            <a:r>
              <a:rPr lang="fr-BE" altLang="en-US" sz="1800" dirty="0" err="1">
                <a:latin typeface="Arial" panose="020B0604020202020204" pitchFamily="34" charset="0"/>
              </a:rPr>
              <a:t>Tellechea</a:t>
            </a:r>
            <a:r>
              <a:rPr lang="fr-BE" altLang="en-US" sz="1800" dirty="0">
                <a:latin typeface="Arial" panose="020B0604020202020204" pitchFamily="34" charset="0"/>
              </a:rPr>
              <a:t>, Langmuir 25, 5177 (2009)</a:t>
            </a:r>
            <a:endParaRPr lang="nl-BE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46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547586-564B-4901-86E8-35EED417A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79533"/>
            <a:ext cx="5528248" cy="3412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E2BD18-A04F-42D5-AD11-A484C2658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89" y="301486"/>
            <a:ext cx="966360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nl-BE" altLang="en-US" sz="2300" b="1" dirty="0">
                <a:latin typeface="Arial" panose="020B0604020202020204" pitchFamily="34" charset="0"/>
              </a:rPr>
              <a:t>Monitoring </a:t>
            </a:r>
            <a:r>
              <a:rPr lang="nl-BE" altLang="en-US" sz="2300" b="1" dirty="0" err="1">
                <a:latin typeface="Arial" panose="020B0604020202020204" pitchFamily="34" charset="0"/>
              </a:rPr>
              <a:t>lipid</a:t>
            </a:r>
            <a:r>
              <a:rPr lang="nl-BE" altLang="en-US" sz="2300" b="1" dirty="0">
                <a:latin typeface="Arial" panose="020B0604020202020204" pitchFamily="34" charset="0"/>
              </a:rPr>
              <a:t> </a:t>
            </a:r>
            <a:r>
              <a:rPr lang="nl-BE" altLang="en-US" sz="2300" b="1" dirty="0" err="1">
                <a:latin typeface="Arial" panose="020B0604020202020204" pitchFamily="34" charset="0"/>
              </a:rPr>
              <a:t>bilayer</a:t>
            </a:r>
            <a:r>
              <a:rPr lang="nl-BE" altLang="en-US" sz="2300" b="1" dirty="0">
                <a:latin typeface="Arial" panose="020B0604020202020204" pitchFamily="34" charset="0"/>
              </a:rPr>
              <a:t> </a:t>
            </a:r>
            <a:r>
              <a:rPr lang="nl-BE" altLang="en-US" sz="2300" b="1" dirty="0" err="1">
                <a:latin typeface="Arial" panose="020B0604020202020204" pitchFamily="34" charset="0"/>
              </a:rPr>
              <a:t>phase</a:t>
            </a:r>
            <a:r>
              <a:rPr lang="nl-BE" altLang="en-US" sz="2300" b="1" dirty="0">
                <a:latin typeface="Arial" panose="020B0604020202020204" pitchFamily="34" charset="0"/>
              </a:rPr>
              <a:t> </a:t>
            </a:r>
            <a:r>
              <a:rPr lang="nl-BE" altLang="en-US" sz="2300" b="1" dirty="0" err="1">
                <a:latin typeface="Arial" panose="020B0604020202020204" pitchFamily="34" charset="0"/>
              </a:rPr>
              <a:t>transitions</a:t>
            </a:r>
            <a:endParaRPr lang="en-GB" altLang="en-US" sz="2300" b="1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506B52-EB4A-43FF-884B-BE0B424BF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895" y="894688"/>
            <a:ext cx="4939833" cy="1837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B47F39-A4C3-4022-A5E8-E092F39DF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1" y="3129650"/>
            <a:ext cx="4236720" cy="1202528"/>
          </a:xfrm>
          <a:prstGeom prst="rect">
            <a:avLst/>
          </a:prstGeom>
        </p:spPr>
      </p:pic>
      <p:sp>
        <p:nvSpPr>
          <p:cNvPr id="10" name="TextBox 17">
            <a:extLst>
              <a:ext uri="{FF2B5EF4-FFF2-40B4-BE49-F238E27FC236}">
                <a16:creationId xmlns:a16="http://schemas.microsoft.com/office/drawing/2014/main" id="{9E582DD3-7036-4452-9CEC-F145FB0F3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825" y="6439346"/>
            <a:ext cx="9504363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nl-BE" altLang="en-US" sz="1800" dirty="0">
                <a:latin typeface="Arial" panose="020B0604020202020204" pitchFamily="34" charset="0"/>
              </a:rPr>
              <a:t>Neupane et al. Frontiers in Materials 5, 1096 (2018)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nl-BE" altLang="en-US" sz="15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85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5630CB-BE1F-4747-8EE0-DF3B35C7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388213"/>
            <a:ext cx="5218557" cy="3726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5A89E8-A17E-42E1-9C12-B77C8220E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492" y="1388213"/>
            <a:ext cx="5218558" cy="39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5164E5-9570-40D3-8FB7-19A19669F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89" y="301486"/>
            <a:ext cx="966360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nl-BE" altLang="en-US" sz="2300" b="1" dirty="0" err="1">
                <a:latin typeface="Arial" panose="020B0604020202020204" pitchFamily="34" charset="0"/>
              </a:rPr>
              <a:t>Analyzing</a:t>
            </a:r>
            <a:r>
              <a:rPr lang="nl-BE" altLang="en-US" sz="2300" b="1" dirty="0">
                <a:latin typeface="Arial" panose="020B0604020202020204" pitchFamily="34" charset="0"/>
              </a:rPr>
              <a:t> </a:t>
            </a:r>
            <a:r>
              <a:rPr lang="nl-BE" altLang="en-US" sz="2300" b="1" dirty="0" err="1">
                <a:latin typeface="Arial" panose="020B0604020202020204" pitchFamily="34" charset="0"/>
              </a:rPr>
              <a:t>the</a:t>
            </a:r>
            <a:r>
              <a:rPr lang="nl-BE" altLang="en-US" sz="2300" b="1" dirty="0">
                <a:latin typeface="Arial" panose="020B0604020202020204" pitchFamily="34" charset="0"/>
              </a:rPr>
              <a:t> data</a:t>
            </a:r>
            <a:endParaRPr lang="en-GB" altLang="en-US" sz="23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8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91E9D4B5-6A82-4D0F-A455-796EBD65D1FE}"/>
              </a:ext>
            </a:extLst>
          </p:cNvPr>
          <p:cNvSpPr/>
          <p:nvPr/>
        </p:nvSpPr>
        <p:spPr>
          <a:xfrm rot="19377540">
            <a:off x="2884111" y="3138262"/>
            <a:ext cx="344488" cy="207963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A77BD-7BDE-41CC-BF00-F38D099BA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52" y="2182813"/>
            <a:ext cx="16700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43158D-CCFA-4E00-BD1D-DEEBF9519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944" y="4563387"/>
            <a:ext cx="165735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CCBB24C-5FA3-47F4-A742-BA8B05289040}"/>
              </a:ext>
            </a:extLst>
          </p:cNvPr>
          <p:cNvGrpSpPr>
            <a:grpSpLocks/>
          </p:cNvGrpSpPr>
          <p:nvPr/>
        </p:nvGrpSpPr>
        <p:grpSpPr bwMode="auto">
          <a:xfrm>
            <a:off x="4536756" y="3758282"/>
            <a:ext cx="4235769" cy="2775868"/>
            <a:chOff x="8336942" y="3893310"/>
            <a:chExt cx="3429000" cy="2200275"/>
          </a:xfrm>
        </p:grpSpPr>
        <p:pic>
          <p:nvPicPr>
            <p:cNvPr id="67598" name="Picture 9">
              <a:extLst>
                <a:ext uri="{FF2B5EF4-FFF2-40B4-BE49-F238E27FC236}">
                  <a16:creationId xmlns:a16="http://schemas.microsoft.com/office/drawing/2014/main" id="{D2C8BA85-1DA8-433D-A4C6-4E1A20B0B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6942" y="3893310"/>
              <a:ext cx="3429000" cy="2200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9" name="Picture 22">
              <a:extLst>
                <a:ext uri="{FF2B5EF4-FFF2-40B4-BE49-F238E27FC236}">
                  <a16:creationId xmlns:a16="http://schemas.microsoft.com/office/drawing/2014/main" id="{BD4B9D9B-B703-42E9-A9EC-6CF124A6D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9367" y="4548947"/>
              <a:ext cx="1117600" cy="56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A423DC-9F79-4D37-BD3B-E1FBAF0FDA53}"/>
              </a:ext>
            </a:extLst>
          </p:cNvPr>
          <p:cNvGrpSpPr>
            <a:grpSpLocks/>
          </p:cNvGrpSpPr>
          <p:nvPr/>
        </p:nvGrpSpPr>
        <p:grpSpPr bwMode="auto">
          <a:xfrm>
            <a:off x="4454526" y="855664"/>
            <a:ext cx="4480997" cy="2738436"/>
            <a:chOff x="7848600" y="2048895"/>
            <a:chExt cx="3597275" cy="2217737"/>
          </a:xfrm>
        </p:grpSpPr>
        <p:pic>
          <p:nvPicPr>
            <p:cNvPr id="67594" name="Picture 4">
              <a:extLst>
                <a:ext uri="{FF2B5EF4-FFF2-40B4-BE49-F238E27FC236}">
                  <a16:creationId xmlns:a16="http://schemas.microsoft.com/office/drawing/2014/main" id="{627BD7EF-9585-4A47-A9CD-D21C9035F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048895"/>
              <a:ext cx="3597275" cy="2217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5" name="Picture 5">
              <a:extLst>
                <a:ext uri="{FF2B5EF4-FFF2-40B4-BE49-F238E27FC236}">
                  <a16:creationId xmlns:a16="http://schemas.microsoft.com/office/drawing/2014/main" id="{F620A132-2685-4FD8-9A78-51C4D5CE8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6198" y="2228284"/>
              <a:ext cx="971550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6" name="Picture 20">
              <a:extLst>
                <a:ext uri="{FF2B5EF4-FFF2-40B4-BE49-F238E27FC236}">
                  <a16:creationId xmlns:a16="http://schemas.microsoft.com/office/drawing/2014/main" id="{12DC5F55-AA67-4AC6-8FF4-0088C8702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6377" y="3153807"/>
              <a:ext cx="951250" cy="483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C481DE-7FAE-48EF-9B42-A4A5938F97B3}"/>
                </a:ext>
              </a:extLst>
            </p:cNvPr>
            <p:cNvCxnSpPr/>
            <p:nvPr/>
          </p:nvCxnSpPr>
          <p:spPr>
            <a:xfrm>
              <a:off x="9328100" y="3436432"/>
              <a:ext cx="271112" cy="63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3D81849-9993-4AA3-9BD1-BC5ED3D2BA25}"/>
              </a:ext>
            </a:extLst>
          </p:cNvPr>
          <p:cNvSpPr/>
          <p:nvPr/>
        </p:nvSpPr>
        <p:spPr>
          <a:xfrm rot="1807145">
            <a:off x="2908620" y="4092917"/>
            <a:ext cx="346075" cy="20955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67592" name="TextBox 5">
            <a:extLst>
              <a:ext uri="{FF2B5EF4-FFF2-40B4-BE49-F238E27FC236}">
                <a16:creationId xmlns:a16="http://schemas.microsoft.com/office/drawing/2014/main" id="{60E12EB4-5DE7-4C23-8839-C410C0849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1" y="147639"/>
            <a:ext cx="58721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nl-BE" altLang="en-US" sz="2000" b="1">
                <a:latin typeface="Arial" panose="020B0604020202020204" pitchFamily="34" charset="0"/>
              </a:rPr>
              <a:t>Quartz crystal microbalance and lipid membranes</a:t>
            </a:r>
            <a:endParaRPr lang="nl-BE" altLang="en-US" sz="2000" b="1" baseline="-25000">
              <a:latin typeface="Arial" panose="020B0604020202020204" pitchFamily="34" charset="0"/>
            </a:endParaRPr>
          </a:p>
        </p:txBody>
      </p:sp>
      <p:pic>
        <p:nvPicPr>
          <p:cNvPr id="67593" name="Picture 2">
            <a:extLst>
              <a:ext uri="{FF2B5EF4-FFF2-40B4-BE49-F238E27FC236}">
                <a16:creationId xmlns:a16="http://schemas.microsoft.com/office/drawing/2014/main" id="{029CA67B-EF9C-447F-BF74-84A9971F3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6" y="2875192"/>
            <a:ext cx="2592388" cy="19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5310A0-001C-4F33-B3E8-A3DE4499F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9" y="1254286"/>
            <a:ext cx="10506075" cy="456813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24A926-296A-404A-A13C-1F75C42226A3}"/>
              </a:ext>
            </a:extLst>
          </p:cNvPr>
          <p:cNvCxnSpPr/>
          <p:nvPr/>
        </p:nvCxnSpPr>
        <p:spPr>
          <a:xfrm flipH="1" flipV="1">
            <a:off x="2714625" y="904875"/>
            <a:ext cx="238125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1E38BD-72E3-4A97-9336-D68C2663A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95511" y="545014"/>
            <a:ext cx="966360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nl-BE" altLang="en-US" sz="1500" dirty="0">
                <a:latin typeface="Arial" panose="020B0604020202020204" pitchFamily="34" charset="0"/>
              </a:rPr>
              <a:t>Sensor </a:t>
            </a:r>
            <a:r>
              <a:rPr lang="nl-BE" altLang="en-US" sz="1500" dirty="0" err="1">
                <a:latin typeface="Arial" panose="020B0604020202020204" pitchFamily="34" charset="0"/>
              </a:rPr>
              <a:t>number</a:t>
            </a:r>
            <a:endParaRPr lang="en-GB" altLang="en-US" sz="1500" dirty="0"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5F256C-1DE8-4027-969A-8FD9C2A5758E}"/>
              </a:ext>
            </a:extLst>
          </p:cNvPr>
          <p:cNvCxnSpPr/>
          <p:nvPr/>
        </p:nvCxnSpPr>
        <p:spPr>
          <a:xfrm flipV="1">
            <a:off x="3086100" y="904875"/>
            <a:ext cx="904875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C409FD-B838-4803-B6B9-D905D39C9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19111" y="535112"/>
            <a:ext cx="966360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nl-BE" altLang="en-US" sz="1500" dirty="0" err="1">
                <a:latin typeface="Arial" panose="020B0604020202020204" pitchFamily="34" charset="0"/>
              </a:rPr>
              <a:t>Overtone</a:t>
            </a:r>
            <a:r>
              <a:rPr lang="nl-BE" altLang="en-US" sz="1500" dirty="0">
                <a:latin typeface="Arial" panose="020B0604020202020204" pitchFamily="34" charset="0"/>
              </a:rPr>
              <a:t> </a:t>
            </a:r>
            <a:r>
              <a:rPr lang="nl-BE" altLang="en-US" sz="1500" dirty="0" err="1">
                <a:latin typeface="Arial" panose="020B0604020202020204" pitchFamily="34" charset="0"/>
              </a:rPr>
              <a:t>number</a:t>
            </a:r>
            <a:endParaRPr lang="en-GB" altLang="en-US" sz="1500" dirty="0"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2B0D4AC-8347-4996-802B-72E7DB96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4341" y="6171829"/>
            <a:ext cx="1308068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BE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The </a:t>
            </a:r>
            <a:r>
              <a:rPr lang="fr-BE" altLang="en-US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fundamental</a:t>
            </a:r>
            <a:r>
              <a:rPr lang="fr-BE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BE" altLang="en-US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overtone</a:t>
            </a:r>
            <a:r>
              <a:rPr lang="fr-BE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BE" altLang="en-US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is</a:t>
            </a:r>
            <a:r>
              <a:rPr lang="fr-BE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BE" altLang="en-US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very</a:t>
            </a:r>
            <a:r>
              <a:rPr lang="fr-BE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BE" altLang="en-US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unstable</a:t>
            </a:r>
            <a:r>
              <a:rPr lang="fr-BE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, start </a:t>
            </a:r>
            <a:r>
              <a:rPr lang="fr-BE" altLang="en-US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from</a:t>
            </a:r>
            <a:r>
              <a:rPr lang="fr-BE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 the 3rd</a:t>
            </a:r>
            <a:endParaRPr lang="nl-BE" altLang="en-US" sz="25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CE8D8-8DC1-44E5-A937-DE2B7F478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522" y="195603"/>
            <a:ext cx="966360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nl-BE" altLang="en-US" sz="2300" b="1" dirty="0" err="1">
                <a:latin typeface="Arial" panose="020B0604020202020204" pitchFamily="34" charset="0"/>
              </a:rPr>
              <a:t>Analyzing</a:t>
            </a:r>
            <a:r>
              <a:rPr lang="nl-BE" altLang="en-US" sz="2300" b="1" dirty="0">
                <a:latin typeface="Arial" panose="020B0604020202020204" pitchFamily="34" charset="0"/>
              </a:rPr>
              <a:t> </a:t>
            </a:r>
            <a:r>
              <a:rPr lang="nl-BE" altLang="en-US" sz="2300" b="1" dirty="0" err="1">
                <a:latin typeface="Arial" panose="020B0604020202020204" pitchFamily="34" charset="0"/>
              </a:rPr>
              <a:t>the</a:t>
            </a:r>
            <a:r>
              <a:rPr lang="nl-BE" altLang="en-US" sz="2300" b="1" dirty="0">
                <a:latin typeface="Arial" panose="020B0604020202020204" pitchFamily="34" charset="0"/>
              </a:rPr>
              <a:t> data</a:t>
            </a:r>
            <a:endParaRPr lang="en-GB" altLang="en-US" sz="23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78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3E290B-ACBB-4C0F-8F95-2146036E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734585"/>
            <a:ext cx="7581900" cy="60757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021E10-A20F-408D-B89E-D184C543A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522" y="195603"/>
            <a:ext cx="966360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nl-BE" altLang="en-US" sz="2300" b="1" dirty="0">
                <a:latin typeface="Arial" panose="020B0604020202020204" pitchFamily="34" charset="0"/>
              </a:rPr>
              <a:t>Overall experiment</a:t>
            </a:r>
            <a:endParaRPr lang="en-GB" altLang="en-US" sz="23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33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98AE8-7C9F-4919-81E9-D4A961B1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" y="1847096"/>
            <a:ext cx="5283259" cy="4153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D7F4C7-C97B-4D7B-8F54-5E23D9FE5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001" y="2005119"/>
            <a:ext cx="5467499" cy="3837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3944A8-9AFA-4AEF-B4E8-F66616696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522" y="195603"/>
            <a:ext cx="966360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nl-BE" altLang="en-US" sz="2300" b="1" dirty="0">
                <a:latin typeface="Arial" panose="020B0604020202020204" pitchFamily="34" charset="0"/>
              </a:rPr>
              <a:t>Overall experiment</a:t>
            </a:r>
            <a:endParaRPr lang="en-GB" altLang="en-US" sz="23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79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0C61BE-CC07-46CB-B772-06C87FA0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829"/>
            <a:ext cx="5981700" cy="4683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30DC32-39B0-4150-86AF-3E5E3EE80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1691883"/>
            <a:ext cx="5938094" cy="4495800"/>
          </a:xfrm>
          <a:prstGeom prst="rect">
            <a:avLst/>
          </a:prstGeom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DF6640C3-E373-4FE1-A7E5-514544CE7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82466" y="431790"/>
            <a:ext cx="1308068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BE" altLang="en-US" sz="2500" b="1" dirty="0">
                <a:latin typeface="Arial" panose="020B0604020202020204" pitchFamily="34" charset="0"/>
              </a:rPr>
              <a:t>Initial adsorption</a:t>
            </a:r>
            <a:endParaRPr lang="nl-BE" altLang="en-US" sz="25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3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0C61BE-CC07-46CB-B772-06C87FA0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829"/>
            <a:ext cx="5981700" cy="4683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30DC32-39B0-4150-86AF-3E5E3EE80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1668224"/>
            <a:ext cx="5938094" cy="4495800"/>
          </a:xfrm>
          <a:prstGeom prst="rect">
            <a:avLst/>
          </a:prstGeom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DF6640C3-E373-4FE1-A7E5-514544CE7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5266" y="318233"/>
            <a:ext cx="1308068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BE" altLang="en-US" sz="2500" b="1" dirty="0">
                <a:latin typeface="Arial" panose="020B0604020202020204" pitchFamily="34" charset="0"/>
              </a:rPr>
              <a:t>Layer </a:t>
            </a:r>
            <a:r>
              <a:rPr lang="fr-BE" altLang="en-US" sz="2500" b="1" dirty="0" err="1">
                <a:latin typeface="Arial" panose="020B0604020202020204" pitchFamily="34" charset="0"/>
              </a:rPr>
              <a:t>thickness</a:t>
            </a:r>
            <a:r>
              <a:rPr lang="fr-BE" altLang="en-US" sz="2500" b="1" dirty="0">
                <a:latin typeface="Arial" panose="020B0604020202020204" pitchFamily="34" charset="0"/>
              </a:rPr>
              <a:t> estimation</a:t>
            </a:r>
            <a:endParaRPr lang="nl-BE" altLang="en-US" sz="2500" b="1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DA2540-CDE8-4747-84AE-48831E393AE8}"/>
              </a:ext>
            </a:extLst>
          </p:cNvPr>
          <p:cNvSpPr/>
          <p:nvPr/>
        </p:nvSpPr>
        <p:spPr>
          <a:xfrm>
            <a:off x="2174240" y="1597829"/>
            <a:ext cx="132080" cy="2679531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9AF41D-02A3-43EC-B358-F508328BCF94}"/>
              </a:ext>
            </a:extLst>
          </p:cNvPr>
          <p:cNvSpPr/>
          <p:nvPr/>
        </p:nvSpPr>
        <p:spPr>
          <a:xfrm>
            <a:off x="8003540" y="2705269"/>
            <a:ext cx="132080" cy="2679531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3296D9-2A49-4FCB-9867-E07FB6634848}"/>
              </a:ext>
            </a:extLst>
          </p:cNvPr>
          <p:cNvSpPr/>
          <p:nvPr/>
        </p:nvSpPr>
        <p:spPr>
          <a:xfrm>
            <a:off x="4124960" y="1103868"/>
            <a:ext cx="992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Plot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l-GR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n-US" altLang="en-US" b="1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el-GR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altLang="en-US" b="1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 vs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l-GR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altLang="en-US" b="1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 time dependence</a:t>
            </a:r>
            <a:endParaRPr lang="nl-BE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34CA1B74-D814-4AA3-BF4A-04E75FA2F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960" y="6421845"/>
            <a:ext cx="85262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-101" charset="-128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fr-BE" altLang="en-US" sz="1800" dirty="0">
                <a:latin typeface="Arial" panose="020B0604020202020204" pitchFamily="34" charset="0"/>
              </a:rPr>
              <a:t>E. </a:t>
            </a:r>
            <a:r>
              <a:rPr lang="fr-BE" altLang="en-US" sz="1800" dirty="0" err="1">
                <a:latin typeface="Arial" panose="020B0604020202020204" pitchFamily="34" charset="0"/>
              </a:rPr>
              <a:t>Tellechea</a:t>
            </a:r>
            <a:r>
              <a:rPr lang="fr-BE" altLang="en-US" sz="1800" dirty="0">
                <a:latin typeface="Arial" panose="020B0604020202020204" pitchFamily="34" charset="0"/>
              </a:rPr>
              <a:t>, Langmuir 25, 5177 (2009)</a:t>
            </a:r>
            <a:endParaRPr lang="nl-BE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41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65E83B-90BF-4458-9EDE-9F55C9A09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9" y="655190"/>
            <a:ext cx="1716137" cy="5764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1E0C7E-D765-4688-B09B-493C368D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895" y="655189"/>
            <a:ext cx="1908301" cy="5764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FE583-0791-4AAB-8988-4A92F6000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480" y="470216"/>
            <a:ext cx="5493067" cy="429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19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9C206F-1DB7-437A-86EC-B3AB0E58A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385272"/>
            <a:ext cx="6167437" cy="476787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52458F0-A955-48F8-A60F-F94C1552B8C8}"/>
              </a:ext>
            </a:extLst>
          </p:cNvPr>
          <p:cNvSpPr/>
          <p:nvPr/>
        </p:nvSpPr>
        <p:spPr>
          <a:xfrm>
            <a:off x="5429250" y="3180158"/>
            <a:ext cx="800100" cy="69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51F008-C4F5-4754-85C0-C18B953C4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87" y="1618151"/>
            <a:ext cx="5648325" cy="46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71A6F-BBF1-4C83-91E3-7376D4D62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728" y="185266"/>
            <a:ext cx="3836922" cy="187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4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ACD9C3C-E685-4A68-97F8-5B5B39147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523875"/>
            <a:ext cx="76755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Arial" panose="020B0604020202020204" pitchFamily="34" charset="0"/>
              </a:rPr>
              <a:t>Experiment </a:t>
            </a:r>
            <a:endParaRPr lang="nl-BE" altLang="en-US" sz="25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B2E8E-1331-4678-8788-B101EC5673BA}"/>
              </a:ext>
            </a:extLst>
          </p:cNvPr>
          <p:cNvSpPr txBox="1"/>
          <p:nvPr/>
        </p:nvSpPr>
        <p:spPr>
          <a:xfrm>
            <a:off x="1137614" y="1000125"/>
            <a:ext cx="28055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500" b="1" dirty="0">
                <a:latin typeface="Arial" panose="020B0604020202020204" pitchFamily="34" charset="0"/>
                <a:cs typeface="Arial" panose="020B0604020202020204" pitchFamily="34" charset="0"/>
              </a:rPr>
              <a:t>DPPC T</a:t>
            </a:r>
            <a:r>
              <a:rPr lang="fr-BE" sz="25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BE" sz="2500" b="1" dirty="0">
                <a:latin typeface="Arial" panose="020B0604020202020204" pitchFamily="34" charset="0"/>
                <a:cs typeface="Arial" panose="020B0604020202020204" pitchFamily="34" charset="0"/>
              </a:rPr>
              <a:t> 41.5 °C</a:t>
            </a:r>
            <a:endParaRPr lang="en-BE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83120-ADB3-4184-8313-FAC038C8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92" y="1618744"/>
            <a:ext cx="4625452" cy="8694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8EB690C-CD88-47AC-BF40-6FF0568B4847}"/>
              </a:ext>
            </a:extLst>
          </p:cNvPr>
          <p:cNvSpPr/>
          <p:nvPr/>
        </p:nvSpPr>
        <p:spPr>
          <a:xfrm>
            <a:off x="276531" y="2922196"/>
            <a:ext cx="5314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b="1" dirty="0">
                <a:latin typeface="Arial" panose="020B0604020202020204" pitchFamily="34" charset="0"/>
              </a:rPr>
              <a:t>Vesicles extruded with 100 nm pore membrane</a:t>
            </a:r>
            <a:endParaRPr lang="nl-BE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257A671-7E2C-4DCC-9F07-3A7C078FF7AF}"/>
              </a:ext>
            </a:extLst>
          </p:cNvPr>
          <p:cNvSpPr/>
          <p:nvPr/>
        </p:nvSpPr>
        <p:spPr>
          <a:xfrm rot="19826959">
            <a:off x="6097268" y="2465778"/>
            <a:ext cx="962025" cy="598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6AC8BF-1504-4829-A873-2AEA419C5C89}"/>
              </a:ext>
            </a:extLst>
          </p:cNvPr>
          <p:cNvSpPr/>
          <p:nvPr/>
        </p:nvSpPr>
        <p:spPr>
          <a:xfrm>
            <a:off x="7906282" y="1279812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b="1" dirty="0">
                <a:latin typeface="Arial" panose="020B0604020202020204" pitchFamily="34" charset="0"/>
              </a:rPr>
              <a:t>Au-coated quartz</a:t>
            </a:r>
            <a:endParaRPr lang="nl-BE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29367E-91BE-438E-9D42-1B4FC41B6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982" y="1745271"/>
            <a:ext cx="1104900" cy="11715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CDBD2C8-D48A-4BFF-8B0F-EF92A20E9819}"/>
              </a:ext>
            </a:extLst>
          </p:cNvPr>
          <p:cNvSpPr/>
          <p:nvPr/>
        </p:nvSpPr>
        <p:spPr>
          <a:xfrm>
            <a:off x="2006978" y="4210259"/>
            <a:ext cx="7560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Effect of hydrophobic chain length on melting temperature? </a:t>
            </a:r>
            <a:endParaRPr lang="nl-BE" alt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352B70-3D8B-8D26-F9BD-0FCC2CB79B70}"/>
              </a:ext>
            </a:extLst>
          </p:cNvPr>
          <p:cNvSpPr/>
          <p:nvPr/>
        </p:nvSpPr>
        <p:spPr>
          <a:xfrm>
            <a:off x="1237789" y="5054590"/>
            <a:ext cx="873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DPPC is 16:0, we will measure 15:0, 17:0 and I’ll provide you with data for 14:0</a:t>
            </a:r>
            <a:endParaRPr lang="nl-BE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0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57A125-91D4-439E-B85C-6B95FFFF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1006042"/>
            <a:ext cx="10627360" cy="4845915"/>
          </a:xfrm>
          <a:prstGeom prst="rect">
            <a:avLst/>
          </a:prstGeom>
        </p:spPr>
      </p:pic>
      <p:sp>
        <p:nvSpPr>
          <p:cNvPr id="5" name="Rectangle 9">
            <a:extLst>
              <a:ext uri="{FF2B5EF4-FFF2-40B4-BE49-F238E27FC236}">
                <a16:creationId xmlns:a16="http://schemas.microsoft.com/office/drawing/2014/main" id="{AC2CE1EE-8A0C-49C9-9845-283E4BB16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320675"/>
            <a:ext cx="76755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Arial" panose="020B0604020202020204" pitchFamily="34" charset="0"/>
              </a:rPr>
              <a:t>Step 1. Sensor cleaning</a:t>
            </a:r>
            <a:endParaRPr lang="nl-BE" altLang="en-US" sz="25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A0AE095-EAA2-40F8-8B3E-BA3770BFE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83322" y="6193155"/>
            <a:ext cx="1308068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Task 1 to be included in the report: How does UV-ozone work?</a:t>
            </a:r>
            <a:endParaRPr lang="nl-BE" altLang="en-US" sz="25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9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D66119A9-8621-4738-8F45-CEF401841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531" y="482600"/>
            <a:ext cx="953293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Arial" panose="020B0604020202020204" pitchFamily="34" charset="0"/>
              </a:rPr>
              <a:t>Step 2. Measure contact angle and calculate surface energy</a:t>
            </a:r>
            <a:endParaRPr lang="nl-BE" altLang="en-US" sz="25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9B91D71-F67D-4C28-8919-DC247F1C8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66168" y="1289879"/>
            <a:ext cx="953293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dirty="0">
                <a:latin typeface="Arial" panose="020B0604020202020204" pitchFamily="34" charset="0"/>
              </a:rPr>
              <a:t>Liquids: Water and diiodomethane</a:t>
            </a:r>
            <a:endParaRPr lang="nl-BE" altLang="en-US" sz="25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0A3246F-4871-43EF-A5D6-99296F63A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1809" y="5898346"/>
            <a:ext cx="1308068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solidFill>
                  <a:srgbClr val="FF0000"/>
                </a:solidFill>
                <a:latin typeface="Arial" panose="020B0604020202020204" pitchFamily="34" charset="0"/>
              </a:rPr>
              <a:t>Task 2 to be included in the report: Calculate surface energy</a:t>
            </a:r>
            <a:endParaRPr lang="nl-BE" altLang="en-US" sz="25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4D4467-FD0A-4654-8E68-3E34804A6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8399"/>
            <a:ext cx="17712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BE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3569978-39F2-4D07-8673-2721D6E5E0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900171"/>
              </p:ext>
            </p:extLst>
          </p:nvPr>
        </p:nvGraphicFramePr>
        <p:xfrm>
          <a:off x="838199" y="1829211"/>
          <a:ext cx="350805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254000" progId="Equation.DSMT4">
                  <p:embed/>
                </p:oleObj>
              </mc:Choice>
              <mc:Fallback>
                <p:oleObj name="Equation" r:id="rId2" imgW="16129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99" y="1829211"/>
                        <a:ext cx="3508058" cy="552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BDF08F38-4938-4802-AAE0-6C708DED2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211280"/>
            <a:ext cx="156811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BE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EFB61EE-B1E2-4C4F-829F-C6520C7E82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935813"/>
              </p:ext>
            </p:extLst>
          </p:nvPr>
        </p:nvGraphicFramePr>
        <p:xfrm>
          <a:off x="705196" y="2603623"/>
          <a:ext cx="4364347" cy="552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5729" imgH="253890" progId="Equation.DSMT4">
                  <p:embed/>
                </p:oleObj>
              </mc:Choice>
              <mc:Fallback>
                <p:oleObj name="Equation" r:id="rId4" imgW="2005729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196" y="2603623"/>
                        <a:ext cx="4364347" cy="5524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779E087-4E9B-49C7-813F-5D9E3B82E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650" y="3760972"/>
            <a:ext cx="88296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9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CE113345-6F7F-4F75-90CE-94CB7E96A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531" y="482600"/>
            <a:ext cx="953293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Arial" panose="020B0604020202020204" pitchFamily="34" charset="0"/>
              </a:rPr>
              <a:t>Step 3. Mount the QCM-D sensors in the QCM-D instrument</a:t>
            </a:r>
            <a:endParaRPr lang="nl-BE" altLang="en-US" sz="25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64C27-B9AA-43FA-8878-04C9CA46C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32" y="1266825"/>
            <a:ext cx="3632994" cy="28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7">
            <a:extLst>
              <a:ext uri="{FF2B5EF4-FFF2-40B4-BE49-F238E27FC236}">
                <a16:creationId xmlns:a16="http://schemas.microsoft.com/office/drawing/2014/main" id="{A4E2EFDD-B5F1-45B5-ADBC-C6875801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2522538"/>
            <a:ext cx="3752850" cy="1554162"/>
          </a:xfrm>
          <a:prstGeom prst="rect">
            <a:avLst/>
          </a:prstGeom>
          <a:solidFill>
            <a:schemeClr val="bg1"/>
          </a:solidFill>
          <a:ln w="47625">
            <a:solidFill>
              <a:srgbClr val="0070C0">
                <a:alpha val="96861"/>
              </a:srgbClr>
            </a:solidFill>
            <a:miter lim="800000"/>
            <a:headEnd/>
            <a:tailEnd/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AE156ABC-C91D-4117-9FAF-4E454B1BE11B}"/>
              </a:ext>
            </a:extLst>
          </p:cNvPr>
          <p:cNvSpPr/>
          <p:nvPr/>
        </p:nvSpPr>
        <p:spPr bwMode="auto">
          <a:xfrm>
            <a:off x="3057525" y="1257301"/>
            <a:ext cx="438150" cy="390525"/>
          </a:xfrm>
          <a:prstGeom prst="rightArrow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722A52-350B-4903-AE98-7AE307B91065}"/>
              </a:ext>
            </a:extLst>
          </p:cNvPr>
          <p:cNvSpPr/>
          <p:nvPr/>
        </p:nvSpPr>
        <p:spPr bwMode="auto">
          <a:xfrm>
            <a:off x="3560764" y="1068389"/>
            <a:ext cx="2376487" cy="701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BD498F-B89A-4689-BC2B-3B876622B009}"/>
              </a:ext>
            </a:extLst>
          </p:cNvPr>
          <p:cNvSpPr/>
          <p:nvPr/>
        </p:nvSpPr>
        <p:spPr bwMode="auto">
          <a:xfrm>
            <a:off x="1631950" y="1130301"/>
            <a:ext cx="1347788" cy="601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2230" name="TextBox 20">
            <a:extLst>
              <a:ext uri="{FF2B5EF4-FFF2-40B4-BE49-F238E27FC236}">
                <a16:creationId xmlns:a16="http://schemas.microsoft.com/office/drawing/2014/main" id="{231DC85C-93FB-44A4-94B3-BC9E29529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182688"/>
            <a:ext cx="1263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en-US" sz="1800" b="1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-101" charset="-128"/>
              </a:rPr>
              <a:t>DPPC lipid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en-US" sz="1800" b="1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-101" charset="-128"/>
              </a:rPr>
              <a:t>(T</a:t>
            </a:r>
            <a:r>
              <a:rPr lang="nl-BE" altLang="en-US" sz="1800" b="1" baseline="-2500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-101" charset="-128"/>
              </a:rPr>
              <a:t>m</a:t>
            </a:r>
            <a:r>
              <a:rPr lang="nl-BE" altLang="en-US" sz="1800" b="1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-101" charset="-128"/>
              </a:rPr>
              <a:t> ~ -17 °C)</a:t>
            </a:r>
            <a:endParaRPr lang="en-GB" altLang="en-US" sz="1800" b="1">
              <a:solidFill>
                <a:schemeClr val="bg1"/>
              </a:solidFill>
              <a:latin typeface="Arial" panose="020B0604020202020204" pitchFamily="34" charset="0"/>
              <a:ea typeface="ヒラギノ角ゴ Pro W3" pitchFamily="-101" charset="-128"/>
            </a:endParaRPr>
          </a:p>
        </p:txBody>
      </p:sp>
      <p:sp>
        <p:nvSpPr>
          <p:cNvPr id="52231" name="TextBox 21">
            <a:extLst>
              <a:ext uri="{FF2B5EF4-FFF2-40B4-BE49-F238E27FC236}">
                <a16:creationId xmlns:a16="http://schemas.microsoft.com/office/drawing/2014/main" id="{B8B55723-53B3-4271-8CF7-9D7AA99E3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114" y="952500"/>
            <a:ext cx="26955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en-US" sz="1800" b="1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-101" charset="-128"/>
              </a:rPr>
              <a:t>Lipid film formation: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en-US" sz="1800" b="1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-101" charset="-128"/>
              </a:rPr>
              <a:t>Evaporation of solvent (clorophorm)</a:t>
            </a:r>
            <a:endParaRPr lang="en-GB" altLang="en-US" sz="1800" b="1">
              <a:solidFill>
                <a:schemeClr val="bg1"/>
              </a:solidFill>
              <a:latin typeface="Arial" panose="020B0604020202020204" pitchFamily="34" charset="0"/>
              <a:ea typeface="ヒラギノ角ゴ Pro W3" pitchFamily="-101" charset="-128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7412ED8-BEC1-4247-A8BC-9A84AA9A9CD4}"/>
              </a:ext>
            </a:extLst>
          </p:cNvPr>
          <p:cNvSpPr/>
          <p:nvPr/>
        </p:nvSpPr>
        <p:spPr bwMode="auto">
          <a:xfrm>
            <a:off x="6535738" y="1052514"/>
            <a:ext cx="1727200" cy="701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2233" name="TextBox 24">
            <a:extLst>
              <a:ext uri="{FF2B5EF4-FFF2-40B4-BE49-F238E27FC236}">
                <a16:creationId xmlns:a16="http://schemas.microsoft.com/office/drawing/2014/main" id="{6D7122C0-C180-4A69-9474-459C0F68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9" y="1174750"/>
            <a:ext cx="2014537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en-US" sz="1800" b="1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-101" charset="-128"/>
              </a:rPr>
              <a:t>Lipid film hydration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en-US" sz="1800" b="1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-101" charset="-128"/>
              </a:rPr>
              <a:t>With HEPES buffer</a:t>
            </a:r>
            <a:endParaRPr lang="en-GB" altLang="en-US" sz="1800" b="1">
              <a:solidFill>
                <a:schemeClr val="bg1"/>
              </a:solidFill>
              <a:latin typeface="Arial" panose="020B0604020202020204" pitchFamily="34" charset="0"/>
              <a:ea typeface="ヒラギノ角ゴ Pro W3" pitchFamily="-101" charset="-128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1847DBF-270C-4204-964F-7716012AC2E0}"/>
              </a:ext>
            </a:extLst>
          </p:cNvPr>
          <p:cNvSpPr/>
          <p:nvPr/>
        </p:nvSpPr>
        <p:spPr bwMode="auto">
          <a:xfrm>
            <a:off x="6026150" y="1244601"/>
            <a:ext cx="439738" cy="390525"/>
          </a:xfrm>
          <a:prstGeom prst="rightArrow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E1C1293-F264-4BEF-A7A0-4C230784E804}"/>
              </a:ext>
            </a:extLst>
          </p:cNvPr>
          <p:cNvSpPr/>
          <p:nvPr/>
        </p:nvSpPr>
        <p:spPr bwMode="auto">
          <a:xfrm>
            <a:off x="8326438" y="1219201"/>
            <a:ext cx="438150" cy="390525"/>
          </a:xfrm>
          <a:prstGeom prst="rightArrow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78683D9-CE4F-4AEF-94E5-12FB3B989C09}"/>
              </a:ext>
            </a:extLst>
          </p:cNvPr>
          <p:cNvSpPr/>
          <p:nvPr/>
        </p:nvSpPr>
        <p:spPr bwMode="auto">
          <a:xfrm>
            <a:off x="8828089" y="1052513"/>
            <a:ext cx="1165225" cy="703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2237" name="TextBox 28">
            <a:extLst>
              <a:ext uri="{FF2B5EF4-FFF2-40B4-BE49-F238E27FC236}">
                <a16:creationId xmlns:a16="http://schemas.microsoft.com/office/drawing/2014/main" id="{3968291A-519F-4E6D-9CB8-CBB80296F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639" y="1241425"/>
            <a:ext cx="2014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en-US" sz="1800" b="1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-101" charset="-128"/>
              </a:rPr>
              <a:t>Extrusion</a:t>
            </a:r>
            <a:endParaRPr lang="en-GB" altLang="en-US" sz="1800" b="1">
              <a:solidFill>
                <a:schemeClr val="bg1"/>
              </a:solidFill>
              <a:latin typeface="Arial" panose="020B0604020202020204" pitchFamily="34" charset="0"/>
              <a:ea typeface="ヒラギノ角ゴ Pro W3" pitchFamily="-101" charset="-128"/>
            </a:endParaRPr>
          </a:p>
        </p:txBody>
      </p:sp>
      <p:pic>
        <p:nvPicPr>
          <p:cNvPr id="52238" name="Picture 46">
            <a:extLst>
              <a:ext uri="{FF2B5EF4-FFF2-40B4-BE49-F238E27FC236}">
                <a16:creationId xmlns:a16="http://schemas.microsoft.com/office/drawing/2014/main" id="{8F59CC67-6F13-4897-AA20-9C3155F3C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4" y="2300288"/>
            <a:ext cx="4478337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9" name="Rectangle 23">
            <a:extLst>
              <a:ext uri="{FF2B5EF4-FFF2-40B4-BE49-F238E27FC236}">
                <a16:creationId xmlns:a16="http://schemas.microsoft.com/office/drawing/2014/main" id="{5E2D5631-B987-4329-8025-09108331D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200025"/>
            <a:ext cx="76755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500">
                <a:latin typeface="Arial" panose="020B0604020202020204" pitchFamily="34" charset="0"/>
              </a:rPr>
              <a:t>How to form lipid vesicles?</a:t>
            </a:r>
            <a:endParaRPr lang="nl-BE" altLang="en-US" sz="25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52240" name="Picture 24">
            <a:extLst>
              <a:ext uri="{FF2B5EF4-FFF2-40B4-BE49-F238E27FC236}">
                <a16:creationId xmlns:a16="http://schemas.microsoft.com/office/drawing/2014/main" id="{414B0DF3-4C74-4E85-841B-9C98A2C00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4" y="4413251"/>
            <a:ext cx="4440237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43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3">
            <a:extLst>
              <a:ext uri="{FF2B5EF4-FFF2-40B4-BE49-F238E27FC236}">
                <a16:creationId xmlns:a16="http://schemas.microsoft.com/office/drawing/2014/main" id="{893374C8-0720-429E-B932-BDAADA768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268414"/>
            <a:ext cx="33147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4">
            <a:extLst>
              <a:ext uri="{FF2B5EF4-FFF2-40B4-BE49-F238E27FC236}">
                <a16:creationId xmlns:a16="http://schemas.microsoft.com/office/drawing/2014/main" id="{E20C972A-B787-45B7-A7D1-22DE0337F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39" y="1225550"/>
            <a:ext cx="33051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5">
            <a:extLst>
              <a:ext uri="{FF2B5EF4-FFF2-40B4-BE49-F238E27FC236}">
                <a16:creationId xmlns:a16="http://schemas.microsoft.com/office/drawing/2014/main" id="{62368188-A601-4FFE-A503-25152EF9E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4581525"/>
            <a:ext cx="32004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6">
            <a:extLst>
              <a:ext uri="{FF2B5EF4-FFF2-40B4-BE49-F238E27FC236}">
                <a16:creationId xmlns:a16="http://schemas.microsoft.com/office/drawing/2014/main" id="{8716B6FB-C03A-4772-ABF9-3DA7FCC0D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9" y="3594101"/>
            <a:ext cx="19335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8">
            <a:extLst>
              <a:ext uri="{FF2B5EF4-FFF2-40B4-BE49-F238E27FC236}">
                <a16:creationId xmlns:a16="http://schemas.microsoft.com/office/drawing/2014/main" id="{0E79C8C2-C651-46FF-BD07-5E6222B1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28638" y="820738"/>
            <a:ext cx="76755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500">
                <a:latin typeface="Arial" panose="020B0604020202020204" pitchFamily="34" charset="0"/>
              </a:rPr>
              <a:t>1) Dry lipid film</a:t>
            </a:r>
            <a:endParaRPr lang="nl-BE" altLang="en-US" sz="25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53255" name="Rectangle 9">
            <a:extLst>
              <a:ext uri="{FF2B5EF4-FFF2-40B4-BE49-F238E27FC236}">
                <a16:creationId xmlns:a16="http://schemas.microsoft.com/office/drawing/2014/main" id="{50FB6562-FF18-48CE-A835-011C6D174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171450"/>
            <a:ext cx="76755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Arial" panose="020B0604020202020204" pitchFamily="34" charset="0"/>
              </a:rPr>
              <a:t>Step 4. Formation of vesicles</a:t>
            </a:r>
            <a:endParaRPr lang="nl-BE" altLang="en-US" sz="25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53256" name="Rectangle 10">
            <a:extLst>
              <a:ext uri="{FF2B5EF4-FFF2-40B4-BE49-F238E27FC236}">
                <a16:creationId xmlns:a16="http://schemas.microsoft.com/office/drawing/2014/main" id="{2CF73BCE-2945-4699-AA6A-A5A610EF5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820738"/>
            <a:ext cx="76755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500">
                <a:latin typeface="Arial" panose="020B0604020202020204" pitchFamily="34" charset="0"/>
              </a:rPr>
              <a:t>2) Overnight low pressure</a:t>
            </a:r>
            <a:endParaRPr lang="nl-BE" altLang="en-US" sz="25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53257" name="Rectangle 11">
            <a:extLst>
              <a:ext uri="{FF2B5EF4-FFF2-40B4-BE49-F238E27FC236}">
                <a16:creationId xmlns:a16="http://schemas.microsoft.com/office/drawing/2014/main" id="{CA76E3EE-AFAE-4845-B283-C903C8FF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28638" y="4103689"/>
            <a:ext cx="767556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500">
                <a:latin typeface="Arial" panose="020B0604020202020204" pitchFamily="34" charset="0"/>
              </a:rPr>
              <a:t>3) Hydration</a:t>
            </a:r>
            <a:endParaRPr lang="nl-BE" altLang="en-US" sz="25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53258" name="Rectangle 12">
            <a:extLst>
              <a:ext uri="{FF2B5EF4-FFF2-40B4-BE49-F238E27FC236}">
                <a16:creationId xmlns:a16="http://schemas.microsoft.com/office/drawing/2014/main" id="{B652A6AF-D3B1-47E9-B26B-FD70FC81B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3186113"/>
            <a:ext cx="7677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500">
                <a:latin typeface="Arial" panose="020B0604020202020204" pitchFamily="34" charset="0"/>
              </a:rPr>
              <a:t>4) Vortexing</a:t>
            </a:r>
            <a:endParaRPr lang="nl-BE" altLang="en-US" sz="25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3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7">
            <a:extLst>
              <a:ext uri="{FF2B5EF4-FFF2-40B4-BE49-F238E27FC236}">
                <a16:creationId xmlns:a16="http://schemas.microsoft.com/office/drawing/2014/main" id="{CD85AD64-488E-45C2-A31A-452DA77C1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998537"/>
            <a:ext cx="5565773" cy="2304945"/>
          </a:xfrm>
          <a:prstGeom prst="rect">
            <a:avLst/>
          </a:prstGeom>
          <a:solidFill>
            <a:schemeClr val="bg1"/>
          </a:solidFill>
          <a:ln w="47625">
            <a:solidFill>
              <a:srgbClr val="0070C0">
                <a:alpha val="96861"/>
              </a:srgbClr>
            </a:solidFill>
            <a:miter lim="800000"/>
            <a:headEnd/>
            <a:tailEnd/>
          </a:ln>
        </p:spPr>
      </p:pic>
      <p:pic>
        <p:nvPicPr>
          <p:cNvPr id="5" name="Picture 24">
            <a:extLst>
              <a:ext uri="{FF2B5EF4-FFF2-40B4-BE49-F238E27FC236}">
                <a16:creationId xmlns:a16="http://schemas.microsoft.com/office/drawing/2014/main" id="{1CB53DA2-EE64-47C6-93E9-EAF460E28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880" y="3689351"/>
            <a:ext cx="4440237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0B865AAC-1A0D-41DB-A74C-608BB7B3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285750"/>
            <a:ext cx="76755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Arial" panose="020B0604020202020204" pitchFamily="34" charset="0"/>
              </a:rPr>
              <a:t>Step 5. Extrusion</a:t>
            </a:r>
            <a:endParaRPr lang="nl-BE" altLang="en-US" sz="25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5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Widescreen</PresentationFormat>
  <Paragraphs>67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LOSADA PEREZ  Patricia Maria</dc:creator>
  <cp:lastModifiedBy>LOSADA PEREZ Patricia Maria</cp:lastModifiedBy>
  <cp:revision>24</cp:revision>
  <dcterms:created xsi:type="dcterms:W3CDTF">2020-11-14T07:56:45Z</dcterms:created>
  <dcterms:modified xsi:type="dcterms:W3CDTF">2023-11-28T08:44:01Z</dcterms:modified>
</cp:coreProperties>
</file>