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05/04/2023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05/04/2023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smtClean="0">
                <a:solidFill>
                  <a:srgbClr val="0070C0"/>
                </a:solidFill>
                <a:latin typeface="Arial Black" pitchFamily="34" charset="0"/>
              </a:rPr>
              <a:t>Diferentes áreas de Programación</a:t>
            </a:r>
            <a:endParaRPr lang="es-ES" b="1" dirty="0">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1815e5d0-51e1-4605-bf88-f25369112b8f.png"/>
          <p:cNvPicPr>
            <a:picLocks noGrp="1" noChangeAspect="1"/>
          </p:cNvPicPr>
          <p:nvPr>
            <p:ph idx="1"/>
          </p:nvPr>
        </p:nvPicPr>
        <p:blipFill>
          <a:blip r:embed="rId2"/>
          <a:srcRect b="12241"/>
          <a:stretch>
            <a:fillRect/>
          </a:stretch>
        </p:blipFill>
        <p:spPr>
          <a:xfrm>
            <a:off x="1357290" y="500042"/>
            <a:ext cx="6667500" cy="585133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idx="1"/>
          </p:nvPr>
        </p:nvSpPr>
        <p:spPr>
          <a:xfrm>
            <a:off x="457200" y="642918"/>
            <a:ext cx="8229600" cy="5483245"/>
          </a:xfrm>
        </p:spPr>
        <p:txBody>
          <a:bodyPr>
            <a:normAutofit fontScale="85000" lnSpcReduction="20000"/>
          </a:bodyPr>
          <a:lstStyle/>
          <a:p>
            <a:r>
              <a:rPr lang="es-ES" b="1" dirty="0" smtClean="0"/>
              <a:t>4. 🚀 Realidad virtual y aumentada</a:t>
            </a:r>
          </a:p>
          <a:p>
            <a:r>
              <a:rPr lang="es-ES" dirty="0" smtClean="0"/>
              <a:t>La </a:t>
            </a:r>
            <a:r>
              <a:rPr lang="es-ES" b="1" dirty="0" smtClean="0"/>
              <a:t>realidad virtual</a:t>
            </a:r>
            <a:r>
              <a:rPr lang="es-ES" dirty="0" smtClean="0"/>
              <a:t> es una inmersión total, se suele utilizar un casco o lentes que ocupa toda tu visión, y con ello puedes transportarte a un mundo de ensueño, hay proyectos muy conocidos como Beat Saber y </a:t>
            </a:r>
            <a:r>
              <a:rPr lang="es-ES" dirty="0" err="1" smtClean="0"/>
              <a:t>Half-Life</a:t>
            </a:r>
            <a:r>
              <a:rPr lang="es-ES" dirty="0" smtClean="0"/>
              <a:t>: </a:t>
            </a:r>
            <a:r>
              <a:rPr lang="es-ES" dirty="0" err="1" smtClean="0"/>
              <a:t>Alyx</a:t>
            </a:r>
            <a:r>
              <a:rPr lang="es-ES" dirty="0" smtClean="0"/>
              <a:t>.</a:t>
            </a:r>
          </a:p>
          <a:p>
            <a:r>
              <a:rPr lang="es-ES" dirty="0" smtClean="0"/>
              <a:t>Mientras que la </a:t>
            </a:r>
            <a:r>
              <a:rPr lang="es-ES" b="1" dirty="0" smtClean="0"/>
              <a:t>realidad aumentada</a:t>
            </a:r>
            <a:r>
              <a:rPr lang="es-ES" dirty="0" smtClean="0"/>
              <a:t> combina nuestra realidad con la virtual, un ejemplo de ello es </a:t>
            </a:r>
            <a:r>
              <a:rPr lang="es-ES" dirty="0" err="1" smtClean="0"/>
              <a:t>Pokémon</a:t>
            </a:r>
            <a:r>
              <a:rPr lang="es-ES" dirty="0" smtClean="0"/>
              <a:t> GO o los filtros de </a:t>
            </a:r>
            <a:r>
              <a:rPr lang="es-ES" dirty="0" err="1" smtClean="0"/>
              <a:t>Snapchat</a:t>
            </a:r>
            <a:r>
              <a:rPr lang="es-ES" dirty="0" smtClean="0"/>
              <a:t>. ¿Y como funciona? Es muy simple, solo se necesita un dispositivo que permita observar el entorno, y con este mismo agregarle ese añadido, por ejemplo con la cámara del teléfono que puedes añadir efectos para las </a:t>
            </a:r>
            <a:r>
              <a:rPr lang="es-ES" dirty="0" err="1" smtClean="0"/>
              <a:t>stories</a:t>
            </a:r>
            <a:r>
              <a:rPr lang="es-ES" dirty="0" smtClean="0"/>
              <a:t>. Esta tecnología se puede trabajar con varios lenguajes, tales como </a:t>
            </a:r>
            <a:r>
              <a:rPr lang="es-ES" b="1" dirty="0" smtClean="0"/>
              <a:t>C#</a:t>
            </a:r>
            <a:r>
              <a:rPr lang="es-ES" dirty="0" smtClean="0"/>
              <a:t>, </a:t>
            </a:r>
            <a:r>
              <a:rPr lang="es-ES" b="1" dirty="0" smtClean="0"/>
              <a:t>Java</a:t>
            </a:r>
            <a:r>
              <a:rPr lang="es-ES" dirty="0" smtClean="0"/>
              <a:t>, </a:t>
            </a:r>
            <a:r>
              <a:rPr lang="es-ES" b="1" dirty="0" err="1" smtClean="0"/>
              <a:t>Javascript</a:t>
            </a:r>
            <a:r>
              <a:rPr lang="es-ES" dirty="0" smtClean="0"/>
              <a:t>, </a:t>
            </a:r>
            <a:r>
              <a:rPr lang="es-ES" b="1" dirty="0" smtClean="0"/>
              <a:t>Python</a:t>
            </a:r>
            <a:r>
              <a:rPr lang="es-ES" dirty="0" smtClean="0"/>
              <a:t>, entre otros.</a:t>
            </a:r>
          </a:p>
          <a:p>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85794"/>
            <a:ext cx="8229600" cy="5340369"/>
          </a:xfrm>
        </p:spPr>
        <p:txBody>
          <a:bodyPr>
            <a:normAutofit fontScale="85000" lnSpcReduction="10000"/>
          </a:bodyPr>
          <a:lstStyle/>
          <a:p>
            <a:r>
              <a:rPr lang="es-ES" dirty="0" smtClean="0"/>
              <a:t>Cabe mencionar que esta tecnología no está enfocada solamente en el entretenimiento, sino que se puede aplicar en áreas como la educación, medicina, mecánica, etc. Anteriormente existieron proyectos como Google </a:t>
            </a:r>
            <a:r>
              <a:rPr lang="es-ES" dirty="0" err="1" smtClean="0"/>
              <a:t>Glass</a:t>
            </a:r>
            <a:r>
              <a:rPr lang="es-ES" dirty="0" smtClean="0"/>
              <a:t>, que no despegó tanto como se esperaba y por su parte Microsoft sacó </a:t>
            </a:r>
            <a:r>
              <a:rPr lang="es-ES" dirty="0" err="1" smtClean="0"/>
              <a:t>HoloLens</a:t>
            </a:r>
            <a:r>
              <a:rPr lang="es-ES" dirty="0" smtClean="0"/>
              <a:t>.</a:t>
            </a:r>
          </a:p>
          <a:p>
            <a:r>
              <a:rPr lang="es-ES" b="1" dirty="0" smtClean="0"/>
              <a:t>5. 🖥 Desarrollo de aplicaciones de escritorio</a:t>
            </a:r>
          </a:p>
          <a:p>
            <a:r>
              <a:rPr lang="es-ES" dirty="0" smtClean="0"/>
              <a:t>Son aplicaciones que se instalan directamente en tu sistema operativo de computadora sea </a:t>
            </a:r>
            <a:r>
              <a:rPr lang="es-ES" dirty="0" err="1" smtClean="0"/>
              <a:t>Windows,Linux</a:t>
            </a:r>
            <a:r>
              <a:rPr lang="es-ES" dirty="0" smtClean="0"/>
              <a:t>, Mac OS, por ejemplo: Adobe Premier, Office, un editor de código, un IDE. Para desarrollar este tipo de aplicaciones se pueden utilizar lenguajes como </a:t>
            </a:r>
            <a:r>
              <a:rPr lang="es-ES" b="1" dirty="0" smtClean="0"/>
              <a:t>Java</a:t>
            </a:r>
            <a:r>
              <a:rPr lang="es-ES" dirty="0" smtClean="0"/>
              <a:t>, </a:t>
            </a:r>
            <a:r>
              <a:rPr lang="es-ES" b="1" dirty="0" smtClean="0"/>
              <a:t>C#</a:t>
            </a:r>
            <a:r>
              <a:rPr lang="es-ES" dirty="0" smtClean="0"/>
              <a:t>, </a:t>
            </a:r>
            <a:r>
              <a:rPr lang="es-ES" b="1" dirty="0" smtClean="0"/>
              <a:t>Python</a:t>
            </a:r>
            <a:r>
              <a:rPr lang="es-ES" dirty="0" smtClean="0"/>
              <a:t>.</a:t>
            </a:r>
          </a:p>
          <a:p>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14356"/>
            <a:ext cx="8229600" cy="5411807"/>
          </a:xfrm>
        </p:spPr>
        <p:txBody>
          <a:bodyPr>
            <a:normAutofit fontScale="77500" lnSpcReduction="20000"/>
          </a:bodyPr>
          <a:lstStyle/>
          <a:p>
            <a:r>
              <a:rPr lang="es-ES" b="1" dirty="0" smtClean="0"/>
              <a:t>6. ⌨ Sistemas operativos / Embebidos</a:t>
            </a:r>
          </a:p>
          <a:p>
            <a:r>
              <a:rPr lang="es-ES" dirty="0" smtClean="0"/>
              <a:t>Los </a:t>
            </a:r>
            <a:r>
              <a:rPr lang="es-ES" b="1" dirty="0" smtClean="0"/>
              <a:t>sistemas operativos</a:t>
            </a:r>
            <a:r>
              <a:rPr lang="es-ES" dirty="0" smtClean="0"/>
              <a:t> son justamente Windows, Linux, </a:t>
            </a:r>
            <a:r>
              <a:rPr lang="es-ES" dirty="0" err="1" smtClean="0"/>
              <a:t>Android</a:t>
            </a:r>
            <a:r>
              <a:rPr lang="es-ES" dirty="0" smtClean="0"/>
              <a:t> o IOS, es la capa más baja de software que se comunica directamente con el hardware. Se suelen usar lenguajes como </a:t>
            </a:r>
            <a:r>
              <a:rPr lang="es-ES" b="1" dirty="0" smtClean="0"/>
              <a:t>Ensamblador</a:t>
            </a:r>
            <a:r>
              <a:rPr lang="es-ES" dirty="0" smtClean="0"/>
              <a:t> o </a:t>
            </a:r>
            <a:r>
              <a:rPr lang="es-ES" b="1" dirty="0" smtClean="0"/>
              <a:t>C</a:t>
            </a:r>
            <a:r>
              <a:rPr lang="es-ES" dirty="0" smtClean="0"/>
              <a:t> para desarrollarlos.</a:t>
            </a:r>
          </a:p>
          <a:p>
            <a:r>
              <a:rPr lang="es-ES" dirty="0" smtClean="0"/>
              <a:t>Mientras que los </a:t>
            </a:r>
            <a:r>
              <a:rPr lang="es-ES" b="1" dirty="0" smtClean="0"/>
              <a:t>sistemas embebidos</a:t>
            </a:r>
            <a:r>
              <a:rPr lang="es-ES" dirty="0" smtClean="0"/>
              <a:t> son programas electrónicos que realizan pocas funciones y están diseñados para cubrir necesidades específicas, casi siempre van directamente en un chip; por ejemplo: las operaciones de una lavadora, un refrigerador o algún otro electrodoméstico.</a:t>
            </a:r>
          </a:p>
          <a:p>
            <a:r>
              <a:rPr lang="es-ES" dirty="0" smtClean="0"/>
              <a:t>Principalmente se desarrollan con </a:t>
            </a:r>
            <a:r>
              <a:rPr lang="es-ES" b="1" dirty="0" smtClean="0"/>
              <a:t>Java</a:t>
            </a:r>
            <a:r>
              <a:rPr lang="es-ES" dirty="0" smtClean="0"/>
              <a:t> o </a:t>
            </a:r>
            <a:r>
              <a:rPr lang="es-ES" b="1" dirty="0" smtClean="0"/>
              <a:t>C</a:t>
            </a:r>
            <a:r>
              <a:rPr lang="es-ES" dirty="0" smtClean="0"/>
              <a:t>. También se relaciona con temas como </a:t>
            </a:r>
            <a:r>
              <a:rPr lang="es-ES" dirty="0" err="1" smtClean="0"/>
              <a:t>Arduino</a:t>
            </a:r>
            <a:r>
              <a:rPr lang="es-ES" dirty="0" smtClean="0"/>
              <a:t>, </a:t>
            </a:r>
            <a:r>
              <a:rPr lang="es-ES" dirty="0" err="1" smtClean="0"/>
              <a:t>IoT</a:t>
            </a:r>
            <a:r>
              <a:rPr lang="es-ES" dirty="0" smtClean="0"/>
              <a:t>, </a:t>
            </a:r>
            <a:r>
              <a:rPr lang="es-ES" dirty="0" err="1" smtClean="0"/>
              <a:t>Raspberry</a:t>
            </a:r>
            <a:r>
              <a:rPr lang="es-ES" dirty="0" smtClean="0"/>
              <a:t>, que se pueden programar con lenguajes como Python y </a:t>
            </a:r>
            <a:r>
              <a:rPr lang="es-ES" dirty="0" err="1" smtClean="0"/>
              <a:t>Javascript</a:t>
            </a:r>
            <a:r>
              <a:rPr lang="es-ES" dirty="0" smtClean="0"/>
              <a:t>.</a:t>
            </a:r>
          </a:p>
          <a:p>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28670"/>
            <a:ext cx="8229600" cy="5197493"/>
          </a:xfrm>
        </p:spPr>
        <p:txBody>
          <a:bodyPr/>
          <a:lstStyle/>
          <a:p>
            <a:r>
              <a:rPr lang="es-ES" b="1" dirty="0" smtClean="0"/>
              <a:t>7. 🕵️‍♀️ Seguridad informática</a:t>
            </a:r>
          </a:p>
          <a:p>
            <a:r>
              <a:rPr lang="es-ES" dirty="0" smtClean="0"/>
              <a:t>La seguridad informática es tarea de todos, tanto de los programadores como de los administradores de sistemas, y aunque no lo parezca el usuario como tal es el eslabón más débil. Por su parte la seguridad informática se puede clasificar en 2 áreas:</a:t>
            </a:r>
          </a:p>
          <a:p>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1a5ade97-3ffd-4487-823a-0454618e39a5.png"/>
          <p:cNvPicPr>
            <a:picLocks noGrp="1" noChangeAspect="1"/>
          </p:cNvPicPr>
          <p:nvPr>
            <p:ph idx="1"/>
          </p:nvPr>
        </p:nvPicPr>
        <p:blipFill>
          <a:blip r:embed="rId2"/>
          <a:srcRect b="12241"/>
          <a:stretch>
            <a:fillRect/>
          </a:stretch>
        </p:blipFill>
        <p:spPr>
          <a:xfrm>
            <a:off x="1214414" y="428604"/>
            <a:ext cx="6858000" cy="601851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14356"/>
            <a:ext cx="8229600" cy="5411807"/>
          </a:xfrm>
        </p:spPr>
        <p:txBody>
          <a:bodyPr>
            <a:normAutofit/>
          </a:bodyPr>
          <a:lstStyle/>
          <a:p>
            <a:r>
              <a:rPr lang="es-ES" dirty="0" smtClean="0"/>
              <a:t>¿Cuáles lenguajes necesitas conocer para entrar en el mundo de la seguridad informática? Principalmente </a:t>
            </a:r>
            <a:r>
              <a:rPr lang="es-ES" b="1" dirty="0" smtClean="0"/>
              <a:t>Python</a:t>
            </a:r>
            <a:r>
              <a:rPr lang="es-ES" dirty="0" smtClean="0"/>
              <a:t>, ya que te permite automatizar procesos, por ejemplo podrías crear un script automático que recorra un sitio para buscar vulnerabilidades. También es bueno conocer sobre C, </a:t>
            </a:r>
            <a:r>
              <a:rPr lang="es-ES" dirty="0" err="1" smtClean="0"/>
              <a:t>bash</a:t>
            </a:r>
            <a:r>
              <a:rPr lang="es-ES" dirty="0" smtClean="0"/>
              <a:t> y los lenguajes en que están basados las aplicaciones que vas a auditar, asimismo </a:t>
            </a:r>
            <a:r>
              <a:rPr lang="es-ES" b="1" dirty="0" smtClean="0"/>
              <a:t>SQL</a:t>
            </a:r>
            <a:r>
              <a:rPr lang="es-ES" dirty="0" smtClean="0"/>
              <a:t> para las bases de datos.</a:t>
            </a: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14356"/>
            <a:ext cx="8229600" cy="5411807"/>
          </a:xfrm>
        </p:spPr>
        <p:txBody>
          <a:bodyPr>
            <a:normAutofit fontScale="85000" lnSpcReduction="10000"/>
          </a:bodyPr>
          <a:lstStyle/>
          <a:p>
            <a:r>
              <a:rPr lang="es-ES" b="1" dirty="0" smtClean="0"/>
              <a:t>8. 🤖 Machine </a:t>
            </a:r>
            <a:r>
              <a:rPr lang="es-ES" b="1" dirty="0" err="1" smtClean="0"/>
              <a:t>learning</a:t>
            </a:r>
            <a:endParaRPr lang="es-ES" b="1" dirty="0" smtClean="0"/>
          </a:p>
          <a:p>
            <a:r>
              <a:rPr lang="es-ES" dirty="0" smtClean="0"/>
              <a:t>Básicamente consiste en enseñarle a las computadores a través de enormes volúmenes de datos, El papel de los programadores en este ámbito es crear los modelos, es decir la secuencia de pasos para que en Machine </a:t>
            </a:r>
            <a:r>
              <a:rPr lang="es-ES" dirty="0" err="1" smtClean="0"/>
              <a:t>learning</a:t>
            </a:r>
            <a:r>
              <a:rPr lang="es-ES" dirty="0" smtClean="0"/>
              <a:t> se pueda crear algo, y así encontrar patrones para poder predecir una acción a futuro, por ejemplo: en </a:t>
            </a:r>
            <a:r>
              <a:rPr lang="es-ES" dirty="0" err="1" smtClean="0"/>
              <a:t>Netflix</a:t>
            </a:r>
            <a:r>
              <a:rPr lang="es-ES" dirty="0" smtClean="0"/>
              <a:t> los usuarios reciben recomendaciones en base a las películas/series que observaron previamente. De igual manera se podría hacer un análisis de sentimientos en marketing, para conocer que tan a gusto se sienten los usuarios con 'x' servicio, para así poder </a:t>
            </a:r>
            <a:r>
              <a:rPr lang="es-ES" dirty="0" err="1" smtClean="0"/>
              <a:t>fidelizarlos</a:t>
            </a:r>
            <a:r>
              <a:rPr lang="es-ES" dirty="0" smtClean="0"/>
              <a:t>. Los 2 lenguajes más importantes en el Machine </a:t>
            </a:r>
            <a:r>
              <a:rPr lang="es-ES" dirty="0" err="1" smtClean="0"/>
              <a:t>learning</a:t>
            </a:r>
            <a:r>
              <a:rPr lang="es-ES" dirty="0" smtClean="0"/>
              <a:t> son </a:t>
            </a:r>
            <a:r>
              <a:rPr lang="es-ES" b="1" dirty="0" smtClean="0"/>
              <a:t>Python</a:t>
            </a:r>
            <a:r>
              <a:rPr lang="es-ES" dirty="0" smtClean="0"/>
              <a:t> y </a:t>
            </a:r>
            <a:r>
              <a:rPr lang="es-ES" b="1" dirty="0" smtClean="0"/>
              <a:t>R</a:t>
            </a:r>
            <a:r>
              <a:rPr lang="es-ES" dirty="0" smtClean="0"/>
              <a:t>.</a:t>
            </a:r>
          </a:p>
          <a:p>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42918"/>
            <a:ext cx="8229600" cy="5483245"/>
          </a:xfrm>
        </p:spPr>
        <p:txBody>
          <a:bodyPr>
            <a:normAutofit fontScale="92500" lnSpcReduction="20000"/>
          </a:bodyPr>
          <a:lstStyle/>
          <a:p>
            <a:r>
              <a:rPr lang="es-ES" b="1" dirty="0" smtClean="0"/>
              <a:t>9. ☁ Cloud </a:t>
            </a:r>
            <a:r>
              <a:rPr lang="es-ES" b="1" dirty="0" err="1" smtClean="0"/>
              <a:t>computing</a:t>
            </a:r>
            <a:endParaRPr lang="es-ES" b="1" dirty="0" smtClean="0"/>
          </a:p>
          <a:p>
            <a:r>
              <a:rPr lang="es-ES" dirty="0" smtClean="0"/>
              <a:t>La nube es una red mundial de servidores que ofrecen servicios de almacenamiento, bases de datos, redes, software, análisis e inteligencia a través de internet. Esto les permite a las empresas y usuarios pagar solamente por lo que usan, lo cual realmente es un beneficio enorme. Ya que no tienen que adquirir equipos caros y todo lo que conllevan, sino que por un pago menor pueden optar hasta por una supercomputadora.</a:t>
            </a:r>
          </a:p>
          <a:p>
            <a:r>
              <a:rPr lang="es-ES" dirty="0" smtClean="0"/>
              <a:t>Y puedes acceder a ellos a través </a:t>
            </a:r>
            <a:r>
              <a:rPr lang="es-ES" b="1" dirty="0" smtClean="0"/>
              <a:t>de 3 modelos de servicio</a:t>
            </a:r>
            <a:r>
              <a:rPr lang="es-ES" dirty="0" smtClean="0"/>
              <a:t> que existen en la nube:</a:t>
            </a:r>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18e4142a-c068-4d0d-9334-80b04a224026.png"/>
          <p:cNvPicPr>
            <a:picLocks noGrp="1" noChangeAspect="1"/>
          </p:cNvPicPr>
          <p:nvPr>
            <p:ph idx="1"/>
          </p:nvPr>
        </p:nvPicPr>
        <p:blipFill>
          <a:blip r:embed="rId2"/>
          <a:srcRect b="12241"/>
          <a:stretch>
            <a:fillRect/>
          </a:stretch>
        </p:blipFill>
        <p:spPr>
          <a:xfrm>
            <a:off x="1285852" y="357166"/>
            <a:ext cx="6858000" cy="601851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b="1" dirty="0" smtClean="0"/>
              <a:t>¿Cuáles son las áreas de la programación?</a:t>
            </a:r>
          </a:p>
          <a:p>
            <a:r>
              <a:rPr lang="es-ES" dirty="0" smtClean="0"/>
              <a:t>La programación es la carrera con mayor demanda y si eres programador nunca te vas a quedar sin trabajo. ¿Pero en qué industrias puedes trabajar como programador? En este artículo te lo contamos para que escojas con sabiduría el camino a tomar.</a:t>
            </a:r>
          </a:p>
          <a:p>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b="1" dirty="0" smtClean="0"/>
              <a:t>¿Y que lenguajes se utilizan en el Cloud Computing?</a:t>
            </a:r>
          </a:p>
          <a:p>
            <a:r>
              <a:rPr lang="es-ES" dirty="0" smtClean="0"/>
              <a:t>Prácticamente </a:t>
            </a:r>
            <a:r>
              <a:rPr lang="es-ES" b="1" dirty="0" smtClean="0"/>
              <a:t>todos</a:t>
            </a:r>
            <a:r>
              <a:rPr lang="es-ES" dirty="0" smtClean="0"/>
              <a:t> ya que en sí la nube son servidores, pero para automatizar procesos puedes usar </a:t>
            </a:r>
            <a:r>
              <a:rPr lang="es-ES" b="1" dirty="0" smtClean="0"/>
              <a:t>Python</a:t>
            </a:r>
            <a:r>
              <a:rPr lang="es-ES" dirty="0" smtClean="0"/>
              <a:t>.</a:t>
            </a:r>
          </a:p>
          <a:p>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000108"/>
            <a:ext cx="8229600" cy="4525963"/>
          </a:xfrm>
        </p:spPr>
        <p:txBody>
          <a:bodyPr>
            <a:normAutofit fontScale="85000" lnSpcReduction="20000"/>
          </a:bodyPr>
          <a:lstStyle/>
          <a:p>
            <a:r>
              <a:rPr lang="es-ES" dirty="0" smtClean="0"/>
              <a:t>La programación está en todas partes, en todos los ámbitos laborales, es la carrera con mayor demanda en el mundo. Pero alguna vez te has preguntado ¿En qué industrias podrías trabajar como programador?</a:t>
            </a:r>
          </a:p>
          <a:p>
            <a:r>
              <a:rPr lang="es-ES" dirty="0" smtClean="0"/>
              <a:t>En este artículo te mostrare </a:t>
            </a:r>
            <a:r>
              <a:rPr lang="es-ES" b="1" dirty="0" smtClean="0"/>
              <a:t>9 áreas de la programación</a:t>
            </a:r>
            <a:r>
              <a:rPr lang="es-ES" dirty="0" smtClean="0"/>
              <a:t> en las puedes desempeñarte.</a:t>
            </a:r>
          </a:p>
          <a:p>
            <a:r>
              <a:rPr lang="es-ES" b="1" dirty="0" smtClean="0"/>
              <a:t>1. 💻 Desarrollo web</a:t>
            </a:r>
          </a:p>
          <a:p>
            <a:r>
              <a:rPr lang="es-ES" dirty="0" smtClean="0"/>
              <a:t>La web es todo lo que se puede ejecutar en un navegador. ¿Y qué es un navegador? Son programas como </a:t>
            </a:r>
            <a:r>
              <a:rPr lang="es-ES" dirty="0" err="1" smtClean="0"/>
              <a:t>Chrome</a:t>
            </a:r>
            <a:r>
              <a:rPr lang="es-ES" dirty="0" smtClean="0"/>
              <a:t>, Opera, Microsoft </a:t>
            </a:r>
            <a:r>
              <a:rPr lang="es-ES" dirty="0" err="1" smtClean="0"/>
              <a:t>Edge</a:t>
            </a:r>
            <a:r>
              <a:rPr lang="es-ES" dirty="0" smtClean="0"/>
              <a:t> que nos permiten acceder a sitios como </a:t>
            </a:r>
            <a:r>
              <a:rPr lang="es-ES" dirty="0" err="1" smtClean="0"/>
              <a:t>Twitter</a:t>
            </a:r>
            <a:r>
              <a:rPr lang="es-ES" dirty="0" smtClean="0"/>
              <a:t>, </a:t>
            </a:r>
            <a:r>
              <a:rPr lang="es-ES" dirty="0" err="1" smtClean="0"/>
              <a:t>Facebook</a:t>
            </a:r>
            <a:r>
              <a:rPr lang="es-ES" dirty="0" smtClean="0"/>
              <a:t>, </a:t>
            </a:r>
            <a:r>
              <a:rPr lang="es-ES" dirty="0" err="1" smtClean="0"/>
              <a:t>YouTube</a:t>
            </a:r>
            <a:r>
              <a:rPr lang="es-ES" dirty="0" smtClean="0"/>
              <a:t>, </a:t>
            </a:r>
            <a:r>
              <a:rPr lang="es-ES" dirty="0" err="1" smtClean="0"/>
              <a:t>Slack</a:t>
            </a:r>
            <a:r>
              <a:rPr lang="es-ES" dirty="0" smtClean="0"/>
              <a:t>, etc.</a:t>
            </a:r>
          </a:p>
          <a:p>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714356"/>
            <a:ext cx="8229600" cy="5357850"/>
          </a:xfrm>
        </p:spPr>
        <p:txBody>
          <a:bodyPr>
            <a:normAutofit fontScale="70000" lnSpcReduction="20000"/>
          </a:bodyPr>
          <a:lstStyle/>
          <a:p>
            <a:r>
              <a:rPr lang="es-ES" sz="3400" dirty="0" smtClean="0"/>
              <a:t>Podríamos dividir el desarrollo web en 2 partes:</a:t>
            </a:r>
          </a:p>
          <a:p>
            <a:pPr marL="514350" indent="-514350">
              <a:buFont typeface="+mj-lt"/>
              <a:buAutoNum type="arabicPeriod"/>
            </a:pPr>
            <a:r>
              <a:rPr lang="es-ES" sz="3400" b="1" dirty="0" smtClean="0"/>
              <a:t>Sitios web</a:t>
            </a:r>
            <a:r>
              <a:rPr lang="es-ES" sz="3400" dirty="0" smtClean="0"/>
              <a:t>: Son solo páginas web informativas. Su función es meramente informar al usuario, sea sobre un negocio, escuela, etc. Se puede utilizar un CMS como </a:t>
            </a:r>
            <a:r>
              <a:rPr lang="es-ES" sz="3400" dirty="0" err="1" smtClean="0"/>
              <a:t>WordPress</a:t>
            </a:r>
            <a:r>
              <a:rPr lang="es-ES" sz="3400" dirty="0" smtClean="0"/>
              <a:t> para crearlos.</a:t>
            </a:r>
          </a:p>
          <a:p>
            <a:pPr marL="514350" indent="-514350">
              <a:buFont typeface="+mj-lt"/>
              <a:buAutoNum type="arabicPeriod"/>
            </a:pPr>
            <a:r>
              <a:rPr lang="es-ES" sz="3400" b="1" dirty="0" smtClean="0"/>
              <a:t>Aplicaciones web</a:t>
            </a:r>
            <a:r>
              <a:rPr lang="es-ES" sz="3400" dirty="0" smtClean="0"/>
              <a:t>: Es una aplicación completa y contiene una lógica compleja, por ejemplo: </a:t>
            </a:r>
            <a:r>
              <a:rPr lang="es-ES" sz="3400" dirty="0" err="1" smtClean="0"/>
              <a:t>YouTube</a:t>
            </a:r>
            <a:r>
              <a:rPr lang="es-ES" sz="3400" dirty="0" smtClean="0"/>
              <a:t> es una aplicación web, se pueden realizar funciones como guardar vídeos, crear una transmisión, marcar favoritos, etc.</a:t>
            </a:r>
          </a:p>
          <a:p>
            <a:r>
              <a:rPr lang="es-ES" sz="3400" dirty="0" smtClean="0"/>
              <a:t>El desarrollo web se podría divide en </a:t>
            </a:r>
            <a:r>
              <a:rPr lang="es-ES" sz="3400" b="1" dirty="0" err="1" smtClean="0"/>
              <a:t>backend</a:t>
            </a:r>
            <a:r>
              <a:rPr lang="es-ES" sz="3400" dirty="0" smtClean="0"/>
              <a:t> y </a:t>
            </a:r>
            <a:r>
              <a:rPr lang="es-ES" sz="3400" b="1" dirty="0" err="1" smtClean="0"/>
              <a:t>frontend</a:t>
            </a:r>
            <a:r>
              <a:rPr lang="es-ES" sz="3400" dirty="0" smtClean="0"/>
              <a:t>. De manera simple podemos decir que el </a:t>
            </a:r>
            <a:r>
              <a:rPr lang="es-ES" sz="3400" dirty="0" err="1" smtClean="0"/>
              <a:t>backend</a:t>
            </a:r>
            <a:r>
              <a:rPr lang="es-ES" sz="3400" dirty="0" smtClean="0"/>
              <a:t> es la parte se encarga del lado del servidor (No es visible), y el </a:t>
            </a:r>
            <a:r>
              <a:rPr lang="es-ES" sz="3400" dirty="0" err="1" smtClean="0"/>
              <a:t>frontend</a:t>
            </a:r>
            <a:r>
              <a:rPr lang="es-ES" sz="3400" dirty="0" smtClean="0"/>
              <a:t> se encarga del lado del cliente(Lo puedes observar desde tu pantalla).</a:t>
            </a:r>
          </a:p>
          <a:p>
            <a:r>
              <a:rPr lang="es-ES" sz="3400" dirty="0" smtClean="0"/>
              <a:t>En esta infografía puedes ver de todo lo que se encarga el </a:t>
            </a:r>
            <a:r>
              <a:rPr lang="es-ES" sz="3400" dirty="0" err="1" smtClean="0"/>
              <a:t>Backend</a:t>
            </a:r>
            <a:r>
              <a:rPr lang="es-ES" sz="3400" dirty="0" smtClean="0"/>
              <a:t> y </a:t>
            </a:r>
            <a:r>
              <a:rPr lang="es-ES" sz="3400" dirty="0" err="1" smtClean="0"/>
              <a:t>Frontend</a:t>
            </a:r>
            <a:r>
              <a:rPr lang="es-ES" sz="3400" dirty="0" smtClean="0"/>
              <a:t> en una aplicación.</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bb428f7-2788-4ce3-9819-da88d5255e89.png"/>
          <p:cNvPicPr>
            <a:picLocks noGrp="1" noChangeAspect="1"/>
          </p:cNvPicPr>
          <p:nvPr>
            <p:ph idx="1"/>
          </p:nvPr>
        </p:nvPicPr>
        <p:blipFill>
          <a:blip r:embed="rId2"/>
          <a:srcRect b="12241"/>
          <a:stretch>
            <a:fillRect/>
          </a:stretch>
        </p:blipFill>
        <p:spPr>
          <a:xfrm>
            <a:off x="1285852" y="500042"/>
            <a:ext cx="6667500" cy="585133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071546"/>
            <a:ext cx="8229600" cy="4525963"/>
          </a:xfrm>
        </p:spPr>
        <p:txBody>
          <a:bodyPr>
            <a:normAutofit fontScale="77500" lnSpcReduction="20000"/>
          </a:bodyPr>
          <a:lstStyle/>
          <a:p>
            <a:r>
              <a:rPr lang="es-ES" b="1" dirty="0" smtClean="0"/>
              <a:t>2. 📱 Desarrollo móvil</a:t>
            </a:r>
          </a:p>
          <a:p>
            <a:r>
              <a:rPr lang="es-ES" dirty="0" smtClean="0"/>
              <a:t>El desarrollo móvil </a:t>
            </a:r>
            <a:r>
              <a:rPr lang="es-ES" dirty="0" smtClean="0"/>
              <a:t>en </a:t>
            </a:r>
            <a:r>
              <a:rPr lang="es-ES" dirty="0" smtClean="0"/>
              <a:t>simples palabras es crear aplicaciones para teléfonos y estas pueden funcionar en 2 sistemas operativos: </a:t>
            </a:r>
            <a:r>
              <a:rPr lang="es-ES" dirty="0" err="1" smtClean="0"/>
              <a:t>Android</a:t>
            </a:r>
            <a:r>
              <a:rPr lang="es-ES" dirty="0" smtClean="0"/>
              <a:t> de Google y </a:t>
            </a:r>
            <a:r>
              <a:rPr lang="es-ES" dirty="0" err="1" smtClean="0"/>
              <a:t>iOS</a:t>
            </a:r>
            <a:r>
              <a:rPr lang="es-ES" dirty="0" smtClean="0"/>
              <a:t> de Apple.</a:t>
            </a:r>
          </a:p>
          <a:p>
            <a:r>
              <a:rPr lang="es-ES" dirty="0" smtClean="0"/>
              <a:t>En </a:t>
            </a:r>
            <a:r>
              <a:rPr lang="es-ES" dirty="0" err="1" smtClean="0"/>
              <a:t>Android</a:t>
            </a:r>
            <a:r>
              <a:rPr lang="es-ES" dirty="0" smtClean="0"/>
              <a:t> puedes desarrollar con lenguajes como </a:t>
            </a:r>
            <a:r>
              <a:rPr lang="es-ES" b="1" dirty="0" err="1" smtClean="0"/>
              <a:t>Kotlin</a:t>
            </a:r>
            <a:r>
              <a:rPr lang="es-ES" dirty="0" smtClean="0"/>
              <a:t> o </a:t>
            </a:r>
            <a:r>
              <a:rPr lang="es-ES" b="1" dirty="0" smtClean="0"/>
              <a:t>Java</a:t>
            </a:r>
            <a:r>
              <a:rPr lang="es-ES" dirty="0" smtClean="0"/>
              <a:t>, mientras que en IOS está </a:t>
            </a:r>
            <a:r>
              <a:rPr lang="es-ES" b="1" dirty="0" err="1" smtClean="0"/>
              <a:t>Swift</a:t>
            </a:r>
            <a:r>
              <a:rPr lang="es-ES" dirty="0" smtClean="0"/>
              <a:t>. A este tipo de aplicaciones se les conoce como "aplicaciones nativas", ya que se desarrollan específicamente en un sistema, esto quiere decir que no van a funcionar en el otro, habría que crear otra aplicación para ello. Esto puede suponer un costo excesivo para las empresas, ya que habría que hacer 2 aplicaciones.</a:t>
            </a:r>
          </a:p>
          <a:p>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857232"/>
            <a:ext cx="8229600" cy="4525963"/>
          </a:xfrm>
        </p:spPr>
        <p:txBody>
          <a:bodyPr>
            <a:normAutofit fontScale="92500"/>
          </a:bodyPr>
          <a:lstStyle/>
          <a:p>
            <a:r>
              <a:rPr lang="es-ES" dirty="0" smtClean="0"/>
              <a:t>Pero, ¿qué otras alternativas existen?</a:t>
            </a:r>
          </a:p>
          <a:p>
            <a:pPr marL="514350" indent="-514350">
              <a:buFont typeface="+mj-lt"/>
              <a:buAutoNum type="arabicPeriod"/>
            </a:pPr>
            <a:r>
              <a:rPr lang="es-ES" b="1" dirty="0" smtClean="0"/>
              <a:t>Aplicaciones multiplataforma</a:t>
            </a:r>
            <a:r>
              <a:rPr lang="es-ES" dirty="0" smtClean="0"/>
              <a:t>: En este tipo de aplicaciones solo se necesita desarrollar una sola vez para funcionar en </a:t>
            </a:r>
            <a:r>
              <a:rPr lang="es-ES" dirty="0" err="1" smtClean="0"/>
              <a:t>Android</a:t>
            </a:r>
            <a:r>
              <a:rPr lang="es-ES" dirty="0" smtClean="0"/>
              <a:t> o </a:t>
            </a:r>
            <a:r>
              <a:rPr lang="es-ES" dirty="0" err="1" smtClean="0"/>
              <a:t>iOS</a:t>
            </a:r>
            <a:r>
              <a:rPr lang="es-ES" dirty="0" smtClean="0"/>
              <a:t>. Se pueden hacer con </a:t>
            </a:r>
            <a:r>
              <a:rPr lang="es-ES" b="1" dirty="0" err="1" smtClean="0"/>
              <a:t>React</a:t>
            </a:r>
            <a:r>
              <a:rPr lang="es-ES" b="1" dirty="0" smtClean="0"/>
              <a:t> </a:t>
            </a:r>
            <a:r>
              <a:rPr lang="es-ES" b="1" dirty="0" err="1" smtClean="0"/>
              <a:t>Native</a:t>
            </a:r>
            <a:r>
              <a:rPr lang="es-ES" dirty="0" smtClean="0"/>
              <a:t>, </a:t>
            </a:r>
            <a:r>
              <a:rPr lang="es-ES" b="1" dirty="0" err="1" smtClean="0"/>
              <a:t>Ionic</a:t>
            </a:r>
            <a:r>
              <a:rPr lang="es-ES" dirty="0" smtClean="0"/>
              <a:t>, </a:t>
            </a:r>
            <a:r>
              <a:rPr lang="es-ES" b="1" dirty="0" err="1" smtClean="0"/>
              <a:t>Xamarin</a:t>
            </a:r>
            <a:r>
              <a:rPr lang="es-ES" dirty="0" smtClean="0"/>
              <a:t> o </a:t>
            </a:r>
            <a:r>
              <a:rPr lang="es-ES" b="1" dirty="0" err="1" smtClean="0"/>
              <a:t>Flutter</a:t>
            </a:r>
            <a:r>
              <a:rPr lang="es-ES" dirty="0" smtClean="0"/>
              <a:t>.</a:t>
            </a:r>
          </a:p>
          <a:p>
            <a:pPr marL="514350" indent="-514350">
              <a:buFont typeface="+mj-lt"/>
              <a:buAutoNum type="arabicPeriod"/>
            </a:pPr>
            <a:r>
              <a:rPr lang="es-ES" b="1" dirty="0" err="1" smtClean="0"/>
              <a:t>Progressive</a:t>
            </a:r>
            <a:r>
              <a:rPr lang="es-ES" b="1" dirty="0" smtClean="0"/>
              <a:t> Web </a:t>
            </a:r>
            <a:r>
              <a:rPr lang="es-ES" b="1" dirty="0" err="1" smtClean="0"/>
              <a:t>Apps</a:t>
            </a:r>
            <a:r>
              <a:rPr lang="es-ES" dirty="0" smtClean="0"/>
              <a:t>: Son aplicaciones intermedias entre web y móviles, que simulan la experiencia de una aplicación nativa. </a:t>
            </a:r>
          </a:p>
          <a:p>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aa717971-aa17-4ee1-85ae-799b8c171917.png"/>
          <p:cNvPicPr>
            <a:picLocks noGrp="1" noChangeAspect="1"/>
          </p:cNvPicPr>
          <p:nvPr>
            <p:ph idx="1"/>
          </p:nvPr>
        </p:nvPicPr>
        <p:blipFill>
          <a:blip r:embed="rId2"/>
          <a:srcRect b="11609"/>
          <a:stretch>
            <a:fillRect/>
          </a:stretch>
        </p:blipFill>
        <p:spPr>
          <a:xfrm>
            <a:off x="1214414" y="357166"/>
            <a:ext cx="6858000" cy="606185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000108"/>
            <a:ext cx="8229600" cy="4525963"/>
          </a:xfrm>
        </p:spPr>
        <p:txBody>
          <a:bodyPr>
            <a:normAutofit lnSpcReduction="10000"/>
          </a:bodyPr>
          <a:lstStyle/>
          <a:p>
            <a:r>
              <a:rPr lang="es-ES" b="1" dirty="0" smtClean="0"/>
              <a:t>3. 🎮 Videojuegos</a:t>
            </a:r>
          </a:p>
          <a:p>
            <a:r>
              <a:rPr lang="es-ES" dirty="0" smtClean="0"/>
              <a:t>Ya todos los conocemos, tienen sus propias consolas, están en móviles, en ordenadores y consolas. Su mundo es enorme, hay diseñadores, </a:t>
            </a:r>
            <a:r>
              <a:rPr lang="es-ES" dirty="0" err="1" smtClean="0"/>
              <a:t>storytelling</a:t>
            </a:r>
            <a:r>
              <a:rPr lang="es-ES" dirty="0" smtClean="0"/>
              <a:t>, modelado de personajes. Entre los motores más importantes que puedes usar para desarrollar videojuegos se encuentran, </a:t>
            </a:r>
            <a:r>
              <a:rPr lang="es-ES" dirty="0" err="1" smtClean="0"/>
              <a:t>Unity</a:t>
            </a:r>
            <a:r>
              <a:rPr lang="es-ES" dirty="0" smtClean="0"/>
              <a:t> 3D que utiliza </a:t>
            </a:r>
            <a:r>
              <a:rPr lang="es-ES" b="1" dirty="0" smtClean="0"/>
              <a:t>C#</a:t>
            </a:r>
            <a:r>
              <a:rPr lang="es-ES" dirty="0" smtClean="0"/>
              <a:t> y </a:t>
            </a:r>
            <a:r>
              <a:rPr lang="es-ES" dirty="0" err="1" smtClean="0"/>
              <a:t>Unreal</a:t>
            </a:r>
            <a:r>
              <a:rPr lang="es-ES" dirty="0" smtClean="0"/>
              <a:t> </a:t>
            </a:r>
            <a:r>
              <a:rPr lang="es-ES" dirty="0" err="1" smtClean="0"/>
              <a:t>Engine</a:t>
            </a:r>
            <a:r>
              <a:rPr lang="es-ES" dirty="0" smtClean="0"/>
              <a:t> que usa </a:t>
            </a:r>
            <a:r>
              <a:rPr lang="es-ES" b="1" dirty="0" smtClean="0"/>
              <a:t>C++.</a:t>
            </a:r>
            <a:endParaRPr lang="es-ES" dirty="0" smtClean="0"/>
          </a:p>
          <a:p>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740</Words>
  <PresentationFormat>Presentación en pantalla (4:3)</PresentationFormat>
  <Paragraphs>40</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Diferentes áreas de Programación</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Diferentes áreas de Programación</dc:title>
  <dc:creator>ProgAriel</dc:creator>
  <cp:lastModifiedBy>i5Wtrial</cp:lastModifiedBy>
  <cp:revision>7</cp:revision>
  <dcterms:created xsi:type="dcterms:W3CDTF">2022-04-04T10:12:26Z</dcterms:created>
  <dcterms:modified xsi:type="dcterms:W3CDTF">2023-04-05T10:29:59Z</dcterms:modified>
</cp:coreProperties>
</file>