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0" r:id="rId1"/>
    <p:sldMasterId id="2147483671" r:id="rId2"/>
  </p:sldMasterIdLst>
  <p:notesMasterIdLst>
    <p:notesMasterId r:id="rId4"/>
  </p:notesMasterIdLst>
  <p:sldIdLst>
    <p:sldId id="256" r:id="rId3"/>
  </p:sldIdLst>
  <p:sldSz cx="9144000" cy="5143500" type="screen16x9"/>
  <p:notesSz cx="6858000" cy="9144000"/>
  <p:embeddedFontLst>
    <p:embeddedFont>
      <p:font typeface="Average" panose="020B0604020202020204" charset="0"/>
      <p:regular r:id="rId5"/>
    </p:embeddedFont>
    <p:embeddedFont>
      <p:font typeface="Oswald" panose="00000500000000000000" pitchFamily="2" charset="0"/>
      <p:regular r:id="rId6"/>
      <p:bold r:id="rId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3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font" Target="fonts/font3.fntdata"/><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tableStyles" Target="tableStyles.xml"/><Relationship Id="rId5" Type="http://schemas.openxmlformats.org/officeDocument/2006/relationships/font" Target="fonts/font1.fntdata"/><Relationship Id="rId10" Type="http://schemas.openxmlformats.org/officeDocument/2006/relationships/theme" Target="theme/theme1.xml"/><Relationship Id="rId4" Type="http://schemas.openxmlformats.org/officeDocument/2006/relationships/notesMaster" Target="notesMasters/notes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48e021fc33_2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48e021fc33_2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4"/>
            <p:cNvSpPr/>
            <p:nvPr/>
          </p:nvSpPr>
          <p:spPr>
            <a:xfrm>
              <a:off x="47996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4"/>
            <p:cNvSpPr/>
            <p:nvPr/>
          </p:nvSpPr>
          <p:spPr>
            <a:xfrm>
              <a:off x="4137525" y="2915950"/>
              <a:ext cx="207000" cy="2070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14"/>
          <p:cNvSpPr txBox="1">
            <a:spLocks noGrp="1"/>
          </p:cNvSpPr>
          <p:nvPr>
            <p:ph type="ctrTitle"/>
          </p:nvPr>
        </p:nvSpPr>
        <p:spPr>
          <a:xfrm>
            <a:off x="671258" y="990800"/>
            <a:ext cx="7801500" cy="1730100"/>
          </a:xfrm>
          <a:prstGeom prst="rect">
            <a:avLst/>
          </a:prstGeom>
        </p:spPr>
        <p:txBody>
          <a:bodyPr spcFirstLastPara="1" wrap="square" lIns="91425" tIns="91425" rIns="91425" bIns="91425" anchor="b"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60" name="Google Shape;60;p14"/>
          <p:cNvSpPr txBox="1">
            <a:spLocks noGrp="1"/>
          </p:cNvSpPr>
          <p:nvPr>
            <p:ph type="subTitle" idx="1"/>
          </p:nvPr>
        </p:nvSpPr>
        <p:spPr>
          <a:xfrm>
            <a:off x="671250" y="3174876"/>
            <a:ext cx="7801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1" name="Google Shape;61;p1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2"/>
        <p:cNvGrpSpPr/>
        <p:nvPr/>
      </p:nvGrpSpPr>
      <p:grpSpPr>
        <a:xfrm>
          <a:off x="0" y="0"/>
          <a:ext cx="0" cy="0"/>
          <a:chOff x="0" y="0"/>
          <a:chExt cx="0" cy="0"/>
        </a:xfrm>
      </p:grpSpPr>
      <p:sp>
        <p:nvSpPr>
          <p:cNvPr id="63" name="Google Shape;63;p15"/>
          <p:cNvSpPr txBox="1">
            <a:spLocks noGrp="1"/>
          </p:cNvSpPr>
          <p:nvPr>
            <p:ph type="title"/>
          </p:nvPr>
        </p:nvSpPr>
        <p:spPr>
          <a:xfrm>
            <a:off x="671250" y="2141250"/>
            <a:ext cx="7852200" cy="861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64" name="Google Shape;64;p15"/>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5"/>
        <p:cNvGrpSpPr/>
        <p:nvPr/>
      </p:nvGrpSpPr>
      <p:grpSpPr>
        <a:xfrm>
          <a:off x="0" y="0"/>
          <a:ext cx="0" cy="0"/>
          <a:chOff x="0" y="0"/>
          <a:chExt cx="0" cy="0"/>
        </a:xfrm>
      </p:grpSpPr>
      <p:sp>
        <p:nvSpPr>
          <p:cNvPr id="66" name="Google Shape;66;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7" name="Google Shape;67;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68" name="Google Shape;68;p16"/>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9"/>
        <p:cNvGrpSpPr/>
        <p:nvPr/>
      </p:nvGrpSpPr>
      <p:grpSpPr>
        <a:xfrm>
          <a:off x="0" y="0"/>
          <a:ext cx="0" cy="0"/>
          <a:chOff x="0" y="0"/>
          <a:chExt cx="0" cy="0"/>
        </a:xfrm>
      </p:grpSpPr>
      <p:sp>
        <p:nvSpPr>
          <p:cNvPr id="70" name="Google Shape;70;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1" name="Google Shape;71;p17"/>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2" name="Google Shape;72;p17"/>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73" name="Google Shape;73;p17"/>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76" name="Google Shape;76;p18"/>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79" name="Google Shape;79;p19"/>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80" name="Google Shape;80;p19"/>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lt2"/>
        </a:solidFill>
        <a:effectLst/>
      </p:bgPr>
    </p:bg>
    <p:spTree>
      <p:nvGrpSpPr>
        <p:cNvPr id="1" name="Shape 81"/>
        <p:cNvGrpSpPr/>
        <p:nvPr/>
      </p:nvGrpSpPr>
      <p:grpSpPr>
        <a:xfrm>
          <a:off x="0" y="0"/>
          <a:ext cx="0" cy="0"/>
          <a:chOff x="0" y="0"/>
          <a:chExt cx="0" cy="0"/>
        </a:xfrm>
      </p:grpSpPr>
      <p:sp>
        <p:nvSpPr>
          <p:cNvPr id="82" name="Google Shape;82;p20"/>
          <p:cNvSpPr txBox="1">
            <a:spLocks noGrp="1"/>
          </p:cNvSpPr>
          <p:nvPr>
            <p:ph type="title"/>
          </p:nvPr>
        </p:nvSpPr>
        <p:spPr>
          <a:xfrm>
            <a:off x="490250" y="526350"/>
            <a:ext cx="62271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83" name="Google Shape;83;p20"/>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6" name="Google Shape;86;p21"/>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87" name="Google Shape;87;p21"/>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88" name="Google Shape;88;p21"/>
          <p:cNvSpPr txBox="1">
            <a:spLocks noGrp="1"/>
          </p:cNvSpPr>
          <p:nvPr>
            <p:ph type="subTitle" idx="1"/>
          </p:nvPr>
        </p:nvSpPr>
        <p:spPr>
          <a:xfrm>
            <a:off x="265500" y="2845201"/>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89" name="Google Shape;89;p21"/>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90" name="Google Shape;90;p21"/>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1"/>
        <p:cNvGrpSpPr/>
        <p:nvPr/>
      </p:nvGrpSpPr>
      <p:grpSpPr>
        <a:xfrm>
          <a:off x="0" y="0"/>
          <a:ext cx="0" cy="0"/>
          <a:chOff x="0" y="0"/>
          <a:chExt cx="0" cy="0"/>
        </a:xfrm>
      </p:grpSpPr>
      <p:sp>
        <p:nvSpPr>
          <p:cNvPr id="92" name="Google Shape;92;p22"/>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a:endParaRPr/>
          </a:p>
        </p:txBody>
      </p:sp>
      <p:sp>
        <p:nvSpPr>
          <p:cNvPr id="93" name="Google Shape;93;p22"/>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94"/>
        <p:cNvGrpSpPr/>
        <p:nvPr/>
      </p:nvGrpSpPr>
      <p:grpSpPr>
        <a:xfrm>
          <a:off x="0" y="0"/>
          <a:ext cx="0" cy="0"/>
          <a:chOff x="0" y="0"/>
          <a:chExt cx="0" cy="0"/>
        </a:xfrm>
      </p:grpSpPr>
      <p:sp>
        <p:nvSpPr>
          <p:cNvPr id="95" name="Google Shape;95;p23"/>
          <p:cNvSpPr txBox="1">
            <a:spLocks noGrp="1"/>
          </p:cNvSpPr>
          <p:nvPr>
            <p:ph type="title" hasCustomPrompt="1"/>
          </p:nvPr>
        </p:nvSpPr>
        <p:spPr>
          <a:xfrm>
            <a:off x="311700" y="1255275"/>
            <a:ext cx="8520600" cy="18906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6" name="Google Shape;96;p23"/>
          <p:cNvSpPr txBox="1">
            <a:spLocks noGrp="1"/>
          </p:cNvSpPr>
          <p:nvPr>
            <p:ph type="body" idx="1"/>
          </p:nvPr>
        </p:nvSpPr>
        <p:spPr>
          <a:xfrm>
            <a:off x="311700" y="32284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97" name="Google Shape;97;p23"/>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8"/>
        <p:cNvGrpSpPr/>
        <p:nvPr/>
      </p:nvGrpSpPr>
      <p:grpSpPr>
        <a:xfrm>
          <a:off x="0" y="0"/>
          <a:ext cx="0" cy="0"/>
          <a:chOff x="0" y="0"/>
          <a:chExt cx="0" cy="0"/>
        </a:xfrm>
      </p:grpSpPr>
      <p:sp>
        <p:nvSpPr>
          <p:cNvPr id="99" name="Google Shape;99;p24"/>
          <p:cNvSpPr txBox="1">
            <a:spLocks noGrp="1"/>
          </p:cNvSpPr>
          <p:nvPr>
            <p:ph type="sldNum" idx="12"/>
          </p:nvPr>
        </p:nvSpPr>
        <p:spPr>
          <a:xfrm>
            <a:off x="8490250" y="4681009"/>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late">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a:endParaRPr/>
          </a:p>
        </p:txBody>
      </p:sp>
      <p:sp>
        <p:nvSpPr>
          <p:cNvPr id="52" name="Google Shape;52;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marL="914400" lvl="1"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marL="1371600" lvl="2"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marL="1828800" lvl="3"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marL="2286000" lvl="4"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marL="2743200" lvl="5"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marL="3200400" lvl="6"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marL="3657600" lvl="7"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marL="4114800" lvl="8" indent="-3175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a:endParaRPr/>
          </a:p>
        </p:txBody>
      </p:sp>
      <p:sp>
        <p:nvSpPr>
          <p:cNvPr id="53" name="Google Shape;53;p13"/>
          <p:cNvSpPr txBox="1">
            <a:spLocks noGrp="1"/>
          </p:cNvSpPr>
          <p:nvPr>
            <p:ph type="sldNum" idx="12"/>
          </p:nvPr>
        </p:nvSpPr>
        <p:spPr>
          <a:xfrm>
            <a:off x="8490250" y="4681009"/>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70C0"/>
        </a:solidFill>
        <a:effectLst/>
      </p:bgPr>
    </p:bg>
    <p:spTree>
      <p:nvGrpSpPr>
        <p:cNvPr id="1" name="Shape 103"/>
        <p:cNvGrpSpPr/>
        <p:nvPr/>
      </p:nvGrpSpPr>
      <p:grpSpPr>
        <a:xfrm>
          <a:off x="0" y="0"/>
          <a:ext cx="0" cy="0"/>
          <a:chOff x="0" y="0"/>
          <a:chExt cx="0" cy="0"/>
        </a:xfrm>
      </p:grpSpPr>
      <p:sp>
        <p:nvSpPr>
          <p:cNvPr id="105" name="Google Shape;105;p25"/>
          <p:cNvSpPr txBox="1"/>
          <p:nvPr/>
        </p:nvSpPr>
        <p:spPr>
          <a:xfrm>
            <a:off x="59700" y="352840"/>
            <a:ext cx="9024600" cy="4230000"/>
          </a:xfrm>
          <a:prstGeom prst="rect">
            <a:avLst/>
          </a:prstGeom>
          <a:noFill/>
          <a:ln>
            <a:noFill/>
          </a:ln>
        </p:spPr>
        <p:txBody>
          <a:bodyPr spcFirstLastPara="1" wrap="square" lIns="91425" tIns="91425" rIns="91425" bIns="91425" anchor="t" anchorCtr="0">
            <a:noAutofit/>
          </a:bodyPr>
          <a:lstStyle/>
          <a:p>
            <a:pPr marL="457200" lvl="0" indent="-298450" algn="l" rtl="0">
              <a:lnSpc>
                <a:spcPct val="115000"/>
              </a:lnSpc>
              <a:spcBef>
                <a:spcPts val="0"/>
              </a:spcBef>
              <a:spcAft>
                <a:spcPts val="0"/>
              </a:spcAft>
              <a:buClr>
                <a:schemeClr val="dk1"/>
              </a:buClr>
              <a:buSzPts val="1100"/>
              <a:buFont typeface="Average"/>
              <a:buChar char="●"/>
            </a:pPr>
            <a:r>
              <a:rPr lang="en" sz="1100" b="1" dirty="0">
                <a:solidFill>
                  <a:schemeClr val="dk1"/>
                </a:solidFill>
                <a:latin typeface="Average"/>
                <a:ea typeface="Average"/>
                <a:cs typeface="Average"/>
                <a:sym typeface="Average"/>
              </a:rPr>
              <a:t>Problem</a:t>
            </a:r>
            <a:endParaRPr sz="1100" b="1"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The goal of this project is to leverage several classification machine learning algorithms to predict the probability of a stocks outperformance in the next calendar week relative to the cross sectional SP500 median return within the total universe.</a:t>
            </a:r>
            <a:endParaRPr sz="1100"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 sz="1100" b="1" dirty="0">
                <a:solidFill>
                  <a:schemeClr val="dk1"/>
                </a:solidFill>
                <a:latin typeface="Average"/>
                <a:ea typeface="Average"/>
                <a:cs typeface="Average"/>
                <a:sym typeface="Average"/>
              </a:rPr>
              <a:t>Research question(s)</a:t>
            </a:r>
            <a:endParaRPr sz="1100" b="1"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Which fundemental/ technical factors influence company outperformance overtime?</a:t>
            </a:r>
            <a:endParaRPr sz="1100"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Are there certain time periods where specific sectors outperform relative to others? (Technology vs Defensive vs Financials etc.)</a:t>
            </a:r>
            <a:endParaRPr sz="1100"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Given we are able to predict the probability of outperformance, can the backtested model beat the market SP500 by a respectable %?</a:t>
            </a:r>
            <a:endParaRPr sz="1100"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 sz="1100" b="1" dirty="0">
                <a:solidFill>
                  <a:schemeClr val="dk1"/>
                </a:solidFill>
                <a:latin typeface="Average"/>
                <a:ea typeface="Average"/>
                <a:cs typeface="Average"/>
                <a:sym typeface="Average"/>
              </a:rPr>
              <a:t>Dataset </a:t>
            </a:r>
            <a:endParaRPr sz="1100" b="1"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 I created a personalized PostgreSQL database leverging the financial modeling prep websites API to build my own dataset.</a:t>
            </a:r>
            <a:endParaRPr lang="en-US" sz="1100"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US" sz="1100" dirty="0">
                <a:solidFill>
                  <a:schemeClr val="dk1"/>
                </a:solidFill>
                <a:latin typeface="Average"/>
                <a:ea typeface="Average"/>
                <a:cs typeface="Average"/>
                <a:sym typeface="Average"/>
              </a:rPr>
              <a:t>This covers the daily SP500 constituents from 2012 – September 2025 and Apache airflow is used to refresh most current data weekly on batch job which follows an ETL pipeline process.</a:t>
            </a: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API calls were used to pull quarterly/annual financial data and timestamped, which were then ingested into my database schema</a:t>
            </a:r>
            <a:endParaRPr sz="1100"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I currently have ~50 factors ranging from technical indicators (momentum),  liquidity, solvency, debt, revenue, and cashflow ratios/growth rates joined on to my weekly ticker price dataset to begin EDA/modeling.</a:t>
            </a:r>
            <a:endParaRPr lang="en-US" sz="1100"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US" sz="1100" b="1" dirty="0">
                <a:solidFill>
                  <a:schemeClr val="dk1"/>
                </a:solidFill>
                <a:latin typeface="Average"/>
                <a:ea typeface="Average"/>
                <a:cs typeface="Average"/>
                <a:sym typeface="Average"/>
              </a:rPr>
              <a:t>Motivation</a:t>
            </a: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I have been an active investor/employee of an investment bank for 5+ years and have always had in interest in financial markets.  </a:t>
            </a:r>
            <a:r>
              <a:rPr lang="en-US" sz="1100" dirty="0">
                <a:solidFill>
                  <a:schemeClr val="dk1"/>
                </a:solidFill>
                <a:latin typeface="Average"/>
                <a:ea typeface="Average"/>
                <a:cs typeface="Average"/>
                <a:sym typeface="Average"/>
              </a:rPr>
              <a:t>I</a:t>
            </a:r>
            <a:r>
              <a:rPr lang="en" sz="1100" dirty="0">
                <a:solidFill>
                  <a:schemeClr val="dk1"/>
                </a:solidFill>
                <a:latin typeface="Average"/>
                <a:ea typeface="Average"/>
                <a:cs typeface="Average"/>
                <a:sym typeface="Average"/>
              </a:rPr>
              <a:t> would like to build a data driven approch to my investing using machine learning which might be able to uncover treands in the data which </a:t>
            </a:r>
            <a:r>
              <a:rPr lang="en-US" sz="1100" dirty="0">
                <a:solidFill>
                  <a:schemeClr val="dk1"/>
                </a:solidFill>
                <a:latin typeface="Average"/>
                <a:ea typeface="Average"/>
                <a:cs typeface="Average"/>
                <a:sym typeface="Average"/>
              </a:rPr>
              <a:t>I</a:t>
            </a:r>
            <a:r>
              <a:rPr lang="en" sz="1100" dirty="0">
                <a:solidFill>
                  <a:schemeClr val="dk1"/>
                </a:solidFill>
                <a:latin typeface="Average"/>
                <a:ea typeface="Average"/>
                <a:cs typeface="Average"/>
                <a:sym typeface="Average"/>
              </a:rPr>
              <a:t> have yet to see.  </a:t>
            </a:r>
            <a:r>
              <a:rPr lang="en-US" sz="1100" dirty="0">
                <a:solidFill>
                  <a:schemeClr val="dk1"/>
                </a:solidFill>
                <a:latin typeface="Average"/>
                <a:ea typeface="Average"/>
                <a:cs typeface="Average"/>
                <a:sym typeface="Average"/>
              </a:rPr>
              <a:t>I</a:t>
            </a:r>
            <a:r>
              <a:rPr lang="en" sz="1100" dirty="0">
                <a:solidFill>
                  <a:schemeClr val="dk1"/>
                </a:solidFill>
                <a:latin typeface="Average"/>
                <a:ea typeface="Average"/>
                <a:cs typeface="Average"/>
                <a:sym typeface="Average"/>
              </a:rPr>
              <a:t> am less concerned with model performace but rather a model that can be an initial screener and used to help recom</a:t>
            </a:r>
            <a:r>
              <a:rPr lang="en-US" sz="1100" dirty="0">
                <a:solidFill>
                  <a:schemeClr val="dk1"/>
                </a:solidFill>
                <a:latin typeface="Average"/>
                <a:ea typeface="Average"/>
                <a:cs typeface="Average"/>
                <a:sym typeface="Average"/>
              </a:rPr>
              <a:t>m</a:t>
            </a:r>
            <a:r>
              <a:rPr lang="en" sz="1100" dirty="0">
                <a:solidFill>
                  <a:schemeClr val="dk1"/>
                </a:solidFill>
                <a:latin typeface="Average"/>
                <a:ea typeface="Average"/>
                <a:cs typeface="Average"/>
                <a:sym typeface="Average"/>
              </a:rPr>
              <a:t>end com</a:t>
            </a:r>
            <a:r>
              <a:rPr lang="en-US" sz="1100" dirty="0">
                <a:solidFill>
                  <a:schemeClr val="dk1"/>
                </a:solidFill>
                <a:latin typeface="Average"/>
                <a:ea typeface="Average"/>
                <a:cs typeface="Average"/>
                <a:sym typeface="Average"/>
              </a:rPr>
              <a:t>pa</a:t>
            </a:r>
            <a:r>
              <a:rPr lang="en" sz="1100" dirty="0">
                <a:solidFill>
                  <a:schemeClr val="dk1"/>
                </a:solidFill>
                <a:latin typeface="Average"/>
                <a:ea typeface="Average"/>
                <a:cs typeface="Average"/>
                <a:sym typeface="Average"/>
              </a:rPr>
              <a:t>nies that should be further researched.</a:t>
            </a:r>
            <a:endParaRPr sz="1100" dirty="0">
              <a:solidFill>
                <a:schemeClr val="dk1"/>
              </a:solidFill>
              <a:latin typeface="Average"/>
              <a:ea typeface="Average"/>
              <a:cs typeface="Average"/>
              <a:sym typeface="Average"/>
            </a:endParaRPr>
          </a:p>
          <a:p>
            <a:pPr marL="457200" lvl="0" indent="-298450" algn="l" rtl="0">
              <a:lnSpc>
                <a:spcPct val="115000"/>
              </a:lnSpc>
              <a:spcBef>
                <a:spcPts val="0"/>
              </a:spcBef>
              <a:spcAft>
                <a:spcPts val="0"/>
              </a:spcAft>
              <a:buClr>
                <a:schemeClr val="dk1"/>
              </a:buClr>
              <a:buSzPts val="1100"/>
              <a:buFont typeface="Average"/>
              <a:buChar char="●"/>
            </a:pPr>
            <a:r>
              <a:rPr lang="en" sz="1100" b="1" dirty="0">
                <a:solidFill>
                  <a:schemeClr val="dk1"/>
                </a:solidFill>
                <a:latin typeface="Average"/>
                <a:ea typeface="Average"/>
                <a:cs typeface="Average"/>
                <a:sym typeface="Average"/>
              </a:rPr>
              <a:t>Methodology</a:t>
            </a:r>
            <a:endParaRPr sz="1100" b="1" dirty="0">
              <a:solidFill>
                <a:schemeClr val="dk1"/>
              </a:solidFill>
              <a:latin typeface="Average"/>
              <a:ea typeface="Average"/>
              <a:cs typeface="Average"/>
              <a:sym typeface="Average"/>
            </a:endParaRPr>
          </a:p>
          <a:p>
            <a:pPr marL="914400" lvl="1" indent="-298450" algn="l" rtl="0">
              <a:lnSpc>
                <a:spcPct val="115000"/>
              </a:lnSpc>
              <a:spcBef>
                <a:spcPts val="0"/>
              </a:spcBef>
              <a:spcAft>
                <a:spcPts val="0"/>
              </a:spcAft>
              <a:buClr>
                <a:schemeClr val="dk1"/>
              </a:buClr>
              <a:buSzPts val="1100"/>
              <a:buFont typeface="Average"/>
              <a:buChar char="○"/>
            </a:pPr>
            <a:r>
              <a:rPr lang="en" sz="1100" dirty="0">
                <a:solidFill>
                  <a:schemeClr val="dk1"/>
                </a:solidFill>
                <a:latin typeface="Average"/>
                <a:ea typeface="Average"/>
                <a:cs typeface="Average"/>
                <a:sym typeface="Average"/>
              </a:rPr>
              <a:t>I plan to use logistic regression, XgBoost, Random Forest, Stocastic Gradient Descent, Support Vector Machines, and at least one Deep learning technique predict whether or not the stocks return will be better than the cross sectional SP500 median return in the following week.  Portfolio performance will be compared against the SP500 ETF and benchmarked against several risk factors.</a:t>
            </a:r>
            <a:endParaRPr sz="1100" dirty="0">
              <a:solidFill>
                <a:schemeClr val="dk1"/>
              </a:solidFill>
              <a:latin typeface="Average"/>
              <a:ea typeface="Average"/>
              <a:cs typeface="Average"/>
              <a:sym typeface="Average"/>
            </a:endParaRPr>
          </a:p>
        </p:txBody>
      </p:sp>
      <p:sp>
        <p:nvSpPr>
          <p:cNvPr id="2" name="TextBox 1">
            <a:extLst>
              <a:ext uri="{FF2B5EF4-FFF2-40B4-BE49-F238E27FC236}">
                <a16:creationId xmlns:a16="http://schemas.microsoft.com/office/drawing/2014/main" id="{15236FAC-28F6-FABE-3FFD-0CFA64F224D1}"/>
              </a:ext>
            </a:extLst>
          </p:cNvPr>
          <p:cNvSpPr txBox="1"/>
          <p:nvPr/>
        </p:nvSpPr>
        <p:spPr>
          <a:xfrm>
            <a:off x="219417" y="0"/>
            <a:ext cx="8442252" cy="461665"/>
          </a:xfrm>
          <a:prstGeom prst="rect">
            <a:avLst/>
          </a:prstGeom>
          <a:noFill/>
        </p:spPr>
        <p:txBody>
          <a:bodyPr wrap="square" rtlCol="0">
            <a:spAutoFit/>
          </a:bodyPr>
          <a:lstStyle/>
          <a:p>
            <a:r>
              <a:rPr lang="en-US" sz="2400" dirty="0">
                <a:solidFill>
                  <a:schemeClr val="tx1"/>
                </a:solidFill>
              </a:rPr>
              <a:t>Project Proposal: Stock Selection with Machine Learning</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56</TotalTime>
  <Words>381</Words>
  <Application>Microsoft Office PowerPoint</Application>
  <PresentationFormat>On-screen Show (16:9)</PresentationFormat>
  <Paragraphs>16</Paragraphs>
  <Slides>1</Slides>
  <Notes>1</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vt:i4>
      </vt:variant>
    </vt:vector>
  </HeadingPairs>
  <TitlesOfParts>
    <vt:vector size="6" baseType="lpstr">
      <vt:lpstr>Arial</vt:lpstr>
      <vt:lpstr>Average</vt:lpstr>
      <vt:lpstr>Oswald</vt:lpstr>
      <vt:lpstr>Simple Light</vt:lpstr>
      <vt:lpstr>Slate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andrew napurano</dc:creator>
  <cp:lastModifiedBy>Napurano, Andrew</cp:lastModifiedBy>
  <cp:revision>6</cp:revision>
  <dcterms:modified xsi:type="dcterms:W3CDTF">2025-09-22T01:42:16Z</dcterms:modified>
</cp:coreProperties>
</file>