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6"/>
  </p:notesMasterIdLst>
  <p:sldIdLst>
    <p:sldId id="256" r:id="rId3"/>
    <p:sldId id="257" r:id="rId4"/>
    <p:sldId id="258" r:id="rId5"/>
  </p:sldIdLst>
  <p:sldSz cx="9144000" cy="5143500" type="screen16x9"/>
  <p:notesSz cx="6858000" cy="9144000"/>
  <p:embeddedFontLst>
    <p:embeddedFont>
      <p:font typeface="Average" panose="020B0604020202020204" charset="0"/>
      <p:regular r:id="rId7"/>
    </p:embeddedFont>
    <p:embeddedFont>
      <p:font typeface="Nunito" pitchFamily="2" charset="0"/>
      <p:regular r:id="rId8"/>
      <p:bold r:id="rId9"/>
      <p:italic r:id="rId10"/>
      <p:boldItalic r:id="rId11"/>
    </p:embeddedFont>
    <p:embeddedFont>
      <p:font typeface="Oswald" panose="00000500000000000000"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SG6nE12fcD3lrk89fOSG51NHR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3.xml"/><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88fcf4b2e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88fcf4b2e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8fcf4b2e2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388fcf4b2e2_2_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1" name="Google Shape;1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2"/>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2"/>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g388fcf4b2e2_2_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g388fcf4b2e2_2_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388fcf4b2e2_2_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g388fcf4b2e2_2_10"/>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g388fcf4b2e2_2_10"/>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68" name="Google Shape;68;g388fcf4b2e2_2_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g388fcf4b2e2_2_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g388fcf4b2e2_2_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g388fcf4b2e2_2_1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g388fcf4b2e2_2_16"/>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g388fcf4b2e2_2_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g388fcf4b2e2_2_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g388fcf4b2e2_2_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g388fcf4b2e2_2_22"/>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g388fcf4b2e2_2_2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0" name="Google Shape;80;g388fcf4b2e2_2_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g388fcf4b2e2_2_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g388fcf4b2e2_2_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g388fcf4b2e2_2_2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g388fcf4b2e2_2_28"/>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6" name="Google Shape;86;g388fcf4b2e2_2_28"/>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7" name="Google Shape;87;g388fcf4b2e2_2_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g388fcf4b2e2_2_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g388fcf4b2e2_2_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g388fcf4b2e2_2_3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g388fcf4b2e2_2_35"/>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3" name="Google Shape;93;g388fcf4b2e2_2_35"/>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4" name="Google Shape;94;g388fcf4b2e2_2_35"/>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5" name="Google Shape;95;g388fcf4b2e2_2_35"/>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6" name="Google Shape;96;g388fcf4b2e2_2_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g388fcf4b2e2_2_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g388fcf4b2e2_2_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g388fcf4b2e2_2_4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g388fcf4b2e2_2_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g388fcf4b2e2_2_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g388fcf4b2e2_2_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g388fcf4b2e2_2_49"/>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g388fcf4b2e2_2_4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7" name="Google Shape;107;g388fcf4b2e2_2_49"/>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8" name="Google Shape;108;g388fcf4b2e2_2_4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g388fcf4b2e2_2_4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g388fcf4b2e2_2_4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grpSp>
        <p:nvGrpSpPr>
          <p:cNvPr id="14" name="Google Shape;14;p4"/>
          <p:cNvGrpSpPr/>
          <p:nvPr/>
        </p:nvGrpSpPr>
        <p:grpSpPr>
          <a:xfrm>
            <a:off x="4350279" y="2855377"/>
            <a:ext cx="443589" cy="105632"/>
            <a:chOff x="4137525" y="2915950"/>
            <a:chExt cx="869100" cy="207000"/>
          </a:xfrm>
        </p:grpSpPr>
        <p:sp>
          <p:nvSpPr>
            <p:cNvPr id="15" name="Google Shape;15;p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Google Shape;18;p4"/>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9" name="Google Shape;19;p4"/>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g388fcf4b2e2_2_56"/>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g388fcf4b2e2_2_56"/>
          <p:cNvSpPr>
            <a:spLocks noGrp="1"/>
          </p:cNvSpPr>
          <p:nvPr>
            <p:ph type="pic" idx="2"/>
          </p:nvPr>
        </p:nvSpPr>
        <p:spPr>
          <a:xfrm>
            <a:off x="1792288" y="459581"/>
            <a:ext cx="5486400" cy="3086100"/>
          </a:xfrm>
          <a:prstGeom prst="rect">
            <a:avLst/>
          </a:prstGeom>
          <a:noFill/>
          <a:ln>
            <a:noFill/>
          </a:ln>
        </p:spPr>
      </p:sp>
      <p:sp>
        <p:nvSpPr>
          <p:cNvPr id="114" name="Google Shape;114;g388fcf4b2e2_2_56"/>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5" name="Google Shape;115;g388fcf4b2e2_2_5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g388fcf4b2e2_2_5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g388fcf4b2e2_2_5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g388fcf4b2e2_2_6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g388fcf4b2e2_2_6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g388fcf4b2e2_2_6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g388fcf4b2e2_2_6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g388fcf4b2e2_2_6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g388fcf4b2e2_2_69"/>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g388fcf4b2e2_2_69"/>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g388fcf4b2e2_2_6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g388fcf4b2e2_2_6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g388fcf4b2e2_2_6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3" name="Google Shape;23;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 name="Google Shape;38;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1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10"/>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10"/>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5" name="Google Shape;45;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g388fcf4b2e2_2_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g388fcf4b2e2_2_0"/>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g388fcf4b2e2_2_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g388fcf4b2e2_2_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g388fcf4b2e2_2_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47692N@PACE.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site.financialmodelingprep.com/" TargetMode="External"/><Relationship Id="rId4" Type="http://schemas.openxmlformats.org/officeDocument/2006/relationships/hyperlink" Target="https://github.com/anapurano211/Stock-Selection-with-Machine-Learning-CS668-Capstone-Projec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85A"/>
        </a:solidFill>
        <a:effectLst/>
      </p:bgPr>
    </p:bg>
    <p:spTree>
      <p:nvGrpSpPr>
        <p:cNvPr id="1" name="Shape 133"/>
        <p:cNvGrpSpPr/>
        <p:nvPr/>
      </p:nvGrpSpPr>
      <p:grpSpPr>
        <a:xfrm>
          <a:off x="0" y="0"/>
          <a:ext cx="0" cy="0"/>
          <a:chOff x="0" y="0"/>
          <a:chExt cx="0" cy="0"/>
        </a:xfrm>
      </p:grpSpPr>
      <p:sp>
        <p:nvSpPr>
          <p:cNvPr id="134" name="Google Shape;134;p1"/>
          <p:cNvSpPr txBox="1"/>
          <p:nvPr/>
        </p:nvSpPr>
        <p:spPr>
          <a:xfrm>
            <a:off x="59700" y="386601"/>
            <a:ext cx="9024600" cy="4621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600" b="1">
                <a:solidFill>
                  <a:schemeClr val="dk1"/>
                </a:solidFill>
                <a:latin typeface="Average"/>
                <a:ea typeface="Average"/>
                <a:cs typeface="Average"/>
                <a:sym typeface="Average"/>
              </a:rPr>
              <a:t>Stock Selection with Machine Learning: Featuring Analytical Techniques to Outperform the SP500 Market Benchmark</a:t>
            </a:r>
            <a:endParaRPr sz="3600" b="1">
              <a:solidFill>
                <a:schemeClr val="dk1"/>
              </a:solidFill>
              <a:latin typeface="Average"/>
              <a:ea typeface="Average"/>
              <a:cs typeface="Average"/>
              <a:sym typeface="Average"/>
            </a:endParaRPr>
          </a:p>
          <a:p>
            <a:pPr marL="0" marR="0" lvl="0" indent="0" algn="ctr" rtl="0">
              <a:lnSpc>
                <a:spcPct val="115000"/>
              </a:lnSpc>
              <a:spcBef>
                <a:spcPts val="0"/>
              </a:spcBef>
              <a:spcAft>
                <a:spcPts val="0"/>
              </a:spcAft>
              <a:buNone/>
            </a:pPr>
            <a:endParaRPr b="1">
              <a:solidFill>
                <a:schemeClr val="dk1"/>
              </a:solidFill>
              <a:latin typeface="Average"/>
              <a:ea typeface="Average"/>
              <a:cs typeface="Average"/>
              <a:sym typeface="Average"/>
            </a:endParaRPr>
          </a:p>
          <a:p>
            <a:pPr marL="0" marR="0" lvl="0" indent="0" algn="l" rtl="0">
              <a:lnSpc>
                <a:spcPct val="115000"/>
              </a:lnSpc>
              <a:spcBef>
                <a:spcPts val="0"/>
              </a:spcBef>
              <a:spcAft>
                <a:spcPts val="0"/>
              </a:spcAft>
              <a:buNone/>
            </a:pPr>
            <a:r>
              <a:rPr lang="en" b="1">
                <a:solidFill>
                  <a:schemeClr val="dk1"/>
                </a:solidFill>
                <a:latin typeface="Average"/>
                <a:ea typeface="Average"/>
                <a:cs typeface="Average"/>
                <a:sym typeface="Average"/>
              </a:rPr>
              <a:t>   -Andrew Napurano</a:t>
            </a:r>
            <a:endParaRPr b="1">
              <a:solidFill>
                <a:schemeClr val="dk1"/>
              </a:solidFill>
              <a:latin typeface="Average"/>
              <a:ea typeface="Average"/>
              <a:cs typeface="Average"/>
              <a:sym typeface="Average"/>
            </a:endParaRPr>
          </a:p>
          <a:p>
            <a:pPr marL="0" marR="0" lvl="0" indent="0" algn="l" rtl="0">
              <a:lnSpc>
                <a:spcPct val="115000"/>
              </a:lnSpc>
              <a:spcBef>
                <a:spcPts val="0"/>
              </a:spcBef>
              <a:spcAft>
                <a:spcPts val="0"/>
              </a:spcAft>
              <a:buNone/>
            </a:pPr>
            <a:r>
              <a:rPr lang="en" b="1">
                <a:solidFill>
                  <a:schemeClr val="dk1"/>
                </a:solidFill>
                <a:latin typeface="Average"/>
                <a:ea typeface="Average"/>
                <a:cs typeface="Average"/>
                <a:sym typeface="Average"/>
              </a:rPr>
              <a:t>   -CS668 Pace University Capstone Project</a:t>
            </a:r>
            <a:endParaRPr b="1">
              <a:solidFill>
                <a:schemeClr val="dk1"/>
              </a:solidFill>
              <a:latin typeface="Average"/>
              <a:ea typeface="Average"/>
              <a:cs typeface="Average"/>
              <a:sym typeface="Average"/>
            </a:endParaRPr>
          </a:p>
          <a:p>
            <a:pPr marL="0" marR="0" lvl="0" indent="0" algn="l" rtl="0">
              <a:lnSpc>
                <a:spcPct val="115000"/>
              </a:lnSpc>
              <a:spcBef>
                <a:spcPts val="0"/>
              </a:spcBef>
              <a:spcAft>
                <a:spcPts val="0"/>
              </a:spcAft>
              <a:buNone/>
            </a:pPr>
            <a:r>
              <a:rPr lang="en" sz="2400" b="1">
                <a:solidFill>
                  <a:schemeClr val="dk1"/>
                </a:solidFill>
                <a:latin typeface="Average"/>
                <a:ea typeface="Average"/>
                <a:cs typeface="Average"/>
                <a:sym typeface="Average"/>
              </a:rPr>
              <a:t>  </a:t>
            </a:r>
            <a:r>
              <a:rPr lang="en" sz="1100" b="1" u="sng">
                <a:solidFill>
                  <a:schemeClr val="hlink"/>
                </a:solidFill>
                <a:hlinkClick r:id="rId3"/>
              </a:rPr>
              <a:t>AN47692N@PACE.EDU</a:t>
            </a:r>
            <a:r>
              <a:rPr lang="en" sz="3600" b="1">
                <a:solidFill>
                  <a:schemeClr val="dk1"/>
                </a:solidFill>
                <a:latin typeface="Average"/>
                <a:ea typeface="Average"/>
                <a:cs typeface="Average"/>
                <a:sym typeface="Average"/>
              </a:rPr>
              <a:t> </a:t>
            </a:r>
            <a:r>
              <a:rPr lang="en" sz="1100" b="1">
                <a:solidFill>
                  <a:schemeClr val="dk1"/>
                </a:solidFill>
                <a:latin typeface="Average"/>
                <a:ea typeface="Average"/>
                <a:cs typeface="Average"/>
                <a:sym typeface="Average"/>
              </a:rPr>
              <a:t>|  </a:t>
            </a:r>
            <a:r>
              <a:rPr lang="en" sz="1100" u="sng">
                <a:solidFill>
                  <a:schemeClr val="hlink"/>
                </a:solidFill>
                <a:hlinkClick r:id="rId4"/>
              </a:rPr>
              <a:t>anapurano211/Stock-Selection-with-Machine-Learning-CS668-Capstone-Project</a:t>
            </a:r>
            <a:r>
              <a:rPr lang="en" sz="3600" b="1">
                <a:solidFill>
                  <a:schemeClr val="dk1"/>
                </a:solidFill>
                <a:latin typeface="Average"/>
                <a:ea typeface="Average"/>
                <a:cs typeface="Average"/>
                <a:sym typeface="Average"/>
              </a:rPr>
              <a:t> </a:t>
            </a:r>
            <a:endParaRPr sz="3600" b="1">
              <a:solidFill>
                <a:schemeClr val="dk1"/>
              </a:solidFill>
              <a:latin typeface="Average"/>
              <a:ea typeface="Average"/>
              <a:cs typeface="Average"/>
              <a:sym typeface="Average"/>
            </a:endParaRPr>
          </a:p>
          <a:p>
            <a:pPr marL="0" marR="0" lvl="0" indent="0" algn="l" rtl="0">
              <a:lnSpc>
                <a:spcPct val="115000"/>
              </a:lnSpc>
              <a:spcBef>
                <a:spcPts val="0"/>
              </a:spcBef>
              <a:spcAft>
                <a:spcPts val="0"/>
              </a:spcAft>
              <a:buNone/>
            </a:pPr>
            <a:r>
              <a:rPr lang="en" b="1">
                <a:solidFill>
                  <a:schemeClr val="dk1"/>
                </a:solidFill>
                <a:latin typeface="Average"/>
                <a:ea typeface="Average"/>
                <a:cs typeface="Average"/>
                <a:sym typeface="Average"/>
              </a:rPr>
              <a:t>   -API Source |</a:t>
            </a:r>
            <a:r>
              <a:rPr lang="en" sz="3600" b="1">
                <a:solidFill>
                  <a:schemeClr val="dk1"/>
                </a:solidFill>
                <a:latin typeface="Average"/>
                <a:ea typeface="Average"/>
                <a:cs typeface="Average"/>
                <a:sym typeface="Average"/>
              </a:rPr>
              <a:t> </a:t>
            </a:r>
            <a:r>
              <a:rPr lang="en" sz="1100" u="sng">
                <a:solidFill>
                  <a:schemeClr val="hlink"/>
                </a:solidFill>
                <a:hlinkClick r:id="rId5"/>
              </a:rPr>
              <a:t>Financial Modeling Prep - FinancialModelingPrep | FMP</a:t>
            </a:r>
            <a:endParaRPr sz="3600" b="1">
              <a:solidFill>
                <a:schemeClr val="dk1"/>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85A"/>
        </a:solidFill>
        <a:effectLst/>
      </p:bgPr>
    </p:bg>
    <p:spTree>
      <p:nvGrpSpPr>
        <p:cNvPr id="1" name="Shape 138"/>
        <p:cNvGrpSpPr/>
        <p:nvPr/>
      </p:nvGrpSpPr>
      <p:grpSpPr>
        <a:xfrm>
          <a:off x="0" y="0"/>
          <a:ext cx="0" cy="0"/>
          <a:chOff x="0" y="0"/>
          <a:chExt cx="0" cy="0"/>
        </a:xfrm>
      </p:grpSpPr>
      <p:sp>
        <p:nvSpPr>
          <p:cNvPr id="139" name="Google Shape;139;g388fcf4b2e2_0_5"/>
          <p:cNvSpPr txBox="1"/>
          <p:nvPr/>
        </p:nvSpPr>
        <p:spPr>
          <a:xfrm>
            <a:off x="86750" y="456740"/>
            <a:ext cx="9024600" cy="4230000"/>
          </a:xfrm>
          <a:prstGeom prst="rect">
            <a:avLst/>
          </a:prstGeom>
          <a:noFill/>
          <a:ln>
            <a:noFill/>
          </a:ln>
        </p:spPr>
        <p:txBody>
          <a:bodyPr spcFirstLastPara="1" wrap="square" lIns="91425" tIns="91425" rIns="91425" bIns="91425" anchor="t" anchorCtr="0">
            <a:noAutofit/>
          </a:bodyPr>
          <a:lstStyle/>
          <a:p>
            <a:pPr marL="457200" marR="0" lvl="0" indent="-292100" algn="l" rtl="0">
              <a:lnSpc>
                <a:spcPct val="115000"/>
              </a:lnSpc>
              <a:spcBef>
                <a:spcPts val="0"/>
              </a:spcBef>
              <a:spcAft>
                <a:spcPts val="0"/>
              </a:spcAft>
              <a:buClr>
                <a:schemeClr val="dk1"/>
              </a:buClr>
              <a:buSzPts val="1000"/>
              <a:buFont typeface="Average"/>
              <a:buChar char="●"/>
            </a:pPr>
            <a:r>
              <a:rPr lang="en" sz="1000" b="1" i="0" u="sng" strike="noStrike" cap="none">
                <a:solidFill>
                  <a:schemeClr val="dk1"/>
                </a:solidFill>
                <a:latin typeface="Average"/>
                <a:ea typeface="Average"/>
                <a:cs typeface="Average"/>
                <a:sym typeface="Average"/>
              </a:rPr>
              <a:t>Problem</a:t>
            </a:r>
            <a:endParaRPr sz="1000" b="1" i="0" u="sng" strike="noStrike" cap="none">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According to S&amp;Ps Global SPIVA U.S Scorecard, 97% of actively managed domestic funds have underperformed the market SP500 average benchmark return of ~8% annually over the last 20 years. This project aims to identify the company level indicators that produce alpha relative to the broad market index to make investments based of data driven fundamentals rather than human emotion and intuition.</a:t>
            </a:r>
            <a:endParaRPr sz="1000" b="0" i="0" u="none" strike="noStrike" cap="none">
              <a:solidFill>
                <a:schemeClr val="dk1"/>
              </a:solidFill>
              <a:latin typeface="Average"/>
              <a:ea typeface="Average"/>
              <a:cs typeface="Average"/>
              <a:sym typeface="Average"/>
            </a:endParaRPr>
          </a:p>
          <a:p>
            <a:pPr marL="457200" marR="0" lvl="0" indent="-292100" algn="l" rtl="0">
              <a:lnSpc>
                <a:spcPct val="115000"/>
              </a:lnSpc>
              <a:spcBef>
                <a:spcPts val="0"/>
              </a:spcBef>
              <a:spcAft>
                <a:spcPts val="0"/>
              </a:spcAft>
              <a:buClr>
                <a:schemeClr val="dk1"/>
              </a:buClr>
              <a:buSzPts val="1000"/>
              <a:buFont typeface="Average"/>
              <a:buChar char="●"/>
            </a:pPr>
            <a:r>
              <a:rPr lang="en" sz="1000" b="1" i="0" u="sng" strike="noStrike" cap="none">
                <a:solidFill>
                  <a:schemeClr val="dk1"/>
                </a:solidFill>
                <a:latin typeface="Average"/>
                <a:ea typeface="Average"/>
                <a:cs typeface="Average"/>
                <a:sym typeface="Average"/>
              </a:rPr>
              <a:t>Research question(s)</a:t>
            </a:r>
            <a:r>
              <a:rPr lang="en" sz="1000" u="sng">
                <a:solidFill>
                  <a:srgbClr val="444444"/>
                </a:solidFill>
                <a:highlight>
                  <a:srgbClr val="F5F5F7"/>
                </a:highlight>
                <a:latin typeface="Nunito"/>
                <a:ea typeface="Nunito"/>
                <a:cs typeface="Nunito"/>
                <a:sym typeface="Nunito"/>
              </a:rPr>
              <a:t> </a:t>
            </a:r>
            <a:endParaRPr sz="1000" b="1" i="0" u="sng" strike="noStrike" cap="none">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b="0" i="0" u="none" strike="noStrike" cap="none">
                <a:solidFill>
                  <a:schemeClr val="dk1"/>
                </a:solidFill>
                <a:latin typeface="Average"/>
                <a:ea typeface="Average"/>
                <a:cs typeface="Average"/>
                <a:sym typeface="Average"/>
              </a:rPr>
              <a:t>Which </a:t>
            </a:r>
            <a:r>
              <a:rPr lang="en" sz="1000">
                <a:solidFill>
                  <a:schemeClr val="dk1"/>
                </a:solidFill>
                <a:latin typeface="Average"/>
                <a:ea typeface="Average"/>
                <a:cs typeface="Average"/>
                <a:sym typeface="Average"/>
              </a:rPr>
              <a:t>fundamental</a:t>
            </a:r>
            <a:r>
              <a:rPr lang="en" sz="1000" b="0" i="0" u="none" strike="noStrike" cap="none">
                <a:solidFill>
                  <a:schemeClr val="dk1"/>
                </a:solidFill>
                <a:latin typeface="Average"/>
                <a:ea typeface="Average"/>
                <a:cs typeface="Average"/>
                <a:sym typeface="Average"/>
              </a:rPr>
              <a:t>/ technical factors influence company outperformance overtime?</a:t>
            </a:r>
            <a:endParaRPr sz="1000" b="0" i="0" u="none" strike="noStrike" cap="none">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b="0" i="0" u="none" strike="noStrike" cap="none">
                <a:solidFill>
                  <a:schemeClr val="dk1"/>
                </a:solidFill>
                <a:latin typeface="Average"/>
                <a:ea typeface="Average"/>
                <a:cs typeface="Average"/>
                <a:sym typeface="Average"/>
              </a:rPr>
              <a:t>Are there certain time periods where specific sectors outperform relative to others? (Technology vs Defensive vs Financials etc.)</a:t>
            </a:r>
            <a:endParaRPr sz="1000" b="0" i="0" u="none" strike="noStrike" cap="none">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b="0" i="0" u="none" strike="noStrike" cap="none">
                <a:solidFill>
                  <a:schemeClr val="dk1"/>
                </a:solidFill>
                <a:latin typeface="Average"/>
                <a:ea typeface="Average"/>
                <a:cs typeface="Average"/>
                <a:sym typeface="Average"/>
              </a:rPr>
              <a:t>Given we are able to predict the probability of outperformance, can </a:t>
            </a:r>
            <a:r>
              <a:rPr lang="en" sz="1000">
                <a:solidFill>
                  <a:schemeClr val="dk1"/>
                </a:solidFill>
                <a:latin typeface="Average"/>
                <a:ea typeface="Average"/>
                <a:cs typeface="Average"/>
                <a:sym typeface="Average"/>
              </a:rPr>
              <a:t>a trained ML model</a:t>
            </a:r>
            <a:r>
              <a:rPr lang="en" sz="1000" b="0" i="0" u="none" strike="noStrike" cap="none">
                <a:solidFill>
                  <a:schemeClr val="dk1"/>
                </a:solidFill>
                <a:latin typeface="Average"/>
                <a:ea typeface="Average"/>
                <a:cs typeface="Average"/>
                <a:sym typeface="Average"/>
              </a:rPr>
              <a:t> beat the market SP500 by a respectable %?</a:t>
            </a:r>
            <a:endParaRPr sz="1000" b="0" i="0" u="none" strike="noStrike" cap="none">
              <a:solidFill>
                <a:schemeClr val="dk1"/>
              </a:solidFill>
              <a:latin typeface="Average"/>
              <a:ea typeface="Average"/>
              <a:cs typeface="Average"/>
              <a:sym typeface="Average"/>
            </a:endParaRPr>
          </a:p>
          <a:p>
            <a:pPr marL="457200" marR="0" lvl="0" indent="-292100" algn="l" rtl="0">
              <a:lnSpc>
                <a:spcPct val="115000"/>
              </a:lnSpc>
              <a:spcBef>
                <a:spcPts val="0"/>
              </a:spcBef>
              <a:spcAft>
                <a:spcPts val="0"/>
              </a:spcAft>
              <a:buClr>
                <a:schemeClr val="dk1"/>
              </a:buClr>
              <a:buSzPts val="1000"/>
              <a:buFont typeface="Average"/>
              <a:buChar char="●"/>
            </a:pPr>
            <a:r>
              <a:rPr lang="en" sz="1000" b="1" i="0" u="sng" strike="noStrike" cap="none">
                <a:solidFill>
                  <a:schemeClr val="dk1"/>
                </a:solidFill>
                <a:latin typeface="Average"/>
                <a:ea typeface="Average"/>
                <a:cs typeface="Average"/>
                <a:sym typeface="Average"/>
              </a:rPr>
              <a:t>Dataset</a:t>
            </a:r>
            <a:r>
              <a:rPr lang="en" sz="1000" b="1" i="0" u="none" strike="noStrike" cap="none">
                <a:solidFill>
                  <a:schemeClr val="dk1"/>
                </a:solidFill>
                <a:latin typeface="Average"/>
                <a:ea typeface="Average"/>
                <a:cs typeface="Average"/>
                <a:sym typeface="Average"/>
              </a:rPr>
              <a:t> </a:t>
            </a:r>
            <a:endParaRPr sz="1000" b="1" i="0" u="none" strike="noStrike" cap="none">
              <a:solidFill>
                <a:schemeClr val="dk1"/>
              </a:solidFill>
              <a:latin typeface="Average"/>
              <a:ea typeface="Average"/>
              <a:cs typeface="Average"/>
              <a:sym typeface="Average"/>
            </a:endParaRPr>
          </a:p>
          <a:p>
            <a:pPr marL="457200" marR="0" lvl="0" indent="-292100" algn="l" rtl="0">
              <a:lnSpc>
                <a:spcPct val="115000"/>
              </a:lnSpc>
              <a:spcBef>
                <a:spcPts val="0"/>
              </a:spcBef>
              <a:spcAft>
                <a:spcPts val="0"/>
              </a:spcAft>
              <a:buClr>
                <a:schemeClr val="dk1"/>
              </a:buClr>
              <a:buSzPts val="1000"/>
              <a:buFont typeface="Average"/>
              <a:buChar char="●"/>
            </a:pPr>
            <a:r>
              <a:rPr lang="en" sz="1000" b="0" i="0" u="none" strike="noStrike" cap="none">
                <a:solidFill>
                  <a:schemeClr val="dk1"/>
                </a:solidFill>
                <a:latin typeface="Average"/>
                <a:ea typeface="Average"/>
                <a:cs typeface="Average"/>
                <a:sym typeface="Average"/>
              </a:rPr>
              <a:t> </a:t>
            </a:r>
            <a:r>
              <a:rPr lang="en" sz="1000">
                <a:solidFill>
                  <a:schemeClr val="dk1"/>
                </a:solidFill>
                <a:latin typeface="Average"/>
                <a:ea typeface="Average"/>
                <a:cs typeface="Average"/>
                <a:sym typeface="Average"/>
              </a:rPr>
              <a:t>A local </a:t>
            </a:r>
            <a:r>
              <a:rPr lang="en" sz="1000" b="0" i="0" u="none" strike="noStrike" cap="none">
                <a:solidFill>
                  <a:schemeClr val="dk1"/>
                </a:solidFill>
                <a:latin typeface="Average"/>
                <a:ea typeface="Average"/>
                <a:cs typeface="Average"/>
                <a:sym typeface="Average"/>
              </a:rPr>
              <a:t>PostgreSQL database </a:t>
            </a:r>
            <a:r>
              <a:rPr lang="en" sz="1000">
                <a:solidFill>
                  <a:schemeClr val="dk1"/>
                </a:solidFill>
                <a:latin typeface="Average"/>
                <a:ea typeface="Average"/>
                <a:cs typeface="Average"/>
                <a:sym typeface="Average"/>
              </a:rPr>
              <a:t>leveraging</a:t>
            </a:r>
            <a:r>
              <a:rPr lang="en" sz="1000" b="0" i="0" u="none" strike="noStrike" cap="none">
                <a:solidFill>
                  <a:schemeClr val="dk1"/>
                </a:solidFill>
                <a:latin typeface="Average"/>
                <a:ea typeface="Average"/>
                <a:cs typeface="Average"/>
                <a:sym typeface="Average"/>
              </a:rPr>
              <a:t> the financial modeling prep websites API </a:t>
            </a:r>
            <a:r>
              <a:rPr lang="en" sz="1000">
                <a:solidFill>
                  <a:schemeClr val="dk1"/>
                </a:solidFill>
                <a:latin typeface="Average"/>
                <a:ea typeface="Average"/>
                <a:cs typeface="Average"/>
                <a:sym typeface="Average"/>
              </a:rPr>
              <a:t>was leveraged to source 700+ historical SP500 constituents</a:t>
            </a:r>
            <a:endParaRPr sz="1000" b="0" i="0" u="none" strike="noStrike" cap="none">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b="0" i="0" u="none" strike="noStrike" cap="none">
                <a:solidFill>
                  <a:schemeClr val="dk1"/>
                </a:solidFill>
                <a:latin typeface="Average"/>
                <a:ea typeface="Average"/>
                <a:cs typeface="Average"/>
                <a:sym typeface="Average"/>
              </a:rPr>
              <a:t>This covers the d</a:t>
            </a:r>
            <a:r>
              <a:rPr lang="en" sz="1000">
                <a:solidFill>
                  <a:schemeClr val="dk1"/>
                </a:solidFill>
                <a:latin typeface="Average"/>
                <a:ea typeface="Average"/>
                <a:cs typeface="Average"/>
                <a:sym typeface="Average"/>
              </a:rPr>
              <a:t>aily snapshots from </a:t>
            </a:r>
            <a:r>
              <a:rPr lang="en" sz="1000" b="0" i="0" u="none" strike="noStrike" cap="none">
                <a:solidFill>
                  <a:schemeClr val="dk1"/>
                </a:solidFill>
                <a:latin typeface="Average"/>
                <a:ea typeface="Average"/>
                <a:cs typeface="Average"/>
                <a:sym typeface="Average"/>
              </a:rPr>
              <a:t>2012 – September 2025,  yielding </a:t>
            </a:r>
            <a:r>
              <a:rPr lang="en" sz="1000">
                <a:solidFill>
                  <a:schemeClr val="dk1"/>
                </a:solidFill>
                <a:latin typeface="Average"/>
                <a:ea typeface="Average"/>
                <a:cs typeface="Average"/>
                <a:sym typeface="Average"/>
              </a:rPr>
              <a:t>over 1.6M  data points.</a:t>
            </a:r>
            <a:endParaRPr sz="1000" b="0" i="0" u="none" strike="noStrike" cap="none">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b="0" i="0" u="none" strike="noStrike" cap="none">
                <a:solidFill>
                  <a:schemeClr val="dk1"/>
                </a:solidFill>
                <a:latin typeface="Average"/>
                <a:ea typeface="Average"/>
                <a:cs typeface="Average"/>
                <a:sym typeface="Average"/>
              </a:rPr>
              <a:t>~50 indepen</a:t>
            </a:r>
            <a:r>
              <a:rPr lang="en" sz="1000">
                <a:solidFill>
                  <a:schemeClr val="dk1"/>
                </a:solidFill>
                <a:latin typeface="Average"/>
                <a:ea typeface="Average"/>
                <a:cs typeface="Average"/>
                <a:sym typeface="Average"/>
              </a:rPr>
              <a:t>dent variables </a:t>
            </a:r>
            <a:r>
              <a:rPr lang="en" sz="1000" b="0" i="0" u="none" strike="noStrike" cap="none">
                <a:solidFill>
                  <a:schemeClr val="dk1"/>
                </a:solidFill>
                <a:latin typeface="Average"/>
                <a:ea typeface="Average"/>
                <a:cs typeface="Average"/>
                <a:sym typeface="Average"/>
              </a:rPr>
              <a:t>ranging from technical indicators (momentum),  liquidity, solvency, debt, revenue, and </a:t>
            </a:r>
            <a:r>
              <a:rPr lang="en" sz="1000">
                <a:solidFill>
                  <a:schemeClr val="dk1"/>
                </a:solidFill>
                <a:latin typeface="Average"/>
                <a:ea typeface="Average"/>
                <a:cs typeface="Average"/>
                <a:sym typeface="Average"/>
              </a:rPr>
              <a:t>cash flow</a:t>
            </a:r>
            <a:r>
              <a:rPr lang="en" sz="1000" b="0" i="0" u="none" strike="noStrike" cap="none">
                <a:solidFill>
                  <a:schemeClr val="dk1"/>
                </a:solidFill>
                <a:latin typeface="Average"/>
                <a:ea typeface="Average"/>
                <a:cs typeface="Average"/>
                <a:sym typeface="Average"/>
              </a:rPr>
              <a:t> ratios/growth rates </a:t>
            </a:r>
            <a:r>
              <a:rPr lang="en" sz="1000">
                <a:solidFill>
                  <a:schemeClr val="dk1"/>
                </a:solidFill>
                <a:latin typeface="Average"/>
                <a:ea typeface="Average"/>
                <a:cs typeface="Average"/>
                <a:sym typeface="Average"/>
              </a:rPr>
              <a:t>are in the input dataframe.</a:t>
            </a:r>
            <a:endParaRPr sz="1000">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The dependent variable “Buy” (1,0) reflects the companies that outperformed the SP500 return in the following week.</a:t>
            </a:r>
            <a:endParaRPr sz="1000">
              <a:solidFill>
                <a:schemeClr val="dk1"/>
              </a:solidFill>
              <a:latin typeface="Average"/>
              <a:ea typeface="Average"/>
              <a:cs typeface="Average"/>
              <a:sym typeface="Average"/>
            </a:endParaRPr>
          </a:p>
          <a:p>
            <a:pPr marL="457200" marR="0" lvl="0" indent="-292100" algn="l" rtl="0">
              <a:lnSpc>
                <a:spcPct val="115000"/>
              </a:lnSpc>
              <a:spcBef>
                <a:spcPts val="0"/>
              </a:spcBef>
              <a:spcAft>
                <a:spcPts val="0"/>
              </a:spcAft>
              <a:buClr>
                <a:schemeClr val="dk1"/>
              </a:buClr>
              <a:buSzPts val="1000"/>
              <a:buFont typeface="Average"/>
              <a:buChar char="●"/>
            </a:pPr>
            <a:r>
              <a:rPr lang="en" sz="1000" b="1" i="0" u="sng" strike="noStrike" cap="none">
                <a:solidFill>
                  <a:schemeClr val="dk1"/>
                </a:solidFill>
                <a:latin typeface="Average"/>
                <a:ea typeface="Average"/>
                <a:cs typeface="Average"/>
                <a:sym typeface="Average"/>
              </a:rPr>
              <a:t>Motivation</a:t>
            </a:r>
            <a:endParaRPr sz="1000" u="sng"/>
          </a:p>
          <a:p>
            <a:pPr marL="914400" marR="0" lvl="1" indent="-292100" algn="l" rtl="0">
              <a:lnSpc>
                <a:spcPct val="115000"/>
              </a:lnSpc>
              <a:spcBef>
                <a:spcPts val="0"/>
              </a:spcBef>
              <a:spcAft>
                <a:spcPts val="0"/>
              </a:spcAft>
              <a:buClr>
                <a:schemeClr val="dk1"/>
              </a:buClr>
              <a:buSzPts val="1000"/>
              <a:buFont typeface="Average"/>
              <a:buChar char="○"/>
            </a:pPr>
            <a:r>
              <a:rPr lang="en" sz="1000" b="0" i="0" u="none" strike="noStrike" cap="none">
                <a:solidFill>
                  <a:schemeClr val="dk1"/>
                </a:solidFill>
                <a:latin typeface="Average"/>
                <a:ea typeface="Average"/>
                <a:cs typeface="Average"/>
                <a:sym typeface="Average"/>
              </a:rPr>
              <a:t>I have been an active investor/employee of an investment bank for 5+ years </a:t>
            </a:r>
            <a:r>
              <a:rPr lang="en" sz="1000">
                <a:solidFill>
                  <a:schemeClr val="dk1"/>
                </a:solidFill>
                <a:latin typeface="Average"/>
                <a:ea typeface="Average"/>
                <a:cs typeface="Average"/>
                <a:sym typeface="Average"/>
              </a:rPr>
              <a:t>with</a:t>
            </a:r>
            <a:r>
              <a:rPr lang="en" sz="1000" b="0" i="0" u="none" strike="noStrike" cap="none">
                <a:solidFill>
                  <a:schemeClr val="dk1"/>
                </a:solidFill>
                <a:latin typeface="Average"/>
                <a:ea typeface="Average"/>
                <a:cs typeface="Average"/>
                <a:sym typeface="Average"/>
              </a:rPr>
              <a:t> interest in financial markets.  I would like to build a data driven </a:t>
            </a:r>
            <a:r>
              <a:rPr lang="en" sz="1000">
                <a:solidFill>
                  <a:schemeClr val="dk1"/>
                </a:solidFill>
                <a:latin typeface="Average"/>
                <a:ea typeface="Average"/>
                <a:cs typeface="Average"/>
                <a:sym typeface="Average"/>
              </a:rPr>
              <a:t>approach</a:t>
            </a:r>
            <a:r>
              <a:rPr lang="en" sz="1000" b="0" i="0" u="none" strike="noStrike" cap="none">
                <a:solidFill>
                  <a:schemeClr val="dk1"/>
                </a:solidFill>
                <a:latin typeface="Average"/>
                <a:ea typeface="Average"/>
                <a:cs typeface="Average"/>
                <a:sym typeface="Average"/>
              </a:rPr>
              <a:t> to my investing using machine learning</a:t>
            </a:r>
            <a:r>
              <a:rPr lang="en" sz="1000">
                <a:solidFill>
                  <a:schemeClr val="dk1"/>
                </a:solidFill>
                <a:latin typeface="Average"/>
                <a:ea typeface="Average"/>
                <a:cs typeface="Average"/>
                <a:sym typeface="Average"/>
              </a:rPr>
              <a:t> to make decisions in an unbiased and systematic way.</a:t>
            </a:r>
            <a:endParaRPr sz="1000">
              <a:solidFill>
                <a:schemeClr val="dk1"/>
              </a:solidFill>
              <a:latin typeface="Average"/>
              <a:ea typeface="Average"/>
              <a:cs typeface="Average"/>
              <a:sym typeface="Average"/>
            </a:endParaRPr>
          </a:p>
          <a:p>
            <a:pPr marL="457200" marR="0" lvl="0" indent="-292100" algn="l" rtl="0">
              <a:lnSpc>
                <a:spcPct val="115000"/>
              </a:lnSpc>
              <a:spcBef>
                <a:spcPts val="0"/>
              </a:spcBef>
              <a:spcAft>
                <a:spcPts val="0"/>
              </a:spcAft>
              <a:buClr>
                <a:schemeClr val="dk1"/>
              </a:buClr>
              <a:buSzPts val="1000"/>
              <a:buFont typeface="Average"/>
              <a:buChar char="●"/>
            </a:pPr>
            <a:r>
              <a:rPr lang="en" sz="1000" b="1" i="0" u="sng" strike="noStrike" cap="none">
                <a:solidFill>
                  <a:schemeClr val="dk1"/>
                </a:solidFill>
                <a:latin typeface="Average"/>
                <a:ea typeface="Average"/>
                <a:cs typeface="Average"/>
                <a:sym typeface="Average"/>
              </a:rPr>
              <a:t>Methodology</a:t>
            </a:r>
            <a:endParaRPr sz="1000" b="1" i="0" u="sng" strike="noStrike" cap="none">
              <a:solidFill>
                <a:schemeClr val="dk1"/>
              </a:solidFill>
              <a:latin typeface="Average"/>
              <a:ea typeface="Average"/>
              <a:cs typeface="Average"/>
              <a:sym typeface="Average"/>
            </a:endParaRPr>
          </a:p>
          <a:p>
            <a:pPr marL="914400" marR="0" lvl="1" indent="-292100" algn="l" rtl="0">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This is a binary classification problem where</a:t>
            </a:r>
            <a:r>
              <a:rPr lang="en" sz="1000" b="0" i="0" u="none" strike="noStrike" cap="none">
                <a:solidFill>
                  <a:schemeClr val="dk1"/>
                </a:solidFill>
                <a:latin typeface="Average"/>
                <a:ea typeface="Average"/>
                <a:cs typeface="Average"/>
                <a:sym typeface="Average"/>
              </a:rPr>
              <a:t> logistic regression, XgBoost, Random Forest, </a:t>
            </a:r>
            <a:r>
              <a:rPr lang="en" sz="1000">
                <a:solidFill>
                  <a:schemeClr val="dk1"/>
                </a:solidFill>
                <a:latin typeface="Average"/>
                <a:ea typeface="Average"/>
                <a:cs typeface="Average"/>
                <a:sym typeface="Average"/>
              </a:rPr>
              <a:t>Stochastic</a:t>
            </a:r>
            <a:r>
              <a:rPr lang="en" sz="1000" b="0" i="0" u="none" strike="noStrike" cap="none">
                <a:solidFill>
                  <a:schemeClr val="dk1"/>
                </a:solidFill>
                <a:latin typeface="Average"/>
                <a:ea typeface="Average"/>
                <a:cs typeface="Average"/>
                <a:sym typeface="Average"/>
              </a:rPr>
              <a:t> Gradient Descent, Support Vector Machines, and at least one Deep</a:t>
            </a:r>
            <a:r>
              <a:rPr lang="en" sz="1000">
                <a:solidFill>
                  <a:schemeClr val="dk1"/>
                </a:solidFill>
                <a:latin typeface="Average"/>
                <a:ea typeface="Average"/>
                <a:cs typeface="Average"/>
                <a:sym typeface="Average"/>
              </a:rPr>
              <a:t> Learning model will be used to predict the probability of company outperformance.  Extensive EDA will be performed using visualizations, inferential statistics (T-Tests, Chi-Square, Cohen's D, ANOVA), as well as correlation analytics to better understand key drivers of performance.  Model will be applied to historical backtests (2022 Bear Market) and (2023/2024 Bull Market) to run fair comparisons .</a:t>
            </a:r>
            <a:endParaRPr sz="1000">
              <a:solidFill>
                <a:schemeClr val="dk1"/>
              </a:solidFill>
              <a:latin typeface="Average"/>
              <a:ea typeface="Average"/>
              <a:cs typeface="Average"/>
              <a:sym typeface="Average"/>
            </a:endParaRPr>
          </a:p>
          <a:p>
            <a:pPr marL="457200" lvl="0" indent="-292100" algn="l" rtl="0">
              <a:lnSpc>
                <a:spcPct val="115000"/>
              </a:lnSpc>
              <a:spcBef>
                <a:spcPts val="0"/>
              </a:spcBef>
              <a:spcAft>
                <a:spcPts val="0"/>
              </a:spcAft>
              <a:buClr>
                <a:schemeClr val="dk1"/>
              </a:buClr>
              <a:buSzPts val="1000"/>
              <a:buFont typeface="Average"/>
              <a:buChar char="●"/>
            </a:pPr>
            <a:r>
              <a:rPr lang="en" sz="1000" b="1" u="sng">
                <a:solidFill>
                  <a:schemeClr val="dk1"/>
                </a:solidFill>
                <a:latin typeface="Average"/>
                <a:ea typeface="Average"/>
                <a:cs typeface="Average"/>
                <a:sym typeface="Average"/>
              </a:rPr>
              <a:t>Pipeline</a:t>
            </a:r>
            <a:endParaRPr sz="1000" b="1" u="sng">
              <a:solidFill>
                <a:schemeClr val="dk1"/>
              </a:solidFill>
              <a:latin typeface="Average"/>
              <a:ea typeface="Average"/>
              <a:cs typeface="Average"/>
              <a:sym typeface="Average"/>
            </a:endParaRPr>
          </a:p>
          <a:p>
            <a:pPr marL="914400" lvl="1" indent="-292100" algn="l" rtl="0">
              <a:lnSpc>
                <a:spcPct val="115000"/>
              </a:lnSpc>
              <a:spcBef>
                <a:spcPts val="0"/>
              </a:spcBef>
              <a:spcAft>
                <a:spcPts val="0"/>
              </a:spcAft>
              <a:buClr>
                <a:schemeClr val="dk1"/>
              </a:buClr>
              <a:buSzPts val="1000"/>
              <a:buFont typeface="Average"/>
              <a:buChar char="○"/>
            </a:pPr>
            <a:r>
              <a:rPr lang="en" sz="1000">
                <a:solidFill>
                  <a:schemeClr val="dk1"/>
                </a:solidFill>
                <a:latin typeface="Average"/>
                <a:ea typeface="Average"/>
                <a:cs typeface="Average"/>
                <a:sym typeface="Average"/>
              </a:rPr>
              <a:t>APIs and Apache Airflow will automate the ETL ingestion process into PostgreSQL.  Python will be used to query the data, perform EDA and ML modeling.  Lastly, the goal will be to build a web application in Streamlit to deploy the model for use by external stakeholders to enhance their investment strategy.</a:t>
            </a:r>
            <a:endParaRPr sz="1000">
              <a:solidFill>
                <a:schemeClr val="dk1"/>
              </a:solidFill>
              <a:latin typeface="Average"/>
              <a:ea typeface="Average"/>
              <a:cs typeface="Average"/>
              <a:sym typeface="Average"/>
            </a:endParaRPr>
          </a:p>
        </p:txBody>
      </p:sp>
      <p:sp>
        <p:nvSpPr>
          <p:cNvPr id="140" name="Google Shape;140;g388fcf4b2e2_0_5"/>
          <p:cNvSpPr txBox="1"/>
          <p:nvPr/>
        </p:nvSpPr>
        <p:spPr>
          <a:xfrm>
            <a:off x="125950" y="58900"/>
            <a:ext cx="84423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400" b="1" i="0" u="none" strike="noStrike" cap="none">
                <a:solidFill>
                  <a:schemeClr val="dk1"/>
                </a:solidFill>
              </a:rPr>
              <a:t>Project Proposal: Stock Selection with Machine Learning</a:t>
            </a:r>
            <a:endParaRPr sz="1200" b="1">
              <a:solidFill>
                <a:schemeClr val="dk1"/>
              </a:solidFill>
            </a:endParaRPr>
          </a:p>
          <a:p>
            <a:pPr marL="0" marR="0" lvl="0" indent="0" algn="l" rtl="0">
              <a:lnSpc>
                <a:spcPct val="100000"/>
              </a:lnSpc>
              <a:spcBef>
                <a:spcPts val="0"/>
              </a:spcBef>
              <a:spcAft>
                <a:spcPts val="0"/>
              </a:spcAft>
              <a:buNone/>
            </a:pP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85A"/>
        </a:solidFill>
        <a:effectLst/>
      </p:bgPr>
    </p:bg>
    <p:spTree>
      <p:nvGrpSpPr>
        <p:cNvPr id="1" name="Shape 144"/>
        <p:cNvGrpSpPr/>
        <p:nvPr/>
      </p:nvGrpSpPr>
      <p:grpSpPr>
        <a:xfrm>
          <a:off x="0" y="0"/>
          <a:ext cx="0" cy="0"/>
          <a:chOff x="0" y="0"/>
          <a:chExt cx="0" cy="0"/>
        </a:xfrm>
      </p:grpSpPr>
      <p:sp>
        <p:nvSpPr>
          <p:cNvPr id="145" name="Google Shape;145;g388fcf4b2e2_2_75"/>
          <p:cNvSpPr txBox="1"/>
          <p:nvPr/>
        </p:nvSpPr>
        <p:spPr>
          <a:xfrm>
            <a:off x="112077" y="91610"/>
            <a:ext cx="8668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2400" b="1" i="0" u="none" strike="noStrike" cap="none">
                <a:solidFill>
                  <a:srgbClr val="FFFFFF"/>
                </a:solidFill>
                <a:latin typeface="Calibri"/>
                <a:ea typeface="Calibri"/>
                <a:cs typeface="Calibri"/>
                <a:sym typeface="Calibri"/>
              </a:rPr>
              <a:t>Pipeline Framework For Stock Selection Capstone Project</a:t>
            </a:r>
            <a:endParaRPr sz="2400" b="1">
              <a:solidFill>
                <a:srgbClr val="FFFFFF"/>
              </a:solidFill>
              <a:latin typeface="Calibri"/>
              <a:ea typeface="Calibri"/>
              <a:cs typeface="Calibri"/>
              <a:sym typeface="Calibri"/>
            </a:endParaRPr>
          </a:p>
        </p:txBody>
      </p:sp>
      <p:sp>
        <p:nvSpPr>
          <p:cNvPr id="146" name="Google Shape;146;g388fcf4b2e2_2_75"/>
          <p:cNvSpPr/>
          <p:nvPr/>
        </p:nvSpPr>
        <p:spPr>
          <a:xfrm>
            <a:off x="2927806" y="2518930"/>
            <a:ext cx="1061552" cy="617220"/>
          </a:xfrm>
          <a:prstGeom prst="rect">
            <a:avLst/>
          </a:prstGeom>
          <a:solidFill>
            <a:srgbClr val="00B4D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b="1">
                <a:solidFill>
                  <a:srgbClr val="FFFFFF"/>
                </a:solidFill>
                <a:latin typeface="Calibri"/>
                <a:ea typeface="Calibri"/>
                <a:cs typeface="Calibri"/>
                <a:sym typeface="Calibri"/>
              </a:rPr>
              <a:t>Data Collection &amp; Labelling</a:t>
            </a:r>
            <a:endParaRPr/>
          </a:p>
        </p:txBody>
      </p:sp>
      <p:sp>
        <p:nvSpPr>
          <p:cNvPr id="147" name="Google Shape;147;g388fcf4b2e2_2_75"/>
          <p:cNvSpPr/>
          <p:nvPr/>
        </p:nvSpPr>
        <p:spPr>
          <a:xfrm>
            <a:off x="709422" y="2517125"/>
            <a:ext cx="1005840" cy="617220"/>
          </a:xfrm>
          <a:prstGeom prst="rect">
            <a:avLst/>
          </a:prstGeom>
          <a:solidFill>
            <a:srgbClr val="00B4D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b="1">
                <a:solidFill>
                  <a:srgbClr val="FFFFFF"/>
                </a:solidFill>
                <a:latin typeface="Calibri"/>
                <a:ea typeface="Calibri"/>
                <a:cs typeface="Calibri"/>
                <a:sym typeface="Calibri"/>
              </a:rPr>
              <a:t>Data Exploration</a:t>
            </a:r>
            <a:endParaRPr/>
          </a:p>
        </p:txBody>
      </p:sp>
      <p:sp>
        <p:nvSpPr>
          <p:cNvPr id="148" name="Google Shape;148;g388fcf4b2e2_2_75"/>
          <p:cNvSpPr/>
          <p:nvPr/>
        </p:nvSpPr>
        <p:spPr>
          <a:xfrm>
            <a:off x="5225550" y="2405975"/>
            <a:ext cx="1297800" cy="756300"/>
          </a:xfrm>
          <a:prstGeom prst="rect">
            <a:avLst/>
          </a:prstGeom>
          <a:solidFill>
            <a:srgbClr val="00B4D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b="1">
                <a:solidFill>
                  <a:srgbClr val="FFFFFF"/>
                </a:solidFill>
                <a:latin typeface="Calibri"/>
                <a:ea typeface="Calibri"/>
                <a:cs typeface="Calibri"/>
                <a:sym typeface="Calibri"/>
              </a:rPr>
              <a:t>Data Pre-processing/</a:t>
            </a:r>
            <a:endParaRPr/>
          </a:p>
          <a:p>
            <a:pPr marL="0" marR="0" lvl="0" indent="0" algn="ctr" rtl="0">
              <a:spcBef>
                <a:spcPts val="0"/>
              </a:spcBef>
              <a:spcAft>
                <a:spcPts val="0"/>
              </a:spcAft>
              <a:buNone/>
            </a:pPr>
            <a:r>
              <a:rPr lang="en" sz="1200" b="1">
                <a:solidFill>
                  <a:srgbClr val="FFFFFF"/>
                </a:solidFill>
                <a:latin typeface="Calibri"/>
                <a:ea typeface="Calibri"/>
                <a:cs typeface="Calibri"/>
                <a:sym typeface="Calibri"/>
              </a:rPr>
              <a:t>Feature Engineering</a:t>
            </a:r>
            <a:endParaRPr/>
          </a:p>
        </p:txBody>
      </p:sp>
      <p:sp>
        <p:nvSpPr>
          <p:cNvPr id="149" name="Google Shape;149;g388fcf4b2e2_2_75"/>
          <p:cNvSpPr/>
          <p:nvPr/>
        </p:nvSpPr>
        <p:spPr>
          <a:xfrm>
            <a:off x="7744677" y="2508347"/>
            <a:ext cx="1175004" cy="634778"/>
          </a:xfrm>
          <a:prstGeom prst="rect">
            <a:avLst/>
          </a:prstGeom>
          <a:solidFill>
            <a:srgbClr val="00B4D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200" b="1">
                <a:solidFill>
                  <a:srgbClr val="FFFFFF"/>
                </a:solidFill>
                <a:latin typeface="Calibri"/>
                <a:ea typeface="Calibri"/>
                <a:cs typeface="Calibri"/>
                <a:sym typeface="Calibri"/>
              </a:rPr>
              <a:t>Model Training</a:t>
            </a:r>
            <a:endParaRPr/>
          </a:p>
        </p:txBody>
      </p:sp>
      <p:sp>
        <p:nvSpPr>
          <p:cNvPr id="150" name="Google Shape;150;g388fcf4b2e2_2_75"/>
          <p:cNvSpPr/>
          <p:nvPr/>
        </p:nvSpPr>
        <p:spPr>
          <a:xfrm>
            <a:off x="317078" y="4263824"/>
            <a:ext cx="1398184" cy="617221"/>
          </a:xfrm>
          <a:prstGeom prst="rect">
            <a:avLst/>
          </a:prstGeom>
          <a:solidFill>
            <a:srgbClr val="00B4DC"/>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b="1">
                <a:solidFill>
                  <a:srgbClr val="FFFFFF"/>
                </a:solidFill>
                <a:latin typeface="Calibri"/>
                <a:ea typeface="Calibri"/>
                <a:cs typeface="Calibri"/>
                <a:sym typeface="Calibri"/>
              </a:rPr>
              <a:t>Model Evaluation &amp; Selection</a:t>
            </a:r>
            <a:endParaRPr/>
          </a:p>
        </p:txBody>
      </p:sp>
      <p:sp>
        <p:nvSpPr>
          <p:cNvPr id="151" name="Google Shape;151;g388fcf4b2e2_2_75"/>
          <p:cNvSpPr/>
          <p:nvPr/>
        </p:nvSpPr>
        <p:spPr>
          <a:xfrm>
            <a:off x="2545275" y="4140131"/>
            <a:ext cx="2026725" cy="822960"/>
          </a:xfrm>
          <a:prstGeom prst="diamond">
            <a:avLst/>
          </a:prstGeom>
          <a:solidFill>
            <a:srgbClr val="C80000"/>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b="1">
                <a:solidFill>
                  <a:srgbClr val="FFFFFF"/>
                </a:solidFill>
                <a:latin typeface="Calibri"/>
                <a:ea typeface="Calibri"/>
                <a:cs typeface="Calibri"/>
                <a:sym typeface="Calibri"/>
              </a:rPr>
              <a:t>Outperforms the SP500 ?</a:t>
            </a:r>
            <a:endParaRPr sz="1200" b="1">
              <a:solidFill>
                <a:srgbClr val="FFFFFF"/>
              </a:solidFill>
              <a:latin typeface="Calibri"/>
              <a:ea typeface="Calibri"/>
              <a:cs typeface="Calibri"/>
              <a:sym typeface="Calibri"/>
            </a:endParaRPr>
          </a:p>
        </p:txBody>
      </p:sp>
      <p:sp>
        <p:nvSpPr>
          <p:cNvPr id="152" name="Google Shape;152;g388fcf4b2e2_2_75"/>
          <p:cNvSpPr/>
          <p:nvPr/>
        </p:nvSpPr>
        <p:spPr>
          <a:xfrm>
            <a:off x="5413207" y="4140131"/>
            <a:ext cx="1212544" cy="835453"/>
          </a:xfrm>
          <a:prstGeom prst="rect">
            <a:avLst/>
          </a:prstGeom>
          <a:solidFill>
            <a:schemeClr val="accent3"/>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 sz="1200" b="1">
                <a:solidFill>
                  <a:srgbClr val="FFFFFF"/>
                </a:solidFill>
                <a:latin typeface="Calibri"/>
                <a:ea typeface="Calibri"/>
                <a:cs typeface="Calibri"/>
                <a:sym typeface="Calibri"/>
              </a:rPr>
              <a:t>Model Deployment</a:t>
            </a:r>
            <a:endParaRPr/>
          </a:p>
        </p:txBody>
      </p:sp>
      <p:pic>
        <p:nvPicPr>
          <p:cNvPr id="153" name="Google Shape;153;g388fcf4b2e2_2_75" descr="Postgres is a great pub/sub &amp; job server"/>
          <p:cNvPicPr preferRelativeResize="0"/>
          <p:nvPr/>
        </p:nvPicPr>
        <p:blipFill rotWithShape="1">
          <a:blip r:embed="rId3">
            <a:alphaModFix/>
          </a:blip>
          <a:srcRect/>
          <a:stretch/>
        </p:blipFill>
        <p:spPr>
          <a:xfrm>
            <a:off x="6945841" y="900500"/>
            <a:ext cx="1463040" cy="506451"/>
          </a:xfrm>
          <a:prstGeom prst="rect">
            <a:avLst/>
          </a:prstGeom>
          <a:noFill/>
          <a:ln>
            <a:noFill/>
          </a:ln>
        </p:spPr>
      </p:pic>
      <p:pic>
        <p:nvPicPr>
          <p:cNvPr id="154" name="Google Shape;154;g388fcf4b2e2_2_75" descr="Apache Airflow - Wikipedia"/>
          <p:cNvPicPr preferRelativeResize="0"/>
          <p:nvPr/>
        </p:nvPicPr>
        <p:blipFill rotWithShape="1">
          <a:blip r:embed="rId4">
            <a:alphaModFix/>
          </a:blip>
          <a:srcRect/>
          <a:stretch/>
        </p:blipFill>
        <p:spPr>
          <a:xfrm>
            <a:off x="3520440" y="900500"/>
            <a:ext cx="2103120" cy="506451"/>
          </a:xfrm>
          <a:prstGeom prst="rect">
            <a:avLst/>
          </a:prstGeom>
          <a:noFill/>
          <a:ln>
            <a:noFill/>
          </a:ln>
        </p:spPr>
      </p:pic>
      <p:pic>
        <p:nvPicPr>
          <p:cNvPr id="155" name="Google Shape;155;g388fcf4b2e2_2_75" descr="Why Choose Streamlit? A Comprehensive Guide | by Suma Katabattuni | Medium"/>
          <p:cNvPicPr preferRelativeResize="0"/>
          <p:nvPr/>
        </p:nvPicPr>
        <p:blipFill rotWithShape="1">
          <a:blip r:embed="rId5">
            <a:alphaModFix/>
          </a:blip>
          <a:srcRect/>
          <a:stretch/>
        </p:blipFill>
        <p:spPr>
          <a:xfrm>
            <a:off x="7182321" y="4146518"/>
            <a:ext cx="1737360" cy="835453"/>
          </a:xfrm>
          <a:prstGeom prst="rect">
            <a:avLst/>
          </a:prstGeom>
          <a:noFill/>
          <a:ln>
            <a:noFill/>
          </a:ln>
        </p:spPr>
      </p:pic>
      <p:cxnSp>
        <p:nvCxnSpPr>
          <p:cNvPr id="156" name="Google Shape;156;g388fcf4b2e2_2_75"/>
          <p:cNvCxnSpPr>
            <a:stCxn id="154" idx="3"/>
            <a:endCxn id="153" idx="1"/>
          </p:cNvCxnSpPr>
          <p:nvPr/>
        </p:nvCxnSpPr>
        <p:spPr>
          <a:xfrm>
            <a:off x="5623560" y="1153726"/>
            <a:ext cx="1322400" cy="0"/>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pic>
        <p:nvPicPr>
          <p:cNvPr id="157" name="Google Shape;157;g388fcf4b2e2_2_75" descr="GitHub - FinancialModelingPrepAPI/Financial-Modeling-Prep-API: A brief  description on how to use Financial Modeling Prep Api"/>
          <p:cNvPicPr preferRelativeResize="0"/>
          <p:nvPr/>
        </p:nvPicPr>
        <p:blipFill rotWithShape="1">
          <a:blip r:embed="rId6">
            <a:alphaModFix/>
          </a:blip>
          <a:srcRect/>
          <a:stretch/>
        </p:blipFill>
        <p:spPr>
          <a:xfrm>
            <a:off x="3599" y="362794"/>
            <a:ext cx="1645920" cy="1645920"/>
          </a:xfrm>
          <a:prstGeom prst="rect">
            <a:avLst/>
          </a:prstGeom>
          <a:noFill/>
          <a:ln>
            <a:noFill/>
          </a:ln>
        </p:spPr>
      </p:pic>
      <p:cxnSp>
        <p:nvCxnSpPr>
          <p:cNvPr id="158" name="Google Shape;158;g388fcf4b2e2_2_75"/>
          <p:cNvCxnSpPr>
            <a:endCxn id="154" idx="1"/>
          </p:cNvCxnSpPr>
          <p:nvPr/>
        </p:nvCxnSpPr>
        <p:spPr>
          <a:xfrm rot="10800000" flipH="1">
            <a:off x="1473240" y="1153726"/>
            <a:ext cx="2047200" cy="2100"/>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59" name="Google Shape;159;g388fcf4b2e2_2_75"/>
          <p:cNvCxnSpPr/>
          <p:nvPr/>
        </p:nvCxnSpPr>
        <p:spPr>
          <a:xfrm rot="10800000">
            <a:off x="7677361" y="1406919"/>
            <a:ext cx="0" cy="548705"/>
          </a:xfrm>
          <a:prstGeom prst="straightConnector1">
            <a:avLst/>
          </a:prstGeom>
          <a:noFill/>
          <a:ln w="34925"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60" name="Google Shape;160;g388fcf4b2e2_2_75"/>
          <p:cNvCxnSpPr/>
          <p:nvPr/>
        </p:nvCxnSpPr>
        <p:spPr>
          <a:xfrm rot="10800000" flipH="1">
            <a:off x="1221181" y="1955550"/>
            <a:ext cx="6467900" cy="25187"/>
          </a:xfrm>
          <a:prstGeom prst="straightConnector1">
            <a:avLst/>
          </a:prstGeom>
          <a:noFill/>
          <a:ln w="34925"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61" name="Google Shape;161;g388fcf4b2e2_2_75"/>
          <p:cNvCxnSpPr/>
          <p:nvPr/>
        </p:nvCxnSpPr>
        <p:spPr>
          <a:xfrm>
            <a:off x="1236319" y="1980737"/>
            <a:ext cx="0" cy="495449"/>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62" name="Google Shape;162;g388fcf4b2e2_2_75"/>
          <p:cNvCxnSpPr>
            <a:endCxn id="146" idx="1"/>
          </p:cNvCxnSpPr>
          <p:nvPr/>
        </p:nvCxnSpPr>
        <p:spPr>
          <a:xfrm>
            <a:off x="1715206" y="2825740"/>
            <a:ext cx="1212600" cy="1800"/>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63" name="Google Shape;163;g388fcf4b2e2_2_75"/>
          <p:cNvCxnSpPr/>
          <p:nvPr/>
        </p:nvCxnSpPr>
        <p:spPr>
          <a:xfrm>
            <a:off x="4001181" y="2823931"/>
            <a:ext cx="1212544" cy="1804"/>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64" name="Google Shape;164;g388fcf4b2e2_2_75"/>
          <p:cNvCxnSpPr/>
          <p:nvPr/>
        </p:nvCxnSpPr>
        <p:spPr>
          <a:xfrm>
            <a:off x="6535173" y="2822126"/>
            <a:ext cx="1212544" cy="1804"/>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65" name="Google Shape;165;g388fcf4b2e2_2_75"/>
          <p:cNvCxnSpPr>
            <a:endCxn id="152" idx="1"/>
          </p:cNvCxnSpPr>
          <p:nvPr/>
        </p:nvCxnSpPr>
        <p:spPr>
          <a:xfrm>
            <a:off x="4538707" y="4553957"/>
            <a:ext cx="874500" cy="3900"/>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66" name="Google Shape;166;g388fcf4b2e2_2_75"/>
          <p:cNvCxnSpPr/>
          <p:nvPr/>
        </p:nvCxnSpPr>
        <p:spPr>
          <a:xfrm rot="10800000" flipH="1">
            <a:off x="6638726" y="4544849"/>
            <a:ext cx="543595" cy="3201"/>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67" name="Google Shape;167;g388fcf4b2e2_2_75"/>
          <p:cNvCxnSpPr/>
          <p:nvPr/>
        </p:nvCxnSpPr>
        <p:spPr>
          <a:xfrm rot="10800000">
            <a:off x="8185062" y="3143050"/>
            <a:ext cx="0" cy="548705"/>
          </a:xfrm>
          <a:prstGeom prst="straightConnector1">
            <a:avLst/>
          </a:prstGeom>
          <a:noFill/>
          <a:ln w="34925"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68" name="Google Shape;168;g388fcf4b2e2_2_75"/>
          <p:cNvCxnSpPr/>
          <p:nvPr/>
        </p:nvCxnSpPr>
        <p:spPr>
          <a:xfrm>
            <a:off x="810705" y="3691681"/>
            <a:ext cx="2709735" cy="4058"/>
          </a:xfrm>
          <a:prstGeom prst="straightConnector1">
            <a:avLst/>
          </a:prstGeom>
          <a:noFill/>
          <a:ln w="34925"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69" name="Google Shape;169;g388fcf4b2e2_2_75"/>
          <p:cNvCxnSpPr/>
          <p:nvPr/>
        </p:nvCxnSpPr>
        <p:spPr>
          <a:xfrm>
            <a:off x="810705" y="3682613"/>
            <a:ext cx="0" cy="581211"/>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70" name="Google Shape;170;g388fcf4b2e2_2_75"/>
          <p:cNvCxnSpPr/>
          <p:nvPr/>
        </p:nvCxnSpPr>
        <p:spPr>
          <a:xfrm rot="-10754998">
            <a:off x="3545462" y="3140289"/>
            <a:ext cx="33373" cy="1006146"/>
          </a:xfrm>
          <a:prstGeom prst="straightConnector1">
            <a:avLst/>
          </a:prstGeom>
          <a:noFill/>
          <a:ln w="34925"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171" name="Google Shape;171;g388fcf4b2e2_2_75"/>
          <p:cNvCxnSpPr>
            <a:endCxn id="151" idx="1"/>
          </p:cNvCxnSpPr>
          <p:nvPr/>
        </p:nvCxnSpPr>
        <p:spPr>
          <a:xfrm>
            <a:off x="1721775" y="4546511"/>
            <a:ext cx="823500" cy="5100"/>
          </a:xfrm>
          <a:prstGeom prst="straightConnector1">
            <a:avLst/>
          </a:prstGeom>
          <a:noFill/>
          <a:ln w="41275" cap="flat" cmpd="sng">
            <a:solidFill>
              <a:schemeClr val="accent5"/>
            </a:solidFill>
            <a:prstDash val="solid"/>
            <a:round/>
            <a:headEnd type="none" w="sm" len="sm"/>
            <a:tailEnd type="triangle" w="med" len="med"/>
          </a:ln>
          <a:effectLst>
            <a:outerShdw blurRad="40000" dist="20000" dir="5400000" rotWithShape="0">
              <a:srgbClr val="000000">
                <a:alpha val="37647"/>
              </a:srgbClr>
            </a:outerShdw>
          </a:effectLst>
        </p:spPr>
      </p:cxnSp>
      <p:pic>
        <p:nvPicPr>
          <p:cNvPr id="172" name="Google Shape;172;g388fcf4b2e2_2_75"/>
          <p:cNvPicPr preferRelativeResize="0"/>
          <p:nvPr/>
        </p:nvPicPr>
        <p:blipFill rotWithShape="1">
          <a:blip r:embed="rId7">
            <a:alphaModFix/>
          </a:blip>
          <a:srcRect/>
          <a:stretch/>
        </p:blipFill>
        <p:spPr>
          <a:xfrm>
            <a:off x="638852" y="1488079"/>
            <a:ext cx="693041" cy="300079"/>
          </a:xfrm>
          <a:prstGeom prst="rect">
            <a:avLst/>
          </a:prstGeom>
          <a:noFill/>
          <a:ln>
            <a:noFill/>
          </a:ln>
        </p:spPr>
      </p:pic>
      <p:cxnSp>
        <p:nvCxnSpPr>
          <p:cNvPr id="173" name="Google Shape;173;g388fcf4b2e2_2_75"/>
          <p:cNvCxnSpPr/>
          <p:nvPr/>
        </p:nvCxnSpPr>
        <p:spPr>
          <a:xfrm rot="10800000" flipH="1">
            <a:off x="3603857" y="3682613"/>
            <a:ext cx="4587589" cy="13126"/>
          </a:xfrm>
          <a:prstGeom prst="straightConnector1">
            <a:avLst/>
          </a:prstGeom>
          <a:noFill/>
          <a:ln w="34925"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pic>
        <p:nvPicPr>
          <p:cNvPr id="174" name="Google Shape;174;g388fcf4b2e2_2_75"/>
          <p:cNvPicPr preferRelativeResize="0"/>
          <p:nvPr/>
        </p:nvPicPr>
        <p:blipFill>
          <a:blip r:embed="rId8">
            <a:alphaModFix/>
          </a:blip>
          <a:stretch>
            <a:fillRect/>
          </a:stretch>
        </p:blipFill>
        <p:spPr>
          <a:xfrm>
            <a:off x="705550" y="2487395"/>
            <a:ext cx="1061550" cy="716554"/>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On-screen Show (16:9)</PresentationFormat>
  <Paragraphs>33</Paragraphs>
  <Slides>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Nunito</vt:lpstr>
      <vt:lpstr>Calibri</vt:lpstr>
      <vt:lpstr>Arial</vt:lpstr>
      <vt:lpstr>Oswald</vt:lpstr>
      <vt:lpstr>Average</vt:lpstr>
      <vt:lpstr>Slate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andrew napurano</dc:creator>
  <cp:lastModifiedBy>Napurano, Andrew</cp:lastModifiedBy>
  <cp:revision>1</cp:revision>
  <dcterms:modified xsi:type="dcterms:W3CDTF">2025-10-04T01:53:07Z</dcterms:modified>
</cp:coreProperties>
</file>