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241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notesSlides/notesSlide24.xml" ContentType="application/vnd.openxmlformats-officedocument.presentationml.notesSlide+xml"/>
  <Override PartName="/ppt/tags/tag260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32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notesSlides/notesSlide29.xml" ContentType="application/vnd.openxmlformats-officedocument.presentationml.notesSlide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19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notesSlides/notesSlide32.xml" ContentType="application/vnd.openxmlformats-officedocument.presentationml.notesSlide+xml"/>
  <Override PartName="/ppt/tags/tag308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33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notesSlides/notesSlide26.xml" ContentType="application/vnd.openxmlformats-officedocument.presentationml.notesSlide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15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notesSlides/notesSlide25.xml" ContentType="application/vnd.openxmlformats-officedocument.presentationml.notesSlide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  <Override PartName="/ppt/tags/tag255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notesSlides/notesSlide22.xml" ContentType="application/vnd.openxmlformats-officedocument.presentationml.notesSlide+xml"/>
  <Override PartName="/ppt/tags/tag211.xml" ContentType="application/vnd.openxmlformats-officedocument.presentationml.tags+xml"/>
  <Override PartName="/ppt/notesSlides/notesSlide33.xml" ContentType="application/vnd.openxmlformats-officedocument.presentationml.notesSlide+xml"/>
  <Override PartName="/ppt/tags/tag309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notesSlides/notesSlide27.xml" ContentType="application/vnd.openxmlformats-officedocument.presentationml.notesSlide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tags/tag306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7" r:id="rId1"/>
  </p:sldMasterIdLst>
  <p:notesMasterIdLst>
    <p:notesMasterId r:id="rId47"/>
  </p:notesMasterIdLst>
  <p:handoutMasterIdLst>
    <p:handoutMasterId r:id="rId48"/>
  </p:handoutMasterIdLst>
  <p:sldIdLst>
    <p:sldId id="349" r:id="rId2"/>
    <p:sldId id="342" r:id="rId3"/>
    <p:sldId id="344" r:id="rId4"/>
    <p:sldId id="337" r:id="rId5"/>
    <p:sldId id="257" r:id="rId6"/>
    <p:sldId id="260" r:id="rId7"/>
    <p:sldId id="259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341" r:id="rId16"/>
    <p:sldId id="274" r:id="rId17"/>
    <p:sldId id="276" r:id="rId18"/>
    <p:sldId id="277" r:id="rId19"/>
    <p:sldId id="278" r:id="rId20"/>
    <p:sldId id="279" r:id="rId21"/>
    <p:sldId id="280" r:id="rId22"/>
    <p:sldId id="285" r:id="rId23"/>
    <p:sldId id="286" r:id="rId24"/>
    <p:sldId id="287" r:id="rId25"/>
    <p:sldId id="290" r:id="rId26"/>
    <p:sldId id="293" r:id="rId27"/>
    <p:sldId id="294" r:id="rId28"/>
    <p:sldId id="296" r:id="rId29"/>
    <p:sldId id="298" r:id="rId30"/>
    <p:sldId id="300" r:id="rId31"/>
    <p:sldId id="305" r:id="rId32"/>
    <p:sldId id="306" r:id="rId33"/>
    <p:sldId id="340" r:id="rId34"/>
    <p:sldId id="328" r:id="rId35"/>
    <p:sldId id="330" r:id="rId36"/>
    <p:sldId id="331" r:id="rId37"/>
    <p:sldId id="335" r:id="rId38"/>
    <p:sldId id="332" r:id="rId39"/>
    <p:sldId id="333" r:id="rId40"/>
    <p:sldId id="334" r:id="rId41"/>
    <p:sldId id="348" r:id="rId42"/>
    <p:sldId id="347" r:id="rId43"/>
    <p:sldId id="352" r:id="rId44"/>
    <p:sldId id="350" r:id="rId45"/>
    <p:sldId id="351" r:id="rId46"/>
  </p:sldIdLst>
  <p:sldSz cx="8534400" cy="6172200"/>
  <p:notesSz cx="6858000" cy="9144000"/>
  <p:custDataLst>
    <p:tags r:id="rId49"/>
  </p:custDataLst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142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283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425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566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5707" algn="l" defTabSz="914283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2849" algn="l" defTabSz="914283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199990" algn="l" defTabSz="914283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132" algn="l" defTabSz="914283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7A7A7"/>
    <a:srgbClr val="707070"/>
    <a:srgbClr val="EF2614"/>
    <a:srgbClr val="C7CFDC"/>
    <a:srgbClr val="92A0B9"/>
    <a:srgbClr val="5D7298"/>
    <a:srgbClr val="153B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6" y="-84"/>
      </p:cViewPr>
      <p:guideLst>
        <p:guide orient="horz" pos="3502"/>
        <p:guide orient="horz" pos="336"/>
        <p:guide orient="horz" pos="672"/>
        <p:guide pos="2832"/>
        <p:guide pos="4080"/>
        <p:guide pos="5232"/>
        <p:guide pos="155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276A3E9-5B71-4AD7-9526-585FF8B21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8863" y="685800"/>
            <a:ext cx="47402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6633DB6-2901-4D6A-8AF4-8364817630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07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9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0621A-A465-4B78-A882-C93B2B7B8835}" type="slidenum">
              <a:rPr lang="en-GB"/>
              <a:pPr/>
              <a:t>11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9CD82-9A3A-454C-8E0E-E096A16C098B}" type="slidenum">
              <a:rPr lang="en-GB"/>
              <a:pPr/>
              <a:t>12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A18E-356D-4D22-9A79-A7EF61C8E86C}" type="slidenum">
              <a:rPr lang="en-GB"/>
              <a:pPr/>
              <a:t>13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8773D-E2DB-4C42-924C-CA472A34976A}" type="slidenum">
              <a:rPr lang="en-GB"/>
              <a:pPr/>
              <a:t>14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7F270-8A64-4123-AE74-FAE9BCE6C12D}" type="slidenum">
              <a:rPr lang="en-GB"/>
              <a:pPr/>
              <a:t>15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50311-2D50-465B-AD91-AB71396B9FF5}" type="slidenum">
              <a:rPr lang="en-GB"/>
              <a:pPr/>
              <a:t>16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6A5D3-6F10-4350-AE3C-976460630FE0}" type="slidenum">
              <a:rPr lang="en-GB"/>
              <a:pPr/>
              <a:t>17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71E9D-8C1A-44B4-B893-E77415A00339}" type="slidenum">
              <a:rPr lang="en-GB"/>
              <a:pPr/>
              <a:t>18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52F1-3132-4C78-9A8A-FE00897CD249}" type="slidenum">
              <a:rPr lang="en-GB"/>
              <a:pPr/>
              <a:t>19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1BB11-F195-4A7B-B709-907857D9A4A7}" type="slidenum">
              <a:rPr lang="en-GB"/>
              <a:pPr/>
              <a:t>20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48544-CB59-4FEF-B841-428D71D13E67}" type="slidenum">
              <a:rPr lang="en-GB"/>
              <a:pPr/>
              <a:t>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3BE97-DD34-4C56-8732-65050B992B1D}" type="slidenum">
              <a:rPr lang="en-GB"/>
              <a:pPr/>
              <a:t>21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80650-EAEF-4E1E-89BB-6C256832F1C3}" type="slidenum">
              <a:rPr lang="en-GB"/>
              <a:pPr/>
              <a:t>22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630F0-E51B-47B1-BEED-4431F42B5AA3}" type="slidenum">
              <a:rPr lang="en-GB"/>
              <a:pPr/>
              <a:t>23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CE6047-83AC-4021-A7B5-29766751F6D8}" type="slidenum">
              <a:rPr lang="en-GB"/>
              <a:pPr/>
              <a:t>24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E976C-9C30-4DDC-8F88-23CF1EB33BA3}" type="slidenum">
              <a:rPr lang="en-GB"/>
              <a:pPr/>
              <a:t>25</a:t>
            </a:fld>
            <a:endParaRPr lang="en-GB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0C923-4BCC-48DD-8C25-898A791092BB}" type="slidenum">
              <a:rPr lang="en-GB"/>
              <a:pPr/>
              <a:t>26</a:t>
            </a:fld>
            <a:endParaRPr lang="en-GB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786A0-A99D-4486-BBE3-AF14C58A1E4F}" type="slidenum">
              <a:rPr lang="en-GB"/>
              <a:pPr/>
              <a:t>27</a:t>
            </a:fld>
            <a:endParaRPr lang="en-GB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87ACC-A4C0-4104-8BF7-8BC8B71757AE}" type="slidenum">
              <a:rPr lang="en-GB"/>
              <a:pPr/>
              <a:t>28</a:t>
            </a:fld>
            <a:endParaRPr lang="en-GB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8E605-EFF2-4F12-BBFA-408031583D35}" type="slidenum">
              <a:rPr lang="en-GB"/>
              <a:pPr/>
              <a:t>29</a:t>
            </a:fld>
            <a:endParaRPr lang="en-GB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EE517-91CB-46E3-A6B3-17466238B3D8}" type="slidenum">
              <a:rPr lang="en-GB"/>
              <a:pPr/>
              <a:t>30</a:t>
            </a:fld>
            <a:endParaRPr lang="en-GB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9B14C-99C4-46F5-B204-6253D2015B07}" type="slidenum">
              <a:rPr lang="en-GB"/>
              <a:pPr/>
              <a:t>4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1724D-739B-4542-A3AE-0DE80E24ACA5}" type="slidenum">
              <a:rPr lang="en-GB"/>
              <a:pPr/>
              <a:t>31</a:t>
            </a:fld>
            <a:endParaRPr lang="en-GB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6750-30B0-41B8-BA1E-1A0BBD4E2B6B}" type="slidenum">
              <a:rPr lang="en-GB"/>
              <a:pPr/>
              <a:t>32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6D6D3-C8E0-4D98-8933-72E0C5B672AA}" type="slidenum">
              <a:rPr lang="en-GB"/>
              <a:pPr/>
              <a:t>33</a:t>
            </a:fld>
            <a:endParaRPr lang="en-GB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3FAA6-946C-4A56-9C1F-EA5E13D20BFF}" type="slidenum">
              <a:rPr lang="en-GB"/>
              <a:pPr/>
              <a:t>34</a:t>
            </a:fld>
            <a:endParaRPr lang="en-GB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8538E-6B1F-474A-A65D-72F0EED05270}" type="slidenum">
              <a:rPr lang="en-GB"/>
              <a:pPr/>
              <a:t>35</a:t>
            </a:fld>
            <a:endParaRPr lang="en-GB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24E39-DC42-4197-80A9-E64C70C5A6F4}" type="slidenum">
              <a:rPr lang="en-GB"/>
              <a:pPr/>
              <a:t>36</a:t>
            </a:fld>
            <a:endParaRPr lang="en-GB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1B0D5-ED4C-48DB-B68A-CE30A092FB03}" type="slidenum">
              <a:rPr lang="en-GB"/>
              <a:pPr/>
              <a:t>37</a:t>
            </a:fld>
            <a:endParaRPr lang="en-GB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EC5BE-78ED-4513-9585-7670EB898E44}" type="slidenum">
              <a:rPr lang="en-GB"/>
              <a:pPr/>
              <a:t>38</a:t>
            </a:fld>
            <a:endParaRPr lang="en-GB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23CA47-16ED-4F3B-9DBF-0484021A008F}" type="slidenum">
              <a:rPr lang="en-GB"/>
              <a:pPr/>
              <a:t>39</a:t>
            </a:fld>
            <a:endParaRPr lang="en-GB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CCA48-6838-41FC-87F2-34F363D32475}" type="slidenum">
              <a:rPr lang="en-GB"/>
              <a:pPr/>
              <a:t>40</a:t>
            </a:fld>
            <a:endParaRPr lang="en-GB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1F863-67B2-476C-A371-34F827D6238A}" type="slidenum">
              <a:rPr lang="en-GB"/>
              <a:pPr/>
              <a:t>5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CE33B-20E8-4C54-A635-D828BC695894}" type="slidenum">
              <a:rPr lang="en-GB"/>
              <a:pPr/>
              <a:t>6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6C597-2D37-4AAE-AE2F-1D133504AF5B}" type="slidenum">
              <a:rPr lang="en-GB"/>
              <a:pPr/>
              <a:t>7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7B43C-A2CD-4E6D-8895-B62F4B4F5F1C}" type="slidenum">
              <a:rPr lang="en-GB"/>
              <a:pPr/>
              <a:t>8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FFC97-2EF0-441C-A4BE-47A78FA06343}" type="slidenum">
              <a:rPr lang="en-GB"/>
              <a:pPr/>
              <a:t>9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4AFDA-143A-4F74-AB45-F8B14D95C98F}" type="slidenum">
              <a:rPr lang="en-GB"/>
              <a:pPr/>
              <a:t>10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685800"/>
            <a:ext cx="4740275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8534400" cy="6172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33" tIns="42017" rIns="84033" bIns="4201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0959" y="62780"/>
            <a:ext cx="8412481" cy="602298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09040" y="2880360"/>
            <a:ext cx="5974080" cy="144018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20167" indent="0" algn="ctr">
              <a:buNone/>
            </a:lvl2pPr>
            <a:lvl3pPr marL="840334" indent="0" algn="ctr">
              <a:buNone/>
            </a:lvl3pPr>
            <a:lvl4pPr marL="1260500" indent="0" algn="ctr">
              <a:buNone/>
            </a:lvl4pPr>
            <a:lvl5pPr marL="1680667" indent="0" algn="ctr">
              <a:buNone/>
            </a:lvl5pPr>
            <a:lvl6pPr marL="2100834" indent="0" algn="ctr">
              <a:buNone/>
            </a:lvl6pPr>
            <a:lvl7pPr marL="2521001" indent="0" algn="ctr">
              <a:buNone/>
            </a:lvl7pPr>
            <a:lvl8pPr marL="2941168" indent="0" algn="ctr">
              <a:buNone/>
            </a:lvl8pPr>
            <a:lvl9pPr marL="336133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18CD20-C941-4CC6-93DA-FBE2642F045A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A5A3DD-9C4E-4D4F-B0F8-48CDF43AF0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736" y="1304373"/>
            <a:ext cx="8420101" cy="137461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736" y="1257048"/>
            <a:ext cx="8420101" cy="10852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8736" y="2678984"/>
            <a:ext cx="8420101" cy="9947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720" y="1355337"/>
            <a:ext cx="7680960" cy="1323023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EBA88-92F7-4443-A442-5A0E4B3B9D1F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DFFB9-F5A6-48B2-9AAC-78A25C0A5A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7440" y="247177"/>
            <a:ext cx="1877568" cy="526637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40" y="247176"/>
            <a:ext cx="5191760" cy="526637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D5884C-2D8B-440C-9195-46912E30A425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BF769-1DBE-4C48-BBE4-B7E6A8705C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9676D-8D32-4045-BDC4-38DF1005A1AD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EDA37-A27E-45B4-B23D-99B470744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53440" y="1303020"/>
            <a:ext cx="7254240" cy="4114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8534400" cy="6172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33" tIns="42017" rIns="84033" bIns="4201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0959" y="62780"/>
            <a:ext cx="8412481" cy="602298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857250"/>
            <a:ext cx="7254240" cy="1225868"/>
          </a:xfrm>
        </p:spPr>
        <p:txBody>
          <a:bodyPr anchor="b" anchorCtr="0"/>
          <a:lstStyle>
            <a:lvl1pPr algn="l">
              <a:buNone/>
              <a:defRPr sz="3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293144"/>
            <a:ext cx="7254240" cy="1204436"/>
          </a:xfrm>
        </p:spPr>
        <p:txBody>
          <a:bodyPr anchor="t" anchorCtr="0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0CE5F1-8402-41F4-8464-0CC4441C1BE0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6760" y="5554980"/>
            <a:ext cx="3733800" cy="411480"/>
          </a:xfrm>
        </p:spPr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4785" y="2139147"/>
            <a:ext cx="8412614" cy="822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4537" y="2107328"/>
            <a:ext cx="8412862" cy="4114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3753" y="2221992"/>
            <a:ext cx="8413646" cy="4114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" y="5587898"/>
            <a:ext cx="426720" cy="411480"/>
          </a:xfrm>
        </p:spPr>
        <p:txBody>
          <a:bodyPr/>
          <a:lstStyle/>
          <a:p>
            <a:pPr>
              <a:defRPr/>
            </a:pPr>
            <a:fld id="{C945EC61-54BB-44A7-A9AF-843144522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CA164-3407-470C-B104-E353978655BD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C0C87-10EF-4CB9-A995-124B8B901D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53440" y="1303020"/>
            <a:ext cx="3499104" cy="4114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05020" y="1303020"/>
            <a:ext cx="3499104" cy="4114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45745"/>
            <a:ext cx="7254240" cy="10287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40" y="1303020"/>
            <a:ext cx="3484880" cy="685800"/>
          </a:xfrm>
          <a:noFill/>
          <a:ln w="12700" cap="sq" cmpd="sng" algn="ctr">
            <a:noFill/>
            <a:prstDash val="solid"/>
          </a:ln>
        </p:spPr>
        <p:txBody>
          <a:bodyPr lIns="84033" anchor="b" anchorCtr="0">
            <a:no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8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2800" y="1303020"/>
            <a:ext cx="3484880" cy="685800"/>
          </a:xfrm>
          <a:noFill/>
          <a:ln w="12700" cap="sq" cmpd="sng" algn="ctr">
            <a:noFill/>
            <a:prstDash val="solid"/>
          </a:ln>
        </p:spPr>
        <p:txBody>
          <a:bodyPr lIns="84033" anchor="b" anchorCtr="0">
            <a:no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8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86A493-DF70-4625-8A3F-3E1D8FF07CDB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07D7D-D859-4052-8859-135188BEE9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53440" y="2023110"/>
            <a:ext cx="3484880" cy="349758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622800" y="2023110"/>
            <a:ext cx="3484880" cy="349758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5483B-60AB-4685-BF47-5D9A37722231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19931-42F0-4AC7-B57D-52BEBA4D31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2F9BC3-80AE-4E2B-A78C-2B29FE8E042D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E3BA0-0524-47D6-91C6-EA9544A446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8534400" cy="61722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59741" y="62780"/>
            <a:ext cx="8412481" cy="602406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45745"/>
            <a:ext cx="7254240" cy="1028700"/>
          </a:xfrm>
        </p:spPr>
        <p:txBody>
          <a:bodyPr anchor="b" anchorCtr="0"/>
          <a:lstStyle>
            <a:lvl1pPr algn="l">
              <a:buNone/>
              <a:defRPr sz="3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53440" y="1440180"/>
            <a:ext cx="1778000" cy="4046220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47F6-4478-455B-9A1A-269681FA4B19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F1093-95C3-4D21-9269-6D57089E4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773680" y="1440180"/>
            <a:ext cx="5334000" cy="404622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410495"/>
            <a:ext cx="6827520" cy="470059"/>
          </a:xfrm>
        </p:spPr>
        <p:txBody>
          <a:bodyPr anchor="ctr">
            <a:noAutofit/>
          </a:bodyPr>
          <a:lstStyle>
            <a:lvl1pPr algn="l">
              <a:buNone/>
              <a:defRPr sz="2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" y="4901243"/>
            <a:ext cx="6827520" cy="617220"/>
          </a:xfrm>
        </p:spPr>
        <p:txBody>
          <a:bodyPr/>
          <a:lstStyle>
            <a:lvl1pPr marL="0" indent="0">
              <a:buFontTx/>
              <a:buNone/>
              <a:defRPr sz="15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D54C51-5516-4E4E-821C-A4CBC73AB4C0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3440" y="5554980"/>
            <a:ext cx="3627120" cy="411480"/>
          </a:xfrm>
        </p:spPr>
        <p:txBody>
          <a:bodyPr/>
          <a:lstStyle/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6550" y="5587898"/>
            <a:ext cx="426720" cy="411480"/>
          </a:xfrm>
        </p:spPr>
        <p:txBody>
          <a:bodyPr/>
          <a:lstStyle/>
          <a:p>
            <a:pPr>
              <a:defRPr/>
            </a:pPr>
            <a:fld id="{0936C288-F6CA-4EE1-A2C8-F64AC4D342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3753" y="4215200"/>
            <a:ext cx="8406384" cy="822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3941" y="4185427"/>
            <a:ext cx="8406196" cy="4114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3943" y="4295902"/>
            <a:ext cx="8406195" cy="4392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5" y="60008"/>
            <a:ext cx="8401748" cy="4123373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534400" cy="6172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033" tIns="42017" rIns="84033" bIns="4201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59741" y="62780"/>
            <a:ext cx="8412481" cy="602406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4033" tIns="42017" rIns="84033" bIns="420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53440" y="247174"/>
            <a:ext cx="7254240" cy="1028700"/>
          </a:xfrm>
          <a:prstGeom prst="rect">
            <a:avLst/>
          </a:prstGeom>
        </p:spPr>
        <p:txBody>
          <a:bodyPr lIns="84033" tIns="42017" rIns="84033" bIns="8403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53440" y="1303020"/>
            <a:ext cx="7254240" cy="4114800"/>
          </a:xfrm>
          <a:prstGeom prst="rect">
            <a:avLst/>
          </a:prstGeom>
        </p:spPr>
        <p:txBody>
          <a:bodyPr lIns="84033" tIns="42017" rIns="84033" bIns="4201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60720" y="5572125"/>
            <a:ext cx="2311400" cy="428625"/>
          </a:xfrm>
          <a:prstGeom prst="rect">
            <a:avLst/>
          </a:prstGeom>
        </p:spPr>
        <p:txBody>
          <a:bodyPr lIns="84033" tIns="42017" rIns="84033" bIns="4201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92EB10-E915-49BE-865C-EEBFC9E931FA}" type="datetime1">
              <a:rPr lang="en-US" smtClean="0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53440" y="5554980"/>
            <a:ext cx="3698240" cy="411480"/>
          </a:xfrm>
          <a:prstGeom prst="rect">
            <a:avLst/>
          </a:prstGeom>
        </p:spPr>
        <p:txBody>
          <a:bodyPr lIns="84033" tIns="42017" rIns="84033" bIns="42017" anchor="ctr" anchorCtr="0"/>
          <a:lstStyle>
            <a:lvl1pPr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All rights reserved. www.sureshkrishna.com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36550" y="5589270"/>
            <a:ext cx="426720" cy="41148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3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53584E7-2617-4F77-B720-22D08048A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Box 25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0" y="1"/>
            <a:ext cx="8534400" cy="533400"/>
          </a:xfrm>
          <a:prstGeom prst="rect">
            <a:avLst/>
          </a:prstGeom>
          <a:solidFill>
            <a:srgbClr val="153B63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l">
              <a:defRPr/>
            </a:pPr>
            <a:endParaRPr lang="en-US" sz="1800" noProof="1"/>
          </a:p>
        </p:txBody>
      </p:sp>
      <p:sp>
        <p:nvSpPr>
          <p:cNvPr id="11" name="Line 24"/>
          <p:cNvSpPr>
            <a:spLocks noChangeShapeType="1"/>
          </p:cNvSpPr>
          <p:nvPr userDrawn="1">
            <p:custDataLst>
              <p:tags r:id="rId14"/>
            </p:custDataLst>
          </p:nvPr>
        </p:nvSpPr>
        <p:spPr bwMode="auto">
          <a:xfrm>
            <a:off x="0" y="533400"/>
            <a:ext cx="8534400" cy="0"/>
          </a:xfrm>
          <a:prstGeom prst="line">
            <a:avLst/>
          </a:prstGeom>
          <a:noFill/>
          <a:ln w="9017">
            <a:solidFill>
              <a:srgbClr val="153B63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PPTFootCol"/>
          <p:cNvPicPr>
            <a:picLocks noChangeArrowheads="1"/>
          </p:cNvPicPr>
          <p:nvPr userDrawn="1">
            <p:custDataLst>
              <p:tags r:id="rId1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5562601"/>
            <a:ext cx="8534400" cy="609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5" name="Line 20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5562600"/>
            <a:ext cx="8534400" cy="0"/>
          </a:xfrm>
          <a:prstGeom prst="line">
            <a:avLst/>
          </a:prstGeom>
          <a:noFill/>
          <a:ln w="9017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100" indent="-252100" algn="l" rtl="0" eaLnBrk="1" latinLnBrk="0" hangingPunct="1">
        <a:spcBef>
          <a:spcPts val="533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indent="-210083" algn="l" rtl="0" eaLnBrk="1" latinLnBrk="0" hangingPunct="1">
        <a:spcBef>
          <a:spcPts val="340"/>
        </a:spcBef>
        <a:buClr>
          <a:schemeClr val="accent2"/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indent="-210083" algn="l" rtl="0" eaLnBrk="1" latinLnBrk="0" hangingPunct="1">
        <a:spcBef>
          <a:spcPts val="34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400" indent="-210083" algn="l" rtl="0" eaLnBrk="1" latinLnBrk="0" hangingPunct="1">
        <a:spcBef>
          <a:spcPts val="340"/>
        </a:spcBef>
        <a:buClr>
          <a:schemeClr val="accent3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500" indent="-210083" algn="l" rtl="0" eaLnBrk="1" latinLnBrk="0" hangingPunct="1">
        <a:spcBef>
          <a:spcPts val="340"/>
        </a:spcBef>
        <a:buClr>
          <a:schemeClr val="accent3"/>
        </a:buClr>
        <a:buFontTx/>
        <a:buChar char="o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600" indent="-210083" algn="l" rtl="0" eaLnBrk="1" latinLnBrk="0" hangingPunct="1">
        <a:spcBef>
          <a:spcPts val="340"/>
        </a:spcBef>
        <a:buClr>
          <a:schemeClr val="accent3"/>
        </a:buClr>
        <a:buChar char="•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701" indent="-210083" algn="l" rtl="0" eaLnBrk="1" latinLnBrk="0" hangingPunct="1">
        <a:spcBef>
          <a:spcPts val="340"/>
        </a:spcBef>
        <a:buClr>
          <a:schemeClr val="accent2"/>
        </a:buClr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801" indent="-210083" algn="l" rtl="0" eaLnBrk="1" latinLnBrk="0" hangingPunct="1">
        <a:spcBef>
          <a:spcPts val="340"/>
        </a:spcBef>
        <a:buClr>
          <a:schemeClr val="accent1">
            <a:tint val="60000"/>
          </a:schemeClr>
        </a:buClr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268901" indent="-210083" algn="l" rtl="0" eaLnBrk="1" latinLnBrk="0" hangingPunct="1">
        <a:spcBef>
          <a:spcPts val="340"/>
        </a:spcBef>
        <a:buClr>
          <a:schemeClr val="accent2">
            <a:tint val="60000"/>
          </a:schemeClr>
        </a:buClr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0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40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60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806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008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210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41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361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6" Type="http://schemas.openxmlformats.org/officeDocument/2006/relationships/tags" Target="../tags/tag69.xml"/><Relationship Id="rId11" Type="http://schemas.openxmlformats.org/officeDocument/2006/relationships/image" Target="../media/image5.png"/><Relationship Id="rId5" Type="http://schemas.openxmlformats.org/officeDocument/2006/relationships/tags" Target="../tags/tag68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image" Target="../media/image5.png"/><Relationship Id="rId4" Type="http://schemas.openxmlformats.org/officeDocument/2006/relationships/tags" Target="../tags/tag99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5.png"/><Relationship Id="rId5" Type="http://schemas.openxmlformats.org/officeDocument/2006/relationships/tags" Target="../tags/tag107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06.xml"/><Relationship Id="rId9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3" Type="http://schemas.openxmlformats.org/officeDocument/2006/relationships/tags" Target="../tags/tag11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image" Target="../media/image5.png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3" Type="http://schemas.openxmlformats.org/officeDocument/2006/relationships/tags" Target="../tags/tag133.xml"/><Relationship Id="rId21" Type="http://schemas.openxmlformats.org/officeDocument/2006/relationships/image" Target="../media/image5.png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notesSlide" Target="../notesSlides/notesSlide17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10" Type="http://schemas.openxmlformats.org/officeDocument/2006/relationships/image" Target="../media/image5.png"/><Relationship Id="rId4" Type="http://schemas.openxmlformats.org/officeDocument/2006/relationships/tags" Target="../tags/tag152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10" Type="http://schemas.openxmlformats.org/officeDocument/2006/relationships/image" Target="../media/image5.png"/><Relationship Id="rId4" Type="http://schemas.openxmlformats.org/officeDocument/2006/relationships/tags" Target="../tags/tag159.xml"/><Relationship Id="rId9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26" Type="http://schemas.openxmlformats.org/officeDocument/2006/relationships/tags" Target="../tags/tag188.xml"/><Relationship Id="rId3" Type="http://schemas.openxmlformats.org/officeDocument/2006/relationships/tags" Target="../tags/tag165.xml"/><Relationship Id="rId21" Type="http://schemas.openxmlformats.org/officeDocument/2006/relationships/tags" Target="../tags/tag183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5" Type="http://schemas.openxmlformats.org/officeDocument/2006/relationships/tags" Target="../tags/tag187.xml"/><Relationship Id="rId33" Type="http://schemas.openxmlformats.org/officeDocument/2006/relationships/image" Target="../media/image5.png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0" Type="http://schemas.openxmlformats.org/officeDocument/2006/relationships/tags" Target="../tags/tag182.xml"/><Relationship Id="rId29" Type="http://schemas.openxmlformats.org/officeDocument/2006/relationships/tags" Target="../tags/tag191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tags" Target="../tags/tag186.xml"/><Relationship Id="rId32" Type="http://schemas.openxmlformats.org/officeDocument/2006/relationships/notesSlide" Target="../notesSlides/notesSlide20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23" Type="http://schemas.openxmlformats.org/officeDocument/2006/relationships/tags" Target="../tags/tag185.xml"/><Relationship Id="rId28" Type="http://schemas.openxmlformats.org/officeDocument/2006/relationships/tags" Target="../tags/tag190.xml"/><Relationship Id="rId10" Type="http://schemas.openxmlformats.org/officeDocument/2006/relationships/tags" Target="../tags/tag172.xml"/><Relationship Id="rId19" Type="http://schemas.openxmlformats.org/officeDocument/2006/relationships/tags" Target="../tags/tag181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Relationship Id="rId22" Type="http://schemas.openxmlformats.org/officeDocument/2006/relationships/tags" Target="../tags/tag184.xml"/><Relationship Id="rId27" Type="http://schemas.openxmlformats.org/officeDocument/2006/relationships/tags" Target="../tags/tag189.xml"/><Relationship Id="rId30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10" Type="http://schemas.openxmlformats.org/officeDocument/2006/relationships/image" Target="../media/image5.png"/><Relationship Id="rId4" Type="http://schemas.openxmlformats.org/officeDocument/2006/relationships/tags" Target="../tags/tag196.xml"/><Relationship Id="rId9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image" Target="../media/image5.png"/><Relationship Id="rId4" Type="http://schemas.openxmlformats.org/officeDocument/2006/relationships/tags" Target="../tags/tag203.xml"/><Relationship Id="rId9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10" Type="http://schemas.openxmlformats.org/officeDocument/2006/relationships/image" Target="../media/image5.png"/><Relationship Id="rId4" Type="http://schemas.openxmlformats.org/officeDocument/2006/relationships/tags" Target="../tags/tag210.xml"/><Relationship Id="rId9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5.png"/><Relationship Id="rId5" Type="http://schemas.openxmlformats.org/officeDocument/2006/relationships/tags" Target="../tags/tag218.xml"/><Relationship Id="rId10" Type="http://schemas.openxmlformats.org/officeDocument/2006/relationships/notesSlide" Target="../notesSlides/notesSlide24.xml"/><Relationship Id="rId4" Type="http://schemas.openxmlformats.org/officeDocument/2006/relationships/tags" Target="../tags/tag217.xml"/><Relationship Id="rId9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image" Target="../media/image5.png"/><Relationship Id="rId5" Type="http://schemas.openxmlformats.org/officeDocument/2006/relationships/tags" Target="../tags/tag226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225.xml"/><Relationship Id="rId9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image" Target="../media/image5.png"/><Relationship Id="rId5" Type="http://schemas.openxmlformats.org/officeDocument/2006/relationships/tags" Target="../tags/tag234.xml"/><Relationship Id="rId10" Type="http://schemas.openxmlformats.org/officeDocument/2006/relationships/notesSlide" Target="../notesSlides/notesSlide26.xml"/><Relationship Id="rId4" Type="http://schemas.openxmlformats.org/officeDocument/2006/relationships/tags" Target="../tags/tag233.xml"/><Relationship Id="rId9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image" Target="../media/image5.png"/><Relationship Id="rId5" Type="http://schemas.openxmlformats.org/officeDocument/2006/relationships/tags" Target="../tags/tag242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241.xml"/><Relationship Id="rId9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image" Target="../media/image5.png"/><Relationship Id="rId5" Type="http://schemas.openxmlformats.org/officeDocument/2006/relationships/tags" Target="../tags/tag250.xml"/><Relationship Id="rId10" Type="http://schemas.openxmlformats.org/officeDocument/2006/relationships/notesSlide" Target="../notesSlides/notesSlide28.xml"/><Relationship Id="rId4" Type="http://schemas.openxmlformats.org/officeDocument/2006/relationships/tags" Target="../tags/tag24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image" Target="../media/image5.png"/><Relationship Id="rId5" Type="http://schemas.openxmlformats.org/officeDocument/2006/relationships/tags" Target="../tags/tag258.xml"/><Relationship Id="rId10" Type="http://schemas.openxmlformats.org/officeDocument/2006/relationships/notesSlide" Target="../notesSlides/notesSlide29.xml"/><Relationship Id="rId4" Type="http://schemas.openxmlformats.org/officeDocument/2006/relationships/tags" Target="../tags/tag257.xml"/><Relationship Id="rId9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10" Type="http://schemas.openxmlformats.org/officeDocument/2006/relationships/image" Target="../media/image5.png"/><Relationship Id="rId4" Type="http://schemas.openxmlformats.org/officeDocument/2006/relationships/tags" Target="../tags/tag265.xml"/><Relationship Id="rId9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image" Target="../media/image6.png"/><Relationship Id="rId5" Type="http://schemas.openxmlformats.org/officeDocument/2006/relationships/tags" Target="../tags/tag273.xml"/><Relationship Id="rId10" Type="http://schemas.openxmlformats.org/officeDocument/2006/relationships/image" Target="../media/image5.png"/><Relationship Id="rId4" Type="http://schemas.openxmlformats.org/officeDocument/2006/relationships/tags" Target="../tags/tag272.xml"/><Relationship Id="rId9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image" Target="../media/image5.png"/><Relationship Id="rId5" Type="http://schemas.openxmlformats.org/officeDocument/2006/relationships/tags" Target="../tags/tag280.xml"/><Relationship Id="rId10" Type="http://schemas.openxmlformats.org/officeDocument/2006/relationships/notesSlide" Target="../notesSlides/notesSlide32.xml"/><Relationship Id="rId4" Type="http://schemas.openxmlformats.org/officeDocument/2006/relationships/tags" Target="../tags/tag279.xml"/><Relationship Id="rId9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10" Type="http://schemas.openxmlformats.org/officeDocument/2006/relationships/image" Target="../media/image5.png"/><Relationship Id="rId4" Type="http://schemas.openxmlformats.org/officeDocument/2006/relationships/tags" Target="../tags/tag287.xml"/><Relationship Id="rId9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image" Target="../media/image5.png"/><Relationship Id="rId5" Type="http://schemas.openxmlformats.org/officeDocument/2006/relationships/tags" Target="../tags/tag295.xml"/><Relationship Id="rId10" Type="http://schemas.openxmlformats.org/officeDocument/2006/relationships/notesSlide" Target="../notesSlides/notesSlide34.xml"/><Relationship Id="rId4" Type="http://schemas.openxmlformats.org/officeDocument/2006/relationships/tags" Target="../tags/tag294.xml"/><Relationship Id="rId9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10" Type="http://schemas.openxmlformats.org/officeDocument/2006/relationships/image" Target="../media/image5.png"/><Relationship Id="rId4" Type="http://schemas.openxmlformats.org/officeDocument/2006/relationships/tags" Target="../tags/tag302.xml"/><Relationship Id="rId9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08.xml"/><Relationship Id="rId7" Type="http://schemas.openxmlformats.org/officeDocument/2006/relationships/tags" Target="../tags/tag312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10" Type="http://schemas.openxmlformats.org/officeDocument/2006/relationships/image" Target="../media/image5.png"/><Relationship Id="rId4" Type="http://schemas.openxmlformats.org/officeDocument/2006/relationships/tags" Target="../tags/tag309.xml"/><Relationship Id="rId9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10" Type="http://schemas.openxmlformats.org/officeDocument/2006/relationships/image" Target="../media/image5.png"/><Relationship Id="rId4" Type="http://schemas.openxmlformats.org/officeDocument/2006/relationships/tags" Target="../tags/tag316.xml"/><Relationship Id="rId9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10" Type="http://schemas.openxmlformats.org/officeDocument/2006/relationships/image" Target="../media/image5.png"/><Relationship Id="rId4" Type="http://schemas.openxmlformats.org/officeDocument/2006/relationships/tags" Target="../tags/tag323.xml"/><Relationship Id="rId9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5.png"/><Relationship Id="rId4" Type="http://schemas.openxmlformats.org/officeDocument/2006/relationships/tags" Target="../tags/tag16.xml"/><Relationship Id="rId9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10" Type="http://schemas.openxmlformats.org/officeDocument/2006/relationships/image" Target="../media/image5.png"/><Relationship Id="rId4" Type="http://schemas.openxmlformats.org/officeDocument/2006/relationships/tags" Target="../tags/tag330.xml"/><Relationship Id="rId9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ptplanet.com/" TargetMode="External"/><Relationship Id="rId4" Type="http://schemas.openxmlformats.org/officeDocument/2006/relationships/hyperlink" Target="http://www.studymafia.org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5.png"/><Relationship Id="rId5" Type="http://schemas.openxmlformats.org/officeDocument/2006/relationships/tags" Target="../tags/tag24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5.png"/><Relationship Id="rId4" Type="http://schemas.openxmlformats.org/officeDocument/2006/relationships/tags" Target="../tags/tag3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5.png"/><Relationship Id="rId4" Type="http://schemas.openxmlformats.org/officeDocument/2006/relationships/tags" Target="../tags/tag38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4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5.png"/><Relationship Id="rId5" Type="http://schemas.openxmlformats.org/officeDocument/2006/relationships/tags" Target="../tags/tag55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54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" y="54293"/>
            <a:ext cx="106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0160" y="534353"/>
            <a:ext cx="7112000" cy="6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26720" y="685800"/>
            <a:ext cx="810768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33" tIns="42017" rIns="84033" bIns="42017" anchor="ctr"/>
          <a:lstStyle/>
          <a:p>
            <a:pPr algn="ctr"/>
            <a:r>
              <a:rPr lang="en-US" sz="5500" dirty="0">
                <a:solidFill>
                  <a:srgbClr val="FF0000"/>
                </a:solidFill>
                <a:latin typeface="Verdana" pitchFamily="34" charset="0"/>
              </a:rPr>
              <a:t>www.studymafia.org</a:t>
            </a:r>
            <a:endParaRPr lang="en-US" sz="5500" dirty="0">
              <a:solidFill>
                <a:srgbClr val="FF9900"/>
              </a:solidFill>
            </a:endParaRP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0" y="4958308"/>
            <a:ext cx="8534400" cy="57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4033" tIns="42017" rIns="84033" bIns="4201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   Submitted </a:t>
            </a:r>
            <a:r>
              <a:rPr lang="en-US" sz="1800" b="1" dirty="0"/>
              <a:t>To:				              </a:t>
            </a:r>
            <a:r>
              <a:rPr lang="en-US" sz="1800" b="1" dirty="0" smtClean="0"/>
              <a:t>        Submitted By:</a:t>
            </a:r>
          </a:p>
          <a:p>
            <a:r>
              <a:rPr lang="en-US" b="1" dirty="0" smtClean="0"/>
              <a:t>www.studymafia.org                                                                  </a:t>
            </a:r>
            <a:r>
              <a:rPr lang="en-US" b="1" dirty="0" err="1" smtClean="0"/>
              <a:t>www.studymafia.org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137920" y="2125980"/>
            <a:ext cx="5974080" cy="174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33" tIns="42017" rIns="84033" bIns="42017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latin typeface="+mn-lt"/>
              </a:rPr>
              <a:t>   Seminar 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latin typeface="+mn-lt"/>
              </a:rPr>
              <a:t>On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Agile Methodology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B8018-6ED2-41DE-9991-0C1D3EF9A5D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6387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6388" name="Picture 6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638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390" name="Rectangle 2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75784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4950" y="1141414"/>
            <a:ext cx="8299450" cy="289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Remove to Improve</a:t>
            </a:r>
          </a:p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Aim to remove unnecessary or confusing aspects of the software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 less code you have, the less you have to fix, debug, </a:t>
            </a:r>
            <a:r>
              <a:rPr lang="en-US" sz="1800" dirty="0" err="1"/>
              <a:t>optimise</a:t>
            </a:r>
            <a:r>
              <a:rPr lang="en-US" sz="1800" dirty="0"/>
              <a:t>, etc.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Do so iteratively and </a:t>
            </a:r>
            <a:r>
              <a:rPr lang="en-US" sz="1800" dirty="0" err="1"/>
              <a:t>decrementally</a:t>
            </a: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Removing and reshaping are part of the process</a:t>
            </a:r>
          </a:p>
          <a:p>
            <a:pPr algn="l"/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CC2CC-4EFA-4192-9D04-685EEA2D535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6810" name="Diagram 10"/>
          <p:cNvGraphicFramePr>
            <a:graphicFrameLocks/>
          </p:cNvGraphicFramePr>
          <p:nvPr/>
        </p:nvGraphicFramePr>
        <p:xfrm>
          <a:off x="5203825" y="2509838"/>
          <a:ext cx="2794000" cy="2794000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  <p:sp>
        <p:nvSpPr>
          <p:cNvPr id="1035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036" name="Picture 3" descr="BeQIK_FR" hidden="1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3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3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1039" name="Rectangle 7" hidden="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76808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4950" y="877888"/>
            <a:ext cx="8299450" cy="412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Iterative and Incremental</a:t>
            </a:r>
          </a:p>
          <a:p>
            <a:pPr algn="l"/>
            <a:endParaRPr lang="en-US" sz="1800" b="1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Iterative and incremental development offer a framework in which a system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can grow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Accommodates change and inspiration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Offers time for building and testing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Empirically based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Tests assumptions as well as code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Accepts that change happens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76810" grpId="0"/>
      <p:bldP spid="768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E2B3-72AD-434C-856A-2008B38BEDB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75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2076" name="Picture 3" descr="BeQIK_FR" hidden="1"/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0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078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171576" y="925514"/>
            <a:ext cx="4321175" cy="4105275"/>
            <a:chOff x="738" y="583"/>
            <a:chExt cx="2722" cy="2586"/>
          </a:xfrm>
        </p:grpSpPr>
        <p:graphicFrame>
          <p:nvGraphicFramePr>
            <p:cNvPr id="2050" name="Diagram 9"/>
            <p:cNvGraphicFramePr>
              <a:graphicFrameLocks/>
            </p:cNvGraphicFramePr>
            <p:nvPr/>
          </p:nvGraphicFramePr>
          <p:xfrm>
            <a:off x="965" y="1037"/>
            <a:ext cx="898" cy="898"/>
          </p:xfrm>
          <a:graphic>
            <a:graphicData uri="http://schemas.openxmlformats.org/drawingml/2006/compatibility">
              <com:legacyDrawing xmlns:com="http://schemas.openxmlformats.org/drawingml/2006/compatibility" spid="_x0000_s2050"/>
            </a:graphicData>
          </a:graphic>
        </p:graphicFrame>
        <p:graphicFrame>
          <p:nvGraphicFramePr>
            <p:cNvPr id="2058" name="Diagram 17"/>
            <p:cNvGraphicFramePr>
              <a:graphicFrameLocks/>
            </p:cNvGraphicFramePr>
            <p:nvPr/>
          </p:nvGraphicFramePr>
          <p:xfrm>
            <a:off x="1645" y="1581"/>
            <a:ext cx="898" cy="898"/>
          </p:xfrm>
          <a:graphic>
            <a:graphicData uri="http://schemas.openxmlformats.org/drawingml/2006/compatibility">
              <com:legacyDrawing xmlns:com="http://schemas.openxmlformats.org/drawingml/2006/compatibility" spid="_x0000_s2058"/>
            </a:graphicData>
          </a:graphic>
        </p:graphicFrame>
        <p:graphicFrame>
          <p:nvGraphicFramePr>
            <p:cNvPr id="2066" name="Diagram 25"/>
            <p:cNvGraphicFramePr>
              <a:graphicFrameLocks/>
            </p:cNvGraphicFramePr>
            <p:nvPr/>
          </p:nvGraphicFramePr>
          <p:xfrm>
            <a:off x="2417" y="2262"/>
            <a:ext cx="898" cy="898"/>
          </p:xfrm>
          <a:graphic>
            <a:graphicData uri="http://schemas.openxmlformats.org/drawingml/2006/compatibility">
              <com:legacyDrawing xmlns:com="http://schemas.openxmlformats.org/drawingml/2006/compatibility" spid="_x0000_s2066"/>
            </a:graphicData>
          </a:graphic>
        </p:graphicFrame>
        <p:sp>
          <p:nvSpPr>
            <p:cNvPr id="2081" name="Rectangle 3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38" y="583"/>
              <a:ext cx="2722" cy="25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b="1" dirty="0" err="1"/>
                <a:t>MacroProcess</a:t>
              </a:r>
              <a:endParaRPr lang="en-US" sz="1200" b="1" dirty="0"/>
            </a:p>
          </p:txBody>
        </p:sp>
        <p:sp>
          <p:nvSpPr>
            <p:cNvPr id="2082" name="Rectangle 3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26" y="2171"/>
              <a:ext cx="1134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b="1" dirty="0" err="1"/>
                <a:t>MicroProcess</a:t>
              </a:r>
              <a:endParaRPr lang="en-US" sz="1200" b="1" dirty="0"/>
            </a:p>
          </p:txBody>
        </p:sp>
        <p:sp>
          <p:nvSpPr>
            <p:cNvPr id="2083" name="AutoShape 3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28" y="629"/>
              <a:ext cx="227" cy="317"/>
            </a:xfrm>
            <a:prstGeom prst="downArrow">
              <a:avLst>
                <a:gd name="adj1" fmla="val 50000"/>
                <a:gd name="adj2" fmla="val 349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dirty="0"/>
            </a:p>
          </p:txBody>
        </p:sp>
        <p:sp>
          <p:nvSpPr>
            <p:cNvPr id="2084" name="Text Box 3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87" y="687"/>
              <a:ext cx="7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200" b="1" dirty="0"/>
                <a:t>Requirements</a:t>
              </a:r>
            </a:p>
          </p:txBody>
        </p:sp>
        <p:sp>
          <p:nvSpPr>
            <p:cNvPr id="2085" name="AutoShape 3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28" y="2612"/>
              <a:ext cx="227" cy="317"/>
            </a:xfrm>
            <a:prstGeom prst="downArrow">
              <a:avLst>
                <a:gd name="adj1" fmla="val 50000"/>
                <a:gd name="adj2" fmla="val 349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dirty="0"/>
            </a:p>
          </p:txBody>
        </p:sp>
        <p:sp>
          <p:nvSpPr>
            <p:cNvPr id="2086" name="Text Box 3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87" y="2670"/>
              <a:ext cx="57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200" b="1" dirty="0"/>
                <a:t>Increment</a:t>
              </a:r>
            </a:p>
          </p:txBody>
        </p:sp>
      </p:grpSp>
      <p:sp>
        <p:nvSpPr>
          <p:cNvPr id="77864" name="AutoShape 4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95989" y="4381500"/>
            <a:ext cx="2035175" cy="1150938"/>
          </a:xfrm>
          <a:prstGeom prst="wedgeEllipseCallout">
            <a:avLst>
              <a:gd name="adj1" fmla="val -86741"/>
              <a:gd name="adj2" fmla="val -56208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/>
            <a:r>
              <a:rPr lang="en-US" sz="1200" b="1" dirty="0"/>
              <a:t>Analysis</a:t>
            </a:r>
          </a:p>
          <a:p>
            <a:pPr algn="ctr"/>
            <a:r>
              <a:rPr lang="en-US" sz="1200" b="1" dirty="0"/>
              <a:t>Prototyping</a:t>
            </a:r>
          </a:p>
          <a:p>
            <a:pPr algn="ctr"/>
            <a:r>
              <a:rPr lang="en-US" sz="1200" b="1" dirty="0"/>
              <a:t>Simple design</a:t>
            </a:r>
          </a:p>
          <a:p>
            <a:pPr algn="ctr"/>
            <a:r>
              <a:rPr lang="en-US" sz="1200" b="1" dirty="0"/>
              <a:t>Refactoring</a:t>
            </a:r>
          </a:p>
          <a:p>
            <a:pPr algn="ctr"/>
            <a:r>
              <a:rPr lang="en-US" sz="1200" b="1" dirty="0"/>
              <a:t>Testing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C2CAF-899B-4F34-89FD-E6D07B39D37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7411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7412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741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7414" name="Rectangle 7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788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6389" y="1285876"/>
            <a:ext cx="8228012" cy="344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Stable Intermediate Forms</a:t>
            </a:r>
          </a:p>
          <a:p>
            <a:pPr algn="l"/>
            <a:endParaRPr lang="en-US" sz="1800" b="1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Changes are small, stable, and either...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Architectural modifications that preserve existing functionality,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i.e. a refactoring, or...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Functionality extensions that do not affect existing architecture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Changes are isolated and can be taken gradually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Can be paused, rolled back, etc.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A9B6D-3D23-4740-81DC-A825EE25878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8436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8438" name="Rectangle 7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8397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6389" y="854075"/>
            <a:ext cx="8228012" cy="427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dirty="0"/>
              <a:t>The Agile Manifesto</a:t>
            </a:r>
          </a:p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Putting people into the process, rather than the process into people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Reaction to bureaucratic development methods</a:t>
            </a:r>
          </a:p>
          <a:p>
            <a:pPr lvl="1" algn="l">
              <a:buFontTx/>
              <a:buChar char="•"/>
            </a:pPr>
            <a:endParaRPr lang="en-US" sz="1800" dirty="0"/>
          </a:p>
          <a:p>
            <a:pPr algn="l"/>
            <a:r>
              <a:rPr lang="en-US" sz="1800" i="1" dirty="0"/>
              <a:t>We have come to value:</a:t>
            </a:r>
          </a:p>
          <a:p>
            <a:pPr algn="l"/>
            <a:endParaRPr lang="en-US" sz="1800" i="1" dirty="0"/>
          </a:p>
          <a:p>
            <a:pPr algn="l"/>
            <a:r>
              <a:rPr lang="en-US" sz="1800" b="1" i="1" dirty="0"/>
              <a:t>	</a:t>
            </a:r>
            <a:r>
              <a:rPr lang="en-US" sz="1800" b="1" i="1" dirty="0">
                <a:solidFill>
                  <a:srgbClr val="5D7298"/>
                </a:solidFill>
              </a:rPr>
              <a:t>Individuals and interactions</a:t>
            </a:r>
            <a:r>
              <a:rPr lang="en-US" sz="1800" b="1" i="1" dirty="0"/>
              <a:t> over process and tools</a:t>
            </a:r>
          </a:p>
          <a:p>
            <a:pPr algn="l"/>
            <a:r>
              <a:rPr lang="en-US" sz="1800" b="1" i="1" dirty="0"/>
              <a:t>	</a:t>
            </a:r>
            <a:r>
              <a:rPr lang="en-US" sz="1800" b="1" i="1" dirty="0">
                <a:solidFill>
                  <a:srgbClr val="5D7298"/>
                </a:solidFill>
              </a:rPr>
              <a:t>Working software</a:t>
            </a:r>
            <a:r>
              <a:rPr lang="en-US" sz="1800" b="1" i="1" dirty="0"/>
              <a:t> over comprehensive documentation</a:t>
            </a:r>
          </a:p>
          <a:p>
            <a:pPr algn="l"/>
            <a:r>
              <a:rPr lang="en-US" sz="1800" b="1" i="1" dirty="0"/>
              <a:t>	</a:t>
            </a:r>
            <a:r>
              <a:rPr lang="en-US" sz="1800" b="1" i="1" dirty="0">
                <a:solidFill>
                  <a:srgbClr val="5D7298"/>
                </a:solidFill>
              </a:rPr>
              <a:t>Customer collaboration</a:t>
            </a:r>
            <a:r>
              <a:rPr lang="en-US" sz="1800" b="1" i="1" dirty="0"/>
              <a:t> over contract negotiation</a:t>
            </a:r>
          </a:p>
          <a:p>
            <a:pPr algn="l"/>
            <a:r>
              <a:rPr lang="en-US" sz="1800" b="1" i="1" dirty="0"/>
              <a:t>	</a:t>
            </a:r>
            <a:r>
              <a:rPr lang="en-US" sz="1800" b="1" i="1" dirty="0">
                <a:solidFill>
                  <a:srgbClr val="5D7298"/>
                </a:solidFill>
              </a:rPr>
              <a:t>Responding to change</a:t>
            </a:r>
            <a:r>
              <a:rPr lang="en-US" sz="1800" b="1" i="1" dirty="0"/>
              <a:t> over following a plan</a:t>
            </a:r>
          </a:p>
          <a:p>
            <a:pPr algn="l"/>
            <a:endParaRPr lang="en-US" sz="1800" b="1" i="1" dirty="0"/>
          </a:p>
          <a:p>
            <a:pPr algn="l"/>
            <a:r>
              <a:rPr lang="en-US" sz="1800" b="1" i="1" dirty="0"/>
              <a:t>That is, while there is value in the items on the right, we value the items on the left more.</a:t>
            </a:r>
            <a:r>
              <a:rPr lang="en-US" sz="1800" i="1" dirty="0"/>
              <a:t>  </a:t>
            </a:r>
            <a:r>
              <a:rPr lang="en-US" sz="1200" b="1" dirty="0"/>
              <a:t>			Manifesto for Agile Software Development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B6AF0-D32E-4A86-A417-CFC795C02F8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945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946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946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1946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6389" y="1412875"/>
            <a:ext cx="8228012" cy="313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dirty="0"/>
              <a:t>Agile Processes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b="1" dirty="0"/>
              <a:t>XP and TDD (code and test centric practices)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707070"/>
                </a:solidFill>
              </a:rPr>
              <a:t>RUP-</a:t>
            </a:r>
            <a:r>
              <a:rPr lang="en-US" sz="1800" dirty="0" err="1">
                <a:solidFill>
                  <a:srgbClr val="707070"/>
                </a:solidFill>
              </a:rPr>
              <a:t>lite</a:t>
            </a:r>
            <a:r>
              <a:rPr lang="en-US" sz="1800" dirty="0">
                <a:solidFill>
                  <a:srgbClr val="707070"/>
                </a:solidFill>
              </a:rPr>
              <a:t> and </a:t>
            </a:r>
            <a:r>
              <a:rPr lang="en-US" sz="1800" dirty="0" err="1">
                <a:solidFill>
                  <a:srgbClr val="707070"/>
                </a:solidFill>
              </a:rPr>
              <a:t>dX</a:t>
            </a:r>
            <a:endParaRPr lang="en-US" sz="1800" dirty="0">
              <a:solidFill>
                <a:srgbClr val="707070"/>
              </a:solidFill>
            </a:endParaRP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>
              <a:solidFill>
                <a:srgbClr val="707070"/>
              </a:solidFill>
            </a:endParaRP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b="1" dirty="0"/>
              <a:t>Scrum (management practices)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707070"/>
                </a:solidFill>
              </a:rPr>
              <a:t>FDD (Feature Driven Development)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>
              <a:solidFill>
                <a:srgbClr val="707070"/>
              </a:solidFill>
            </a:endParaRP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>
                <a:solidFill>
                  <a:srgbClr val="707070"/>
                </a:solidFill>
              </a:rPr>
              <a:t> DSDM (Dynamic System Development Method)</a:t>
            </a:r>
            <a:endParaRPr lang="en-US" sz="1200" b="1" dirty="0">
              <a:solidFill>
                <a:srgbClr val="70707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1DC66-5276-4601-930D-9B33D4F982A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048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20484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04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0487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8500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9414" y="652463"/>
            <a:ext cx="8154987" cy="2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dirty="0" err="1"/>
              <a:t>e</a:t>
            </a:r>
            <a:r>
              <a:rPr lang="en-US" sz="1800" u="sng" dirty="0" err="1"/>
              <a:t>X</a:t>
            </a:r>
            <a:r>
              <a:rPr lang="en-US" sz="1800" dirty="0" err="1"/>
              <a:t>treme</a:t>
            </a:r>
            <a:r>
              <a:rPr lang="en-US" sz="1800" dirty="0"/>
              <a:t> </a:t>
            </a:r>
            <a:r>
              <a:rPr lang="en-US" sz="1800" u="sng" dirty="0"/>
              <a:t>P</a:t>
            </a:r>
            <a:r>
              <a:rPr lang="en-US" sz="1800" dirty="0"/>
              <a:t>rogramming</a:t>
            </a:r>
          </a:p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XP is perhaps the most widely </a:t>
            </a:r>
            <a:r>
              <a:rPr lang="en-US" sz="1800" dirty="0" err="1"/>
              <a:t>recognised</a:t>
            </a:r>
            <a:r>
              <a:rPr lang="en-US" sz="1800" dirty="0"/>
              <a:t> agile development method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Based on taking successful development practices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Covers both code and business perspectives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Agile methods considered to be code-centric, but most do not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offer code-level practices</a:t>
            </a:r>
          </a:p>
        </p:txBody>
      </p:sp>
      <p:sp>
        <p:nvSpPr>
          <p:cNvPr id="8500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0851" y="3173414"/>
            <a:ext cx="5111750" cy="230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dirty="0"/>
              <a:t>XP Values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At the heart of XP are five values...</a:t>
            </a:r>
          </a:p>
          <a:p>
            <a:pPr lvl="1" algn="l"/>
            <a:r>
              <a:rPr lang="en-US" sz="1800" dirty="0"/>
              <a:t>	  	  Communication</a:t>
            </a:r>
          </a:p>
          <a:p>
            <a:pPr lvl="2" algn="l"/>
            <a:r>
              <a:rPr lang="en-US" sz="1800" dirty="0"/>
              <a:t>	  Simplicity</a:t>
            </a:r>
          </a:p>
          <a:p>
            <a:pPr lvl="2" algn="l"/>
            <a:r>
              <a:rPr lang="en-US" sz="1800" dirty="0"/>
              <a:t>	  Feedback</a:t>
            </a:r>
          </a:p>
          <a:p>
            <a:pPr lvl="2" algn="l"/>
            <a:r>
              <a:rPr lang="en-US" sz="1800" dirty="0"/>
              <a:t>	  Courage</a:t>
            </a:r>
          </a:p>
          <a:p>
            <a:pPr lvl="2" algn="l"/>
            <a:r>
              <a:rPr lang="en-US" sz="1800" dirty="0"/>
              <a:t>	  Respect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/>
      <p:bldP spid="85001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7D4F5-FF28-4CA8-A86B-3AD68F7ACAD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150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21508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151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8704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1" y="1646238"/>
            <a:ext cx="5903913" cy="258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dirty="0"/>
              <a:t>XP Primary Practices</a:t>
            </a:r>
          </a:p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XP is based on thirteen primary practices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Each individually makes sense on its own...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But they work together to reinforce one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another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XP is therefore a highly disciplined approach</a:t>
            </a:r>
          </a:p>
        </p:txBody>
      </p:sp>
      <p:sp>
        <p:nvSpPr>
          <p:cNvPr id="87049" name="AutoShap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11888" y="709613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Sit together</a:t>
            </a:r>
          </a:p>
        </p:txBody>
      </p:sp>
      <p:sp>
        <p:nvSpPr>
          <p:cNvPr id="87051" name="AutoShap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11888" y="1069976"/>
            <a:ext cx="2087562" cy="3603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Whole team</a:t>
            </a:r>
          </a:p>
        </p:txBody>
      </p:sp>
      <p:sp>
        <p:nvSpPr>
          <p:cNvPr id="87052" name="AutoShap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11888" y="1430338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Informative workspace</a:t>
            </a:r>
          </a:p>
        </p:txBody>
      </p:sp>
      <p:sp>
        <p:nvSpPr>
          <p:cNvPr id="87053" name="AutoShape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11888" y="1790701"/>
            <a:ext cx="2087562" cy="3587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Energized work</a:t>
            </a:r>
          </a:p>
        </p:txBody>
      </p:sp>
      <p:sp>
        <p:nvSpPr>
          <p:cNvPr id="87054" name="AutoShape 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11888" y="2149476"/>
            <a:ext cx="2087562" cy="3603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Pair programming</a:t>
            </a:r>
            <a:endParaRPr lang="en-US" sz="1000" dirty="0"/>
          </a:p>
        </p:txBody>
      </p:sp>
      <p:sp>
        <p:nvSpPr>
          <p:cNvPr id="87055" name="AutoShape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11888" y="2509838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Stories</a:t>
            </a:r>
          </a:p>
        </p:txBody>
      </p:sp>
      <p:sp>
        <p:nvSpPr>
          <p:cNvPr id="87056" name="AutoShap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11888" y="2870201"/>
            <a:ext cx="2087562" cy="3603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Weekly cycle</a:t>
            </a:r>
            <a:endParaRPr lang="en-US" sz="1000" dirty="0"/>
          </a:p>
        </p:txBody>
      </p:sp>
      <p:sp>
        <p:nvSpPr>
          <p:cNvPr id="87057" name="AutoShap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11888" y="3230563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Quarterly cycle</a:t>
            </a:r>
            <a:endParaRPr lang="en-US" sz="1000" dirty="0"/>
          </a:p>
        </p:txBody>
      </p:sp>
      <p:sp>
        <p:nvSpPr>
          <p:cNvPr id="87058" name="AutoShap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11888" y="3590926"/>
            <a:ext cx="2087562" cy="3587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Slack</a:t>
            </a:r>
            <a:endParaRPr lang="en-US" sz="1000" dirty="0"/>
          </a:p>
        </p:txBody>
      </p:sp>
      <p:sp>
        <p:nvSpPr>
          <p:cNvPr id="87059" name="AutoShap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11888" y="3949701"/>
            <a:ext cx="2087562" cy="3587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Ten-minute build</a:t>
            </a:r>
          </a:p>
        </p:txBody>
      </p:sp>
      <p:sp>
        <p:nvSpPr>
          <p:cNvPr id="87060" name="AutoShap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11888" y="4310063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Continuous integration</a:t>
            </a:r>
            <a:endParaRPr lang="en-US" sz="1000" dirty="0"/>
          </a:p>
        </p:txBody>
      </p:sp>
      <p:sp>
        <p:nvSpPr>
          <p:cNvPr id="87062" name="AutoShap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11888" y="4670426"/>
            <a:ext cx="2087562" cy="3603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Test-Driven Programming</a:t>
            </a:r>
            <a:endParaRPr lang="en-US" sz="1000" dirty="0"/>
          </a:p>
        </p:txBody>
      </p:sp>
      <p:sp>
        <p:nvSpPr>
          <p:cNvPr id="87063" name="AutoShap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211888" y="5030788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Incremental Design</a:t>
            </a:r>
            <a:endParaRPr lang="en-US" sz="1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/>
      <p:bldP spid="87049" grpId="0" animBg="1"/>
      <p:bldP spid="87051" grpId="0" animBg="1"/>
      <p:bldP spid="87052" grpId="0" animBg="1"/>
      <p:bldP spid="87053" grpId="0" animBg="1"/>
      <p:bldP spid="87054" grpId="0" animBg="1"/>
      <p:bldP spid="87055" grpId="0" animBg="1"/>
      <p:bldP spid="87056" grpId="0" animBg="1"/>
      <p:bldP spid="87057" grpId="0" animBg="1"/>
      <p:bldP spid="87058" grpId="0" animBg="1"/>
      <p:bldP spid="87059" grpId="0" animBg="1"/>
      <p:bldP spid="87060" grpId="0" animBg="1"/>
      <p:bldP spid="87062" grpId="0" animBg="1"/>
      <p:bldP spid="870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26F84-7734-4E12-B336-AF565D91EF2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2531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22532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25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2535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8807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1" y="1141414"/>
            <a:ext cx="5832475" cy="364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marL="457142" indent="-457142" algn="l"/>
            <a:r>
              <a:rPr lang="en-US" sz="1800" dirty="0"/>
              <a:t>XP Corollary Practices</a:t>
            </a:r>
          </a:p>
          <a:p>
            <a:pPr marL="457142" indent="-457142" algn="l"/>
            <a:endParaRPr lang="en-US" sz="1800" dirty="0"/>
          </a:p>
          <a:p>
            <a:pPr marL="457142" indent="-45714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The eleven corollary XP practices supplement the  primary practices</a:t>
            </a:r>
          </a:p>
          <a:p>
            <a:pPr marL="457142" indent="-45714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marL="914283" lvl="1" indent="-45714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Some are more speculative than the primary practices</a:t>
            </a:r>
          </a:p>
          <a:p>
            <a:pPr marL="914283" lvl="1" indent="-45714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marL="914283" lvl="1" indent="-45714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The primary practices should be in place before the corollary ones</a:t>
            </a:r>
          </a:p>
          <a:p>
            <a:pPr marL="457142" indent="-457142" algn="l"/>
            <a:endParaRPr lang="en-US" sz="1000" dirty="0"/>
          </a:p>
          <a:p>
            <a:pPr marL="457142" indent="-457142" algn="l"/>
            <a:endParaRPr lang="en-US" sz="1000" b="1" dirty="0"/>
          </a:p>
          <a:p>
            <a:pPr marL="457142" indent="-457142" algn="l"/>
            <a:endParaRPr lang="en-US" sz="1000" b="1" dirty="0"/>
          </a:p>
          <a:p>
            <a:pPr marL="457142" indent="-457142" algn="l"/>
            <a:endParaRPr lang="en-US" sz="1000" b="1" dirty="0"/>
          </a:p>
          <a:p>
            <a:pPr marL="457142" indent="-457142" algn="l"/>
            <a:endParaRPr lang="en-US" sz="1000" b="1" dirty="0"/>
          </a:p>
        </p:txBody>
      </p:sp>
      <p:sp>
        <p:nvSpPr>
          <p:cNvPr id="88073" name="AutoShap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11888" y="709613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Real customer involvement</a:t>
            </a:r>
            <a:r>
              <a:rPr lang="en-US" sz="1000" dirty="0"/>
              <a:t> </a:t>
            </a:r>
            <a:endParaRPr lang="en-US" sz="1000" b="1" dirty="0"/>
          </a:p>
        </p:txBody>
      </p:sp>
      <p:sp>
        <p:nvSpPr>
          <p:cNvPr id="88074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11888" y="1069976"/>
            <a:ext cx="2087562" cy="3603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Incremental deployment</a:t>
            </a:r>
          </a:p>
        </p:txBody>
      </p:sp>
      <p:sp>
        <p:nvSpPr>
          <p:cNvPr id="88075" name="AutoShap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11888" y="1430338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Team</a:t>
            </a:r>
            <a:r>
              <a:rPr lang="en-US" sz="1800" b="1" dirty="0"/>
              <a:t> </a:t>
            </a:r>
            <a:r>
              <a:rPr lang="en-US" sz="1000" b="1" dirty="0"/>
              <a:t>continuity</a:t>
            </a:r>
          </a:p>
        </p:txBody>
      </p:sp>
      <p:sp>
        <p:nvSpPr>
          <p:cNvPr id="88076" name="AutoShap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11888" y="1790701"/>
            <a:ext cx="2087562" cy="3587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Shrinking</a:t>
            </a:r>
            <a:r>
              <a:rPr lang="en-US" sz="1800" b="1" dirty="0"/>
              <a:t> </a:t>
            </a:r>
            <a:r>
              <a:rPr lang="en-US" sz="1000" b="1" dirty="0"/>
              <a:t>teams</a:t>
            </a:r>
          </a:p>
        </p:txBody>
      </p:sp>
      <p:sp>
        <p:nvSpPr>
          <p:cNvPr id="88077" name="AutoShap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11888" y="2149476"/>
            <a:ext cx="2087562" cy="3603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Root-cause</a:t>
            </a:r>
            <a:r>
              <a:rPr lang="en-US" sz="1800" b="1" dirty="0"/>
              <a:t> </a:t>
            </a:r>
            <a:r>
              <a:rPr lang="en-US" sz="1000" b="1" dirty="0"/>
              <a:t>analysis</a:t>
            </a:r>
          </a:p>
        </p:txBody>
      </p:sp>
      <p:sp>
        <p:nvSpPr>
          <p:cNvPr id="88078" name="AutoShap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11888" y="2509838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Shared</a:t>
            </a:r>
            <a:r>
              <a:rPr lang="en-US" sz="1800" b="1" dirty="0"/>
              <a:t> </a:t>
            </a:r>
            <a:r>
              <a:rPr lang="en-US" sz="1000" b="1" dirty="0"/>
              <a:t>code</a:t>
            </a:r>
          </a:p>
        </p:txBody>
      </p:sp>
      <p:sp>
        <p:nvSpPr>
          <p:cNvPr id="88079" name="AutoShap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11888" y="2870201"/>
            <a:ext cx="2087562" cy="3603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Code and tests</a:t>
            </a:r>
          </a:p>
        </p:txBody>
      </p:sp>
      <p:sp>
        <p:nvSpPr>
          <p:cNvPr id="88080" name="AutoShap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11888" y="3230563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Single code base</a:t>
            </a:r>
          </a:p>
        </p:txBody>
      </p:sp>
      <p:sp>
        <p:nvSpPr>
          <p:cNvPr id="88081" name="AutoShap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11888" y="3590926"/>
            <a:ext cx="2087562" cy="3587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Daily</a:t>
            </a:r>
            <a:r>
              <a:rPr lang="en-US" sz="1800" b="1" dirty="0"/>
              <a:t> </a:t>
            </a:r>
            <a:r>
              <a:rPr lang="en-US" sz="1000" b="1" dirty="0"/>
              <a:t>deployment</a:t>
            </a:r>
          </a:p>
        </p:txBody>
      </p:sp>
      <p:sp>
        <p:nvSpPr>
          <p:cNvPr id="88082" name="AutoShap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11888" y="3949701"/>
            <a:ext cx="2087562" cy="3587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Negotiated scope contract</a:t>
            </a:r>
          </a:p>
        </p:txBody>
      </p:sp>
      <p:sp>
        <p:nvSpPr>
          <p:cNvPr id="88083" name="AutoShap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11888" y="4310063"/>
            <a:ext cx="2087562" cy="36036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Pay-per-use</a:t>
            </a:r>
            <a:endParaRPr lang="en-US" sz="1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  <p:bldP spid="88073" grpId="0" animBg="1"/>
      <p:bldP spid="88074" grpId="0" animBg="1"/>
      <p:bldP spid="88075" grpId="0" animBg="1"/>
      <p:bldP spid="88076" grpId="0" animBg="1"/>
      <p:bldP spid="88077" grpId="0" animBg="1"/>
      <p:bldP spid="88078" grpId="0" animBg="1"/>
      <p:bldP spid="88079" grpId="0" animBg="1"/>
      <p:bldP spid="88080" grpId="0" animBg="1"/>
      <p:bldP spid="88081" grpId="0" animBg="1"/>
      <p:bldP spid="88082" grpId="0" animBg="1"/>
      <p:bldP spid="880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A57AA-7515-4720-9528-367E507D316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355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</a:t>
            </a:r>
            <a:r>
              <a:rPr lang="en-US" sz="1800" b="1" dirty="0">
                <a:solidFill>
                  <a:schemeClr val="bg1"/>
                </a:solidFill>
              </a:rPr>
              <a:t>What XP is Not</a:t>
            </a:r>
          </a:p>
        </p:txBody>
      </p:sp>
      <p:pic>
        <p:nvPicPr>
          <p:cNvPr id="23556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355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3559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6388" y="1573213"/>
            <a:ext cx="8064500" cy="264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Adoption of XP is based on practices not on aping surface phenomena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	E.g. avoiding comments or documentation does not mean that</a:t>
            </a:r>
          </a:p>
          <a:p>
            <a:pPr algn="l"/>
            <a:r>
              <a:rPr lang="en-US" sz="1800" dirty="0"/>
              <a:t>                      you are doing XP!</a:t>
            </a:r>
          </a:p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Core practices must be in place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	E.g. cannot be XP if there is no refactoring, testing, pairing or</a:t>
            </a:r>
          </a:p>
          <a:p>
            <a:pPr algn="l"/>
            <a:r>
              <a:rPr lang="en-US" sz="1800" dirty="0"/>
              <a:t>                      continuous integration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7CF28-25CE-4DE1-90BD-95C8A08ED3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922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922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922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6750" y="1646238"/>
            <a:ext cx="4895850" cy="258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dirty="0"/>
              <a:t>Agenda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Scope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Agile Development Foundations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Agile Processes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 err="1"/>
              <a:t>e</a:t>
            </a:r>
            <a:r>
              <a:rPr lang="en-US" sz="1800" u="sng" dirty="0" err="1"/>
              <a:t>X</a:t>
            </a:r>
            <a:r>
              <a:rPr lang="en-US" sz="1800" dirty="0" err="1"/>
              <a:t>treme</a:t>
            </a:r>
            <a:r>
              <a:rPr lang="en-US" sz="1800" dirty="0"/>
              <a:t> </a:t>
            </a:r>
            <a:r>
              <a:rPr lang="en-US" sz="1800" u="sng" dirty="0"/>
              <a:t>P</a:t>
            </a:r>
            <a:r>
              <a:rPr lang="en-US" sz="1800" dirty="0"/>
              <a:t>rogramming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Test-Driven Development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de-DE" sz="1800" dirty="0"/>
              <a:t> Case study – Galaxy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de-DE" sz="1800" dirty="0"/>
              <a:t> Experiences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08C81-6905-4334-940C-BB73283E63D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457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</a:t>
            </a:r>
            <a:r>
              <a:rPr lang="en-US" sz="1800" b="1" dirty="0">
                <a:solidFill>
                  <a:schemeClr val="bg1"/>
                </a:solidFill>
              </a:rPr>
              <a:t>Test-Driven Development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pic>
        <p:nvPicPr>
          <p:cNvPr id="2458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45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458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9012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6389" y="1255713"/>
            <a:ext cx="8228012" cy="23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TDD has emerged from the many practices that form the core of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Extreme Programming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The code-centric practices in the micro-process rather than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driving the macro-process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TDD brings testing to the fore of development rather than the aft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E7898-CBFC-42BF-92F7-6C2F1E15ECB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560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TDD</a:t>
            </a:r>
          </a:p>
        </p:txBody>
      </p:sp>
      <p:pic>
        <p:nvPicPr>
          <p:cNvPr id="25604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5607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25608" name="AutoShap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1214" y="1357313"/>
            <a:ext cx="3313112" cy="33131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/>
          <a:lstStyle/>
          <a:p>
            <a:r>
              <a:rPr lang="en-US" sz="1200" b="1" dirty="0"/>
              <a:t>Essential Practices</a:t>
            </a:r>
          </a:p>
        </p:txBody>
      </p:sp>
      <p:sp>
        <p:nvSpPr>
          <p:cNvPr id="25609" name="AutoShap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72025" y="925514"/>
            <a:ext cx="2520950" cy="19446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/>
          <a:lstStyle/>
          <a:p>
            <a:r>
              <a:rPr lang="en-US" sz="1200" b="1" dirty="0"/>
              <a:t>Build Practices</a:t>
            </a:r>
          </a:p>
        </p:txBody>
      </p:sp>
      <p:sp>
        <p:nvSpPr>
          <p:cNvPr id="25610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43463" y="3662363"/>
            <a:ext cx="2376487" cy="15113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/>
          <a:lstStyle/>
          <a:p>
            <a:r>
              <a:rPr lang="en-US" sz="1200" b="1" dirty="0"/>
              <a:t>Team Practices</a:t>
            </a:r>
          </a:p>
        </p:txBody>
      </p:sp>
      <p:sp>
        <p:nvSpPr>
          <p:cNvPr id="25611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31939" y="2006600"/>
            <a:ext cx="23764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Example based test cases</a:t>
            </a:r>
          </a:p>
        </p:txBody>
      </p:sp>
      <p:sp>
        <p:nvSpPr>
          <p:cNvPr id="25612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5676" y="2581275"/>
            <a:ext cx="2376488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Active test writing</a:t>
            </a:r>
          </a:p>
        </p:txBody>
      </p:sp>
      <p:sp>
        <p:nvSpPr>
          <p:cNvPr id="25613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31939" y="3086100"/>
            <a:ext cx="23764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Sufficient Design</a:t>
            </a:r>
          </a:p>
        </p:txBody>
      </p:sp>
      <p:sp>
        <p:nvSpPr>
          <p:cNvPr id="25614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55676" y="3590925"/>
            <a:ext cx="2376488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Refactoring</a:t>
            </a:r>
          </a:p>
        </p:txBody>
      </p:sp>
      <p:sp>
        <p:nvSpPr>
          <p:cNvPr id="25615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531939" y="4165600"/>
            <a:ext cx="23764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Automated Unit Testing</a:t>
            </a:r>
          </a:p>
        </p:txBody>
      </p:sp>
      <p:sp>
        <p:nvSpPr>
          <p:cNvPr id="25616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171575" y="28702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17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2179639" y="2293939"/>
            <a:ext cx="288925" cy="287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18" name="Line 20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179639" y="2870200"/>
            <a:ext cx="504825" cy="215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19" name="Line 2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1963738" y="3373438"/>
            <a:ext cx="647700" cy="2174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20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963738" y="3878264"/>
            <a:ext cx="647700" cy="287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21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548063" y="22939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22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059364" y="1357314"/>
            <a:ext cx="1944687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Fine grained versioning</a:t>
            </a:r>
          </a:p>
        </p:txBody>
      </p:sp>
      <p:sp>
        <p:nvSpPr>
          <p:cNvPr id="25623" name="Rectangle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060950" y="1862139"/>
            <a:ext cx="19431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Continuous integration</a:t>
            </a:r>
          </a:p>
        </p:txBody>
      </p:sp>
      <p:sp>
        <p:nvSpPr>
          <p:cNvPr id="25624" name="Rectangle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059364" y="2365375"/>
            <a:ext cx="19446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Defined stable increments</a:t>
            </a:r>
          </a:p>
        </p:txBody>
      </p:sp>
      <p:sp>
        <p:nvSpPr>
          <p:cNvPr id="25625" name="Rectangle 2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059364" y="4165600"/>
            <a:ext cx="19446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Pair Programming</a:t>
            </a:r>
          </a:p>
        </p:txBody>
      </p:sp>
      <p:sp>
        <p:nvSpPr>
          <p:cNvPr id="25626" name="Rectangle 28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59364" y="4670425"/>
            <a:ext cx="19446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Shared Coding Guidelines</a:t>
            </a:r>
          </a:p>
        </p:txBody>
      </p:sp>
      <p:sp>
        <p:nvSpPr>
          <p:cNvPr id="25627" name="Line 29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4122739" y="1933575"/>
            <a:ext cx="649287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28" name="Line 30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4122739" y="3949701"/>
            <a:ext cx="720725" cy="215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29" name="Line 3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780089" y="1646238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30" name="Line 32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5707063" y="2149476"/>
            <a:ext cx="431800" cy="215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25631" name="Line 33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851526" y="4454525"/>
            <a:ext cx="360363" cy="215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D39DD-AFB3-45C7-92C1-2241D6F4635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662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SCRUM</a:t>
            </a:r>
          </a:p>
        </p:txBody>
      </p:sp>
      <p:pic>
        <p:nvPicPr>
          <p:cNvPr id="26628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6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6630" name="Rectangle 7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96264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9414" y="1530351"/>
            <a:ext cx="8154987" cy="23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b="1" dirty="0"/>
              <a:t> Based on the empirical process control model, Scrum is... 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b="1" dirty="0"/>
              <a:t> A set of management practices focused on iterations (sprints)...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b="1" dirty="0"/>
              <a:t> With continuous daily feedback (scrums)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b="1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b="1" dirty="0"/>
              <a:t> Traditional development activities may be mapped to individual sprints</a:t>
            </a:r>
          </a:p>
        </p:txBody>
      </p:sp>
      <p:sp>
        <p:nvSpPr>
          <p:cNvPr id="96265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8814" y="4525964"/>
            <a:ext cx="7280275" cy="738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/>
              <a:t>SCRUM : (rugby) the method of beginning play in which the forwards of each team crouch side by side with locked arms; play starts when the ball thrown in between them and the two sides compete for possession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4" grpId="0"/>
      <p:bldP spid="962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4FCD1-DD66-4FB2-87CF-9E6AD828687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7651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SCRUM Process</a:t>
            </a:r>
          </a:p>
        </p:txBody>
      </p:sp>
      <p:pic>
        <p:nvPicPr>
          <p:cNvPr id="27652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7655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9728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949325"/>
            <a:ext cx="8534400" cy="400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30-day sprints...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Uninterruptible goal-oriented iteration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Product backlog holds customer </a:t>
            </a:r>
            <a:r>
              <a:rPr lang="en-US" sz="1800" dirty="0" err="1"/>
              <a:t>prioritised</a:t>
            </a:r>
            <a:r>
              <a:rPr lang="en-US" sz="1800" dirty="0"/>
              <a:t> features, which are 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assigned to a sprint backlog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Daily scrum...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15 minute stand-up meeting 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Individual progress, obstacles and intended progress before next 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scrum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2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56E20-7E7A-41AD-80E1-1100F91247E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867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</a:t>
            </a:r>
            <a:r>
              <a:rPr lang="en-US" sz="1800" b="1" dirty="0">
                <a:solidFill>
                  <a:schemeClr val="bg1"/>
                </a:solidFill>
              </a:rPr>
              <a:t>Combining Scrum with TDD</a:t>
            </a:r>
          </a:p>
        </p:txBody>
      </p:sp>
      <p:pic>
        <p:nvPicPr>
          <p:cNvPr id="28676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8679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9831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0" y="1255713"/>
            <a:ext cx="8135938" cy="323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Scrum provides a mature agile management mechanism and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framework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However, it does not define the technical practices, as found in XP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and TDD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Scrum can be enhanced with code-centric practices as found in TDD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And further complemented with team practices, such as pair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programming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55160-D207-4171-9708-9FB3C7AC781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969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XP Practices</a:t>
            </a:r>
          </a:p>
        </p:txBody>
      </p:sp>
      <p:pic>
        <p:nvPicPr>
          <p:cNvPr id="2970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97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2970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0138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0" y="581025"/>
            <a:ext cx="8299450" cy="203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Sit Together</a:t>
            </a:r>
          </a:p>
          <a:p>
            <a:pPr algn="l"/>
            <a:endParaRPr lang="en-US" sz="1800" b="1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b="1" dirty="0"/>
              <a:t> </a:t>
            </a:r>
            <a:r>
              <a:rPr lang="en-US" sz="1800" dirty="0"/>
              <a:t>Separating team members reduces the communication between them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Disruption occurs whether the separation is across a single building or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across continents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Therefore, try to find a single workspace where the team can be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gathered to work Line-of-sight contact</a:t>
            </a:r>
          </a:p>
        </p:txBody>
      </p:sp>
      <p:sp>
        <p:nvSpPr>
          <p:cNvPr id="101385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4951" y="2768601"/>
            <a:ext cx="8228013" cy="2585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Whole Team</a:t>
            </a:r>
          </a:p>
          <a:p>
            <a:pPr algn="l"/>
            <a:endParaRPr lang="en-US" sz="1800" b="1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 team needs to be cross functional Containing all the skills and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perspectives needed for effective project execution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There are many technical roles on a team</a:t>
            </a:r>
          </a:p>
          <a:p>
            <a:pPr algn="l"/>
            <a:r>
              <a:rPr lang="en-US" sz="1800" dirty="0"/>
              <a:t> 	  System testers</a:t>
            </a:r>
          </a:p>
          <a:p>
            <a:pPr algn="l"/>
            <a:r>
              <a:rPr lang="en-US" sz="1800" dirty="0"/>
              <a:t>                Interaction designers</a:t>
            </a:r>
          </a:p>
          <a:p>
            <a:pPr algn="l"/>
            <a:r>
              <a:rPr lang="en-US" sz="1800" dirty="0"/>
              <a:t>	  Architects</a:t>
            </a:r>
          </a:p>
          <a:p>
            <a:pPr algn="l"/>
            <a:r>
              <a:rPr lang="en-US" sz="1800" dirty="0"/>
              <a:t>	  Programmers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/>
      <p:bldP spid="1013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7CF94-0DDB-48F2-B880-86196D6B07A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0724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07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0727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04456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9414" y="638175"/>
            <a:ext cx="8154987" cy="203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Energized Work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b="1" dirty="0"/>
              <a:t> </a:t>
            </a:r>
            <a:r>
              <a:rPr lang="en-US" sz="1800" dirty="0"/>
              <a:t>Anything much over a 40-hour week is often solving the wrong problem. No more than one week at a time on overtime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Studies do not show that overtime is good for productivity and quality. Which means that such time is typically a waste, not an investment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8" y="2984500"/>
            <a:ext cx="8083550" cy="289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Informative Workspace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 workspace should reflect the work and state of the project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As opposed to neutral, uniform with respect to other offices in the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same building or company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Allows more visual and physical feedback of targets, metric,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progress, priorities, etc</a:t>
            </a:r>
          </a:p>
          <a:p>
            <a:pPr algn="l"/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/>
      <p:bldP spid="1044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8EEF3-C252-4B99-A6A6-5D653D1CD50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174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1748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174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175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0548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0" y="709613"/>
            <a:ext cx="8299450" cy="2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Pair Programming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 full practice is for all production code to be produced by a pair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of programmers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Participative design and design sharing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Acts as a continuous code and design review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Smoothes the peaks and troughs of personal productivity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Makes development a dialogue</a:t>
            </a:r>
          </a:p>
        </p:txBody>
      </p:sp>
      <p:sp>
        <p:nvSpPr>
          <p:cNvPr id="10548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4951" y="3230564"/>
            <a:ext cx="7991475" cy="23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User Stories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Business people decide scope and priority</a:t>
            </a:r>
          </a:p>
          <a:p>
            <a:pPr lvl="1" algn="l"/>
            <a:r>
              <a:rPr lang="en-US" sz="1800" dirty="0"/>
              <a:t>    User stories describe usage scenarios</a:t>
            </a:r>
          </a:p>
          <a:p>
            <a:pPr lvl="1" algn="l"/>
            <a:r>
              <a:rPr lang="en-US" sz="1800" dirty="0"/>
              <a:t>    Which user stories should be addressed in the next release?</a:t>
            </a:r>
          </a:p>
          <a:p>
            <a:pPr lvl="1"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Technical people estimate the associated programming tasks</a:t>
            </a:r>
          </a:p>
          <a:p>
            <a:pPr lvl="1" algn="l"/>
            <a:r>
              <a:rPr lang="en-US" sz="1800" dirty="0"/>
              <a:t>    Past record is used to establish development 'velocity'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/>
      <p:bldP spid="1054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7A842-7CFF-4363-9F07-2D1560EF2C9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2771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2772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277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2775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0752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6389" y="565150"/>
            <a:ext cx="8228012" cy="20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Weekly and Quarterly Cycles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Tangible short-term goals are easier to score than ambitious long-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term ones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Complete an iteration and produce a stable increment each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week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Use three months as the longer-term horizon for planning and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retrospection</a:t>
            </a:r>
          </a:p>
        </p:txBody>
      </p:sp>
      <p:sp>
        <p:nvSpPr>
          <p:cNvPr id="10752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9" y="2581275"/>
            <a:ext cx="7993062" cy="298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Slack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Slack defines the freedom to adapt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Plans should be sufficient, but not rigid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Slack is about the ability to respond to change</a:t>
            </a:r>
          </a:p>
          <a:p>
            <a:pPr lvl="2" algn="l">
              <a:buFontTx/>
              <a:buChar char="•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Slack does not imply lazy or inefficient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An overloaded schedule is gridlocked, a </a:t>
            </a:r>
            <a:r>
              <a:rPr lang="en-US" sz="1800" dirty="0" err="1"/>
              <a:t>prioritised</a:t>
            </a:r>
            <a:r>
              <a:rPr lang="en-US" sz="1800" dirty="0"/>
              <a:t> schedule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with space is responsive</a:t>
            </a:r>
          </a:p>
          <a:p>
            <a:pPr lvl="1" algn="l">
              <a:buFontTx/>
              <a:buChar char="•"/>
            </a:pPr>
            <a:endParaRPr lang="en-US" dirty="0"/>
          </a:p>
          <a:p>
            <a:pPr algn="l"/>
            <a:r>
              <a:rPr lang="en-US" b="1" i="1" dirty="0"/>
              <a:t>Slack at all levels is necessary to make the organization work effectively and to grow. It is the lubricant of change.</a:t>
            </a:r>
            <a:r>
              <a:rPr lang="en-US" b="1" dirty="0"/>
              <a:t>		Tom </a:t>
            </a:r>
            <a:r>
              <a:rPr lang="en-US" b="1" dirty="0" err="1"/>
              <a:t>DeMarco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/>
      <p:bldP spid="1075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4DB07-5F83-4642-A6D6-3061360E5BF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379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3796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379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3799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09576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6389" y="855664"/>
            <a:ext cx="8135937" cy="20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Ten-Minute Build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Ideally, it should be possible to build a system and run all the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tests in ten minutes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This is a matter of architecture, reducing dependencies...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And technology, tuning the build technology — software and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 hardware — as necessary</a:t>
            </a:r>
          </a:p>
        </p:txBody>
      </p:sp>
      <p:sp>
        <p:nvSpPr>
          <p:cNvPr id="109577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8" y="3230564"/>
            <a:ext cx="8064500" cy="23390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Continuous Integration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Continuous integration ensures that system is always in a known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and stable state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Automatic and many times per day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Successful integration is based on scenario driven acceptance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tests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/>
      <p:bldP spid="1095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44" y="133772"/>
            <a:ext cx="7254240" cy="39065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Introduction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EDA37-A27E-45B4-B23D-99B470744E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Agile software development methodology is an process for developing software (like other software development methodologies – Waterfall model, V-Model, Iterative model etc.) </a:t>
            </a:r>
          </a:p>
          <a:p>
            <a:r>
              <a:rPr lang="en-US" dirty="0" smtClean="0"/>
              <a:t>However, </a:t>
            </a:r>
            <a:r>
              <a:rPr lang="en-US" b="1" dirty="0" smtClean="0"/>
              <a:t>Agile methodology</a:t>
            </a:r>
            <a:r>
              <a:rPr lang="en-US" dirty="0" smtClean="0"/>
              <a:t> differs significantly from other methodologies. In English, Agile means ‘ability to move quickly and easily’ and responding swiftly to change – this is a key aspect of Agile software development as well.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DCF2A-DD72-4270-8BBA-B2B6104A545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481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482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482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482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1162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0" y="638176"/>
            <a:ext cx="8299450" cy="23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Test-First Programming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b="1" dirty="0"/>
              <a:t> </a:t>
            </a:r>
            <a:r>
              <a:rPr lang="en-US" sz="1800" dirty="0"/>
              <a:t>XP unit-testing and coding practice is based on writing the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tests before the code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Unit testing for all production code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Acceptance test of whole system for integration and release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Testing is integrated into the lifecycle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Continuous testing gives immediate feedback</a:t>
            </a:r>
          </a:p>
        </p:txBody>
      </p:sp>
      <p:sp>
        <p:nvSpPr>
          <p:cNvPr id="111625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9" y="3035301"/>
            <a:ext cx="8228012" cy="2831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Incremental Design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Design for today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Do not try to predict the future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 design is always effective and working at a given point in time,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but evolves over time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What works is defined by tests code must pass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/>
            <a:r>
              <a:rPr lang="en-US" b="1" dirty="0"/>
              <a:t>To achieve simplicity paradoxically requires an enormous amount of effort.                                                                                           							</a:t>
            </a:r>
            <a:r>
              <a:rPr lang="en-US" b="1" i="1" dirty="0"/>
              <a:t>John </a:t>
            </a:r>
            <a:r>
              <a:rPr lang="en-US" b="1" i="1" dirty="0" err="1"/>
              <a:t>Pawson</a:t>
            </a:r>
            <a:endParaRPr lang="en-US" b="1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  <p:bldP spid="1116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14A5F-A9FA-44CE-8464-5426D1716D9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584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5844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584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5847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1674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9414" y="1666875"/>
            <a:ext cx="7775575" cy="30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A Better Practice and Philosophy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Testing can only prove the presence of bugs, not their absence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Testing is therefore about building confidence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Testing is a part of development, not something that follows it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as an extra</a:t>
            </a:r>
          </a:p>
          <a:p>
            <a:pPr lvl="1"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b="1" dirty="0"/>
              <a:t>Test Early. Test Often. Test Automatically.</a:t>
            </a:r>
          </a:p>
          <a:p>
            <a:pPr algn="l"/>
            <a:r>
              <a:rPr lang="en-US" b="1" i="1" dirty="0"/>
              <a:t>				                        Andrew Hunt and David Thomas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8054E-EC0C-4443-82E0-76515DFF3EE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686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6868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687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36872" name="Picture 10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5314" y="565151"/>
            <a:ext cx="793908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DE30A-DBC6-4930-9023-F990145F58B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7891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37892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789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7895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5463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0" y="565150"/>
            <a:ext cx="8064500" cy="209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Driver Rather than Passenger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Test-driven development is based on writing tests with the code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Unit testing for all production code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Acceptance testing of whole system for integration and release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Integrated into the lifecycle 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Continuous testing gives immediate feedback</a:t>
            </a:r>
          </a:p>
        </p:txBody>
      </p:sp>
      <p:sp>
        <p:nvSpPr>
          <p:cNvPr id="15463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9" y="2725739"/>
            <a:ext cx="8228012" cy="2954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Refactoring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Refactoring is personal hygiene for software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Ensures that design is clean and sufficient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Also acts as an active form of code review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Predicated on the existence of unit tests</a:t>
            </a:r>
          </a:p>
          <a:p>
            <a:pPr algn="l"/>
            <a:endParaRPr lang="en-US" sz="1800" dirty="0"/>
          </a:p>
          <a:p>
            <a:pPr algn="l"/>
            <a:r>
              <a:rPr lang="en-US" b="1" dirty="0"/>
              <a:t>Refactoring (noun): </a:t>
            </a:r>
            <a:r>
              <a:rPr lang="en-US" b="1" i="1" dirty="0"/>
              <a:t>a change made to the internal structure of software to make it easier to understand and cheaper to modify without changing its observable behavior.</a:t>
            </a:r>
          </a:p>
          <a:p>
            <a:pPr algn="l"/>
            <a:r>
              <a:rPr lang="en-US" b="1" dirty="0" err="1"/>
              <a:t>Refactor</a:t>
            </a:r>
            <a:r>
              <a:rPr lang="en-US" b="1" dirty="0"/>
              <a:t> (verb): </a:t>
            </a:r>
            <a:r>
              <a:rPr lang="en-US" b="1" i="1" dirty="0"/>
              <a:t>to restructure software by applying a series of </a:t>
            </a:r>
            <a:r>
              <a:rPr lang="en-US" b="1" i="1" dirty="0" err="1"/>
              <a:t>refactorings</a:t>
            </a:r>
            <a:r>
              <a:rPr lang="en-US" b="1" i="1" dirty="0"/>
              <a:t> without changing the observable behavior of the software. 				</a:t>
            </a:r>
            <a:r>
              <a:rPr lang="en-US" b="1" dirty="0"/>
              <a:t>Martin Fowler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/>
      <p:bldP spid="1546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97BEA-41E1-4F6C-B1AA-B966F48F3CA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891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</a:t>
            </a:r>
            <a:r>
              <a:rPr lang="en-US" sz="1800" b="1" dirty="0">
                <a:solidFill>
                  <a:schemeClr val="bg1"/>
                </a:solidFill>
              </a:rPr>
              <a:t>Stakeholder perspective </a:t>
            </a:r>
          </a:p>
        </p:txBody>
      </p:sp>
      <p:pic>
        <p:nvPicPr>
          <p:cNvPr id="38916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89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891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8919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38920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664" y="1093789"/>
            <a:ext cx="8037756" cy="40934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l"/>
            <a:r>
              <a:rPr lang="en-US" sz="1800" b="1" dirty="0"/>
              <a:t>Domain/Business Developers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Easy to understand documentation of </a:t>
            </a:r>
            <a:r>
              <a:rPr lang="en-US" sz="1800" dirty="0" err="1"/>
              <a:t>usecases</a:t>
            </a:r>
            <a:r>
              <a:rPr lang="en-US" sz="1800" dirty="0"/>
              <a:t> and stories 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Users prioritize the features to be released 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(Not the customer co-</a:t>
            </a:r>
            <a:r>
              <a:rPr lang="en-US" sz="1800" dirty="0" err="1"/>
              <a:t>ordinator</a:t>
            </a:r>
            <a:r>
              <a:rPr lang="en-US" sz="1800" dirty="0"/>
              <a:t>)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Intermediate releases makes the customers confident on the progress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Fast and Intermediate releases enables a faster feedback (/month)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“I know what I am going to get and I have a say”</a:t>
            </a:r>
          </a:p>
          <a:p>
            <a:pPr algn="l"/>
            <a:r>
              <a:rPr lang="en-US" sz="1800" dirty="0"/>
              <a:t>	</a:t>
            </a:r>
          </a:p>
          <a:p>
            <a:pPr algn="l"/>
            <a:r>
              <a:rPr lang="en-US" sz="1800" dirty="0"/>
              <a:t>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CD249-EBDF-4C24-88CF-8CF0F468ED78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993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</a:t>
            </a:r>
            <a:r>
              <a:rPr lang="en-US" sz="1800" b="1" dirty="0">
                <a:solidFill>
                  <a:schemeClr val="bg1"/>
                </a:solidFill>
              </a:rPr>
              <a:t>Stakeholder perspective</a:t>
            </a:r>
          </a:p>
        </p:txBody>
      </p:sp>
      <p:pic>
        <p:nvPicPr>
          <p:cNvPr id="3994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994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3994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3514" y="925514"/>
            <a:ext cx="7973635" cy="2585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l"/>
            <a:r>
              <a:rPr lang="en-US" sz="1800" b="1" dirty="0"/>
              <a:t>Application/Tool Developers</a:t>
            </a:r>
            <a:r>
              <a:rPr lang="en-US" sz="1800" dirty="0"/>
              <a:t> </a:t>
            </a:r>
          </a:p>
          <a:p>
            <a:pPr algn="l"/>
            <a:endParaRPr lang="en-US" sz="1800" dirty="0"/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Very less rework due to changes in requirements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Less number of bugs and unexpected behavior of system is removed	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Interaction with customer and regular meetings helps in individual identity 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Separate plan for the Integration tests is not required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Developer knows what “End User” wants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More work satisfaction as each “feature” provided is used by “End User”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With daily sprints, all issues are resolved with minimum turn around time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3038" y="3898901"/>
            <a:ext cx="7178546" cy="923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l">
              <a:buClr>
                <a:srgbClr val="CCCC00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Delivery pressure on the developer in each month</a:t>
            </a:r>
          </a:p>
          <a:p>
            <a:pPr algn="l">
              <a:buClr>
                <a:srgbClr val="CCCC00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In the Initial stages daily sprints makes developer little bit insecure</a:t>
            </a:r>
          </a:p>
          <a:p>
            <a:pPr algn="l">
              <a:buClr>
                <a:srgbClr val="CCCC00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Difficult for the team which believes in the conventional methods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/>
      <p:bldP spid="1423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54D58-04FE-48B5-B6A4-6AEF8292A1A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096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</a:t>
            </a:r>
            <a:r>
              <a:rPr lang="en-US" sz="1800" b="1" dirty="0">
                <a:solidFill>
                  <a:schemeClr val="bg1"/>
                </a:solidFill>
              </a:rPr>
              <a:t>Stakeholder perspective</a:t>
            </a:r>
          </a:p>
        </p:txBody>
      </p:sp>
      <p:pic>
        <p:nvPicPr>
          <p:cNvPr id="40964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09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4096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40967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6389" y="1093789"/>
            <a:ext cx="7035943" cy="34163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l"/>
            <a:r>
              <a:rPr lang="en-US" sz="1800" b="1" dirty="0"/>
              <a:t>Management 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Changes in Requirements and Design causes less rework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Cost of Quality (COQ) is less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No additional costs for integration tests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	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No feature is developed unless requested by end-user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Going Agile does not mean teams are revolutionary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Going Agile</a:t>
            </a:r>
            <a:r>
              <a:rPr lang="en-US" dirty="0"/>
              <a:t> </a:t>
            </a:r>
            <a:r>
              <a:rPr lang="en-US" sz="1800" dirty="0"/>
              <a:t>does not mean Customer is involved all the time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6DF3-CA50-4AA2-9A65-0A42606BAC5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198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: Stakeholder perspective</a:t>
            </a:r>
          </a:p>
        </p:txBody>
      </p:sp>
      <p:pic>
        <p:nvPicPr>
          <p:cNvPr id="41988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1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4199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0488" y="638175"/>
            <a:ext cx="8443912" cy="51706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Customer Transparency 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JIRA tool used for the task entry and tracking both by </a:t>
            </a:r>
            <a:r>
              <a:rPr lang="en-US" sz="1800" dirty="0" err="1"/>
              <a:t>DevTeam</a:t>
            </a:r>
            <a:r>
              <a:rPr lang="en-US" sz="1800" dirty="0"/>
              <a:t> and Customer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Customer has a overview of team members load and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de-DE" sz="1800" dirty="0"/>
              <a:t>    „Who is doing what“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endParaRPr lang="de-DE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de-DE" sz="1800" dirty="0"/>
              <a:t> JIRA is also attached to the CVS repository, to track the changes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de-DE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de-DE" sz="1800" dirty="0"/>
              <a:t> Everyday telecons with customer, clarifies day-to-day issues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de-DE" sz="1800" dirty="0"/>
              <a:t>     - No delay in clarifications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endParaRPr lang="de-DE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de-DE" sz="1800" dirty="0"/>
              <a:t> Productive system is obtained at each nightly builds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de-DE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de-DE" sz="1800" dirty="0"/>
              <a:t> Integration testing is not a separate process -  (Eclipse &amp; CVS)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de-DE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de-DE" sz="1800" dirty="0"/>
              <a:t> Acceptance testing is not a huge process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6BAB7-D31C-4957-BDC2-8EEC3D40849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43011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43012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301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4301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43015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1801" y="962025"/>
            <a:ext cx="7499147" cy="42780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l"/>
            <a:r>
              <a:rPr lang="en-US" sz="1800" b="1" dirty="0"/>
              <a:t>User Stories (from end users):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What do you want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What do you feel about the current process (if any)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How will you benefit by this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 err="1"/>
              <a:t>Whats</a:t>
            </a:r>
            <a:r>
              <a:rPr lang="en-US" sz="1800" dirty="0"/>
              <a:t> the priority of this feature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de-DE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algn="l"/>
            <a:r>
              <a:rPr lang="en-US" sz="1800" b="1" dirty="0" err="1"/>
              <a:t>Usecases</a:t>
            </a:r>
            <a:r>
              <a:rPr lang="en-US" sz="1800" b="1" dirty="0"/>
              <a:t> and Sequence Diagrams :</a:t>
            </a:r>
            <a:r>
              <a:rPr lang="en-US" sz="1800" dirty="0"/>
              <a:t> 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Describe all the user stories in a diagrammatic representation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 err="1"/>
              <a:t>Usecases</a:t>
            </a:r>
            <a:r>
              <a:rPr lang="en-US" sz="1800" dirty="0"/>
              <a:t> makes sense to users and application developers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Flow of the user interactions is described as a Sequence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User and developer has a complete understanding of the system</a:t>
            </a:r>
          </a:p>
          <a:p>
            <a:pPr algn="l"/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4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4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4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4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4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43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4FCB1-0700-46AD-BF86-04828F63642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403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</a:t>
            </a:r>
          </a:p>
        </p:txBody>
      </p:sp>
      <p:pic>
        <p:nvPicPr>
          <p:cNvPr id="44036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4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440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44039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2426" y="709614"/>
            <a:ext cx="8181975" cy="4832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Requirements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 top level feature list is maintained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 err="1"/>
              <a:t>Usecases</a:t>
            </a:r>
            <a:r>
              <a:rPr lang="en-US" sz="1800" dirty="0"/>
              <a:t> forms the basis for the development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Design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Design in small iterations, BUT have a complete overview of system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 err="1"/>
              <a:t>Refactor</a:t>
            </a:r>
            <a:r>
              <a:rPr lang="en-US" sz="1800" dirty="0"/>
              <a:t> the design, BUT don’t change the design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Design by contract, BUT make sure that you agree to it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Coding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Source code is maintained in the CVS repository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Everyday developer synchronizes the repository – Integration Tests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Everyday a new/small functionality is checked-in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Everyday while synchronizing the  repository, code review is done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and directly informed to team members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</a:t>
            </a:r>
            <a:r>
              <a:rPr lang="en-US" sz="1800" dirty="0" err="1"/>
              <a:t>Refactor</a:t>
            </a:r>
            <a:r>
              <a:rPr lang="en-US" sz="1800" dirty="0"/>
              <a:t> the code regularly to make it clean – DON’T change the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functionality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5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5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5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54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54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54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54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54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54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54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E8D6C-E11C-4C21-8B48-DD0563FF8A0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24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0244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10247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024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0851" y="1646238"/>
            <a:ext cx="7920038" cy="26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dirty="0"/>
              <a:t>Scope :</a:t>
            </a:r>
          </a:p>
          <a:p>
            <a:pPr algn="l"/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Information sharing with respect to the Agile Development practices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 mapping between Agile Development and CMM process is yet to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be done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 mentioned case study is in the evaluation process with respect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to the Agile Methodology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F5364-AF54-4457-8564-7E450E415F6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505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</a:t>
            </a:r>
          </a:p>
        </p:txBody>
      </p:sp>
      <p:pic>
        <p:nvPicPr>
          <p:cNvPr id="4506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4506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4506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3864" y="1646239"/>
            <a:ext cx="8089052" cy="28623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l"/>
            <a:r>
              <a:rPr lang="en-US" sz="1800" b="1" dirty="0"/>
              <a:t>Unit Tests</a:t>
            </a: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Every core function has a </a:t>
            </a:r>
            <a:r>
              <a:rPr lang="en-US" sz="1800" dirty="0" err="1"/>
              <a:t>JUnit</a:t>
            </a:r>
            <a:r>
              <a:rPr lang="en-US" sz="1800" dirty="0"/>
              <a:t> test written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Every module has a test suite that has number of test cases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 entire system put together also has a system test suite 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 suite is run daily and feedback is given to respective users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Testing is not a separate ceremony, its part of development</a:t>
            </a:r>
          </a:p>
          <a:p>
            <a:pPr algn="l"/>
            <a:endParaRPr lang="de-DE" sz="1800" dirty="0"/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Integration Tests</a:t>
            </a: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No integration process - Covered as a part of the daily synchronization</a:t>
            </a:r>
            <a:endParaRPr lang="de-DE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68" y="205780"/>
            <a:ext cx="7254240" cy="750694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Advantages of Agile Methodology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EDA37-A27E-45B4-B23D-99B470744E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78768" y="853852"/>
            <a:ext cx="7254240" cy="4114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In Agile methodology the delivery of software is unremitting.</a:t>
            </a:r>
          </a:p>
          <a:p>
            <a:pPr lvl="0"/>
            <a:r>
              <a:rPr lang="en-US" dirty="0" smtClean="0"/>
              <a:t>The customers are satisfied because after every Sprint working feature of the software is delivered to them.</a:t>
            </a:r>
          </a:p>
          <a:p>
            <a:pPr lvl="0"/>
            <a:r>
              <a:rPr lang="en-US" dirty="0" smtClean="0"/>
              <a:t>Customers can have a look of the working feature which fulfilled their expectations.</a:t>
            </a:r>
          </a:p>
          <a:p>
            <a:pPr lvl="0"/>
            <a:r>
              <a:rPr lang="en-US" dirty="0" smtClean="0"/>
              <a:t>If the customers has any feedback or any change in the feature then it can be accommodated in the current release of the product.</a:t>
            </a:r>
          </a:p>
          <a:p>
            <a:pPr lvl="0"/>
            <a:r>
              <a:rPr lang="en-US" dirty="0" smtClean="0"/>
              <a:t>In Agile methodology the daily interactions are required between the business people and the developers.</a:t>
            </a:r>
          </a:p>
          <a:p>
            <a:pPr lvl="0"/>
            <a:r>
              <a:rPr lang="en-US" dirty="0" smtClean="0"/>
              <a:t>In this methodology attention is paid to the good design of the product.</a:t>
            </a:r>
          </a:p>
          <a:p>
            <a:pPr lvl="0"/>
            <a:r>
              <a:rPr lang="en-US" dirty="0" smtClean="0"/>
              <a:t>Changes in the requirements are accepted even in the later stages of the development.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2" y="205780"/>
            <a:ext cx="7254240" cy="49403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Disadvantages of the Agile Methodology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EDA37-A27E-45B4-B23D-99B470744E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In Agile methodology the documentation is less.</a:t>
            </a:r>
          </a:p>
          <a:p>
            <a:pPr lvl="0"/>
            <a:r>
              <a:rPr lang="en-US" dirty="0" smtClean="0"/>
              <a:t>Sometimes in Agile methodology the requirement is not very clear hence it’s difficult to predict the expected result.</a:t>
            </a:r>
          </a:p>
          <a:p>
            <a:pPr lvl="0"/>
            <a:r>
              <a:rPr lang="en-US" dirty="0" smtClean="0"/>
              <a:t>In few of the projects at the starting of the software development life cycle it’s difficult to estimate the actual effort required.</a:t>
            </a:r>
          </a:p>
          <a:p>
            <a:pPr lvl="0"/>
            <a:r>
              <a:rPr lang="en-US" dirty="0" smtClean="0"/>
              <a:t>The projects following the Agile methodology may have to face some unknown risks which can affect the development of the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47174"/>
            <a:ext cx="7254240" cy="67868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Conclusion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EDA37-A27E-45B4-B23D-99B470744E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Presently</a:t>
            </a:r>
            <a:r>
              <a:rPr lang="en-US" dirty="0" smtClean="0"/>
              <a:t>, the agile methodology is more commonly used in the IT industry. As per the recent survey, the respondents of more than 50% companies practiced the Agile development. No matter what role it played in the industry, there is a need to understand its working and how it is different from other methods of software development.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>
                <a:hlinkClick r:id="rId2"/>
              </a:rPr>
              <a:t>www.google.com</a:t>
            </a:r>
            <a:r>
              <a:rPr lang="en-US" b="1" u="sng" dirty="0" smtClean="0"/>
              <a:t> </a:t>
            </a:r>
            <a:endParaRPr lang="en-US" dirty="0" smtClean="0"/>
          </a:p>
          <a:p>
            <a:r>
              <a:rPr lang="en-US" b="1" u="sng" dirty="0" smtClean="0">
                <a:hlinkClick r:id="rId3"/>
              </a:rPr>
              <a:t>www.wikipedia.com</a:t>
            </a:r>
            <a:r>
              <a:rPr lang="en-US" b="1" u="sng" dirty="0" smtClean="0"/>
              <a:t> </a:t>
            </a:r>
            <a:endParaRPr lang="en-US" dirty="0" smtClean="0"/>
          </a:p>
          <a:p>
            <a:r>
              <a:rPr lang="en-US" b="1" u="sng" dirty="0" smtClean="0">
                <a:hlinkClick r:id="rId4"/>
              </a:rPr>
              <a:t>www.studymafia.org</a:t>
            </a:r>
            <a:r>
              <a:rPr lang="en-US" b="1" u="sng" dirty="0" smtClean="0"/>
              <a:t> </a:t>
            </a:r>
            <a:endParaRPr lang="en-US" dirty="0" smtClean="0"/>
          </a:p>
          <a:p>
            <a:r>
              <a:rPr lang="en-US" b="1" u="sng" dirty="0" smtClean="0">
                <a:hlinkClick r:id="rId5"/>
              </a:rPr>
              <a:t>www.pptplanet.com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3401" y="2507452"/>
            <a:ext cx="7239179" cy="948825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Thanks </a:t>
            </a:r>
            <a:endParaRPr lang="en-US"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35CDD-5BB7-4D3A-8807-3CAFB6F612E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126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 - Basics</a:t>
            </a:r>
          </a:p>
        </p:txBody>
      </p:sp>
      <p:pic>
        <p:nvPicPr>
          <p:cNvPr id="11268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12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1127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32776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951" y="652463"/>
            <a:ext cx="8228013" cy="23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Development Processes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 system reflects the principles and practices used in its construction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 process defines what activities are carried out, how they are done,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by whom and when </a:t>
            </a:r>
          </a:p>
          <a:p>
            <a:pPr lvl="1" algn="l"/>
            <a:r>
              <a:rPr lang="en-US" sz="1800" dirty="0"/>
              <a:t>           The amount of ceremony in a process varies from project to</a:t>
            </a:r>
          </a:p>
          <a:p>
            <a:pPr lvl="1" algn="l"/>
            <a:r>
              <a:rPr lang="en-US" sz="1800" dirty="0"/>
              <a:t>  project, company to company</a:t>
            </a:r>
          </a:p>
        </p:txBody>
      </p:sp>
      <p:sp>
        <p:nvSpPr>
          <p:cNvPr id="32777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4950" y="3101975"/>
            <a:ext cx="8135938" cy="236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Delivery of Value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Many projects fail to deliver value in either a timely fashion or at all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For both technical and non-technical reasons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Traditional development processes can be characterized as either...</a:t>
            </a:r>
          </a:p>
          <a:p>
            <a:pPr lvl="1" algn="l"/>
            <a:r>
              <a:rPr lang="en-US" sz="1800" dirty="0"/>
              <a:t>    Static, and therefore unresponsive, or... </a:t>
            </a:r>
          </a:p>
          <a:p>
            <a:pPr lvl="1" algn="l"/>
            <a:r>
              <a:rPr lang="en-US" sz="1800" dirty="0"/>
              <a:t>    Chaotic, and therefore unpredictable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141B3-0F86-4C7A-B710-AEB43A3B128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2291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 common situation in IT industry</a:t>
            </a:r>
          </a:p>
        </p:txBody>
      </p:sp>
      <p:pic>
        <p:nvPicPr>
          <p:cNvPr id="12292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2294" name="Rectangle 7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3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9413" y="782638"/>
            <a:ext cx="7561262" cy="390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>
              <a:defRPr/>
            </a:pPr>
            <a:r>
              <a:rPr lang="en-US" sz="1800" b="1" dirty="0"/>
              <a:t>Four Variables</a:t>
            </a:r>
          </a:p>
          <a:p>
            <a:pPr algn="l">
              <a:defRPr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r>
              <a:rPr lang="en-US" sz="1800" dirty="0"/>
              <a:t> The quantities that can be played with to affect delivery are...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r>
              <a:rPr lang="en-US" sz="1800" dirty="0"/>
              <a:t>  </a:t>
            </a:r>
            <a:r>
              <a:rPr lang="en-US" sz="1800" b="1" i="1" dirty="0"/>
              <a:t>Cost</a:t>
            </a:r>
            <a:r>
              <a:rPr lang="en-US" sz="1800" dirty="0"/>
              <a:t>, i.e. throw more money at the problem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r>
              <a:rPr lang="en-US" sz="1800" dirty="0"/>
              <a:t>  </a:t>
            </a:r>
            <a:r>
              <a:rPr lang="en-US" sz="1800" b="1" i="1" dirty="0"/>
              <a:t>Time</a:t>
            </a:r>
            <a:r>
              <a:rPr lang="en-US" sz="1800" dirty="0"/>
              <a:t>, i.e. push back the deadline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r>
              <a:rPr lang="en-US" sz="1800" dirty="0"/>
              <a:t>  </a:t>
            </a:r>
            <a:r>
              <a:rPr lang="en-US" sz="1800" b="1" i="1" dirty="0"/>
              <a:t>Quality</a:t>
            </a:r>
            <a:r>
              <a:rPr lang="en-US" sz="1800" dirty="0"/>
              <a:t>, i.e. compromise the quality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endParaRPr lang="en-US" sz="1800" dirty="0"/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r>
              <a:rPr lang="en-US" sz="1800" dirty="0"/>
              <a:t>  </a:t>
            </a:r>
            <a:r>
              <a:rPr lang="en-US" sz="1800" b="1" i="1" dirty="0"/>
              <a:t>Scope</a:t>
            </a:r>
            <a:r>
              <a:rPr lang="en-US" sz="1800" dirty="0"/>
              <a:t>, i.e. reduce the scope of delivery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defRPr/>
            </a:pPr>
            <a:r>
              <a:rPr lang="en-US" sz="1800" dirty="0"/>
              <a:t> You get to chose one or more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0" y="5030788"/>
            <a:ext cx="4341231" cy="6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spAutoFit/>
          </a:bodyPr>
          <a:lstStyle/>
          <a:p>
            <a:pPr algn="l"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1/4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2/4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3/4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4/4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0F2F3-4E58-400E-9DC2-8B762B19F6D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31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Life cycle models</a:t>
            </a:r>
          </a:p>
        </p:txBody>
      </p:sp>
      <p:pic>
        <p:nvPicPr>
          <p:cNvPr id="13316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13319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34835" name="Rectangle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5313" y="1763461"/>
            <a:ext cx="4690685" cy="2646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r>
              <a:rPr lang="en-GB" altLang="ja-JP" sz="1800" dirty="0">
                <a:ea typeface="ＭＳ Ｐゴシック" pitchFamily="34" charset="-128"/>
              </a:rPr>
              <a:t> </a:t>
            </a:r>
            <a:r>
              <a:rPr lang="en-GB" altLang="ja-JP" sz="1800" b="1" dirty="0">
                <a:ea typeface="ＭＳ Ｐゴシック" pitchFamily="34" charset="-128"/>
              </a:rPr>
              <a:t>Linear Sequential Models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r>
              <a:rPr lang="en-GB" altLang="ja-JP" sz="1800" b="1" dirty="0">
                <a:ea typeface="ＭＳ Ｐゴシック" pitchFamily="34" charset="-128"/>
              </a:rPr>
              <a:t> Waterfall</a:t>
            </a:r>
            <a:endParaRPr lang="en-US" altLang="ja-JP" sz="1800" b="1" dirty="0">
              <a:ea typeface="ＭＳ Ｐゴシック" pitchFamily="34" charset="-128"/>
            </a:endParaRP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r>
              <a:rPr lang="en-GB" altLang="ja-JP" sz="1800" b="1" dirty="0">
                <a:ea typeface="ＭＳ Ｐゴシック" pitchFamily="34" charset="-128"/>
              </a:rPr>
              <a:t> V-model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endParaRPr lang="en-US" altLang="ja-JP" sz="1800" b="1" dirty="0">
              <a:ea typeface="ＭＳ Ｐゴシック" pitchFamily="34" charset="-128"/>
            </a:endParaRP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r>
              <a:rPr lang="en-GB" altLang="ja-JP" sz="1800" b="1" dirty="0">
                <a:ea typeface="ＭＳ Ｐゴシック" pitchFamily="34" charset="-128"/>
              </a:rPr>
              <a:t> Prototyping Model</a:t>
            </a: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endParaRPr lang="en-US" altLang="ja-JP" sz="1800" b="1" dirty="0">
              <a:ea typeface="ＭＳ Ｐゴシック" pitchFamily="34" charset="-128"/>
            </a:endParaRPr>
          </a:p>
          <a:p>
            <a:pPr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r>
              <a:rPr lang="en-GB" altLang="ja-JP" sz="1800" b="1" dirty="0">
                <a:ea typeface="ＭＳ Ｐゴシック" pitchFamily="34" charset="-128"/>
              </a:rPr>
              <a:t> Evolutionary Software Process Models</a:t>
            </a:r>
            <a:endParaRPr lang="en-US" altLang="ja-JP" sz="1800" b="1" dirty="0">
              <a:ea typeface="ＭＳ Ｐゴシック" pitchFamily="34" charset="-128"/>
            </a:endParaRP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r>
              <a:rPr lang="en-GB" altLang="ja-JP" sz="1800" b="1" dirty="0">
                <a:ea typeface="ＭＳ Ｐゴシック" pitchFamily="34" charset="-128"/>
              </a:rPr>
              <a:t> Incremental</a:t>
            </a:r>
            <a:endParaRPr lang="en-US" altLang="ja-JP" sz="1800" b="1" dirty="0">
              <a:ea typeface="ＭＳ Ｐゴシック" pitchFamily="34" charset="-128"/>
            </a:endParaRP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  <a:tabLst>
                <a:tab pos="685712" algn="l"/>
              </a:tabLst>
            </a:pPr>
            <a:r>
              <a:rPr lang="en-GB" altLang="ja-JP" sz="1800" b="1" dirty="0">
                <a:ea typeface="ＭＳ Ｐゴシック" pitchFamily="34" charset="-128"/>
              </a:rPr>
              <a:t> Spiral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DC0DB-D2DA-4ADC-94A2-CD323E53FDE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339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4340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434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2288" y="560705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14343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3687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0850" y="566739"/>
            <a:ext cx="8064500" cy="203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de-DE" sz="1800" b="1" dirty="0"/>
              <a:t>Agility</a:t>
            </a:r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Agile processes focus on the control and negotiation of scope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Streamlined processes that allows flexible response and development</a:t>
            </a:r>
          </a:p>
          <a:p>
            <a:pPr lvl="3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Typically aimed at small to medium-size teams </a:t>
            </a:r>
          </a:p>
          <a:p>
            <a:pPr lvl="3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Supports rapidly evolving or unclear requirements</a:t>
            </a:r>
          </a:p>
          <a:p>
            <a:pPr lvl="3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Supports incremental delivery</a:t>
            </a:r>
          </a:p>
        </p:txBody>
      </p:sp>
      <p:sp>
        <p:nvSpPr>
          <p:cNvPr id="3687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0851" y="2727325"/>
            <a:ext cx="8012113" cy="2031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Informal and Continuous Design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Design is not treated as a scheduled phase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Pragmatic rather than dogmatic use of tools and modeling notations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dirty="0" err="1"/>
              <a:t>Favour</a:t>
            </a:r>
            <a:r>
              <a:rPr lang="en-US" sz="1800" dirty="0"/>
              <a:t> </a:t>
            </a:r>
            <a:r>
              <a:rPr lang="en-US" sz="1800" i="1" dirty="0"/>
              <a:t>rough up-front design </a:t>
            </a:r>
            <a:r>
              <a:rPr lang="en-US" sz="1800" dirty="0"/>
              <a:t>(RUFD) over </a:t>
            </a:r>
            <a:r>
              <a:rPr lang="en-US" sz="1800" i="1" dirty="0"/>
              <a:t>big up-front design </a:t>
            </a:r>
            <a:r>
              <a:rPr lang="en-US" sz="1800" dirty="0"/>
              <a:t>(BUFD)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Software is supposed to be soft. Therefore, design to make this so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2289" y="4876801"/>
            <a:ext cx="6457195" cy="738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l"/>
            <a:r>
              <a:rPr lang="en-US" b="1"/>
              <a:t>Agility       : The gracefulness of a person that is quick and nimble</a:t>
            </a:r>
          </a:p>
          <a:p>
            <a:pPr algn="l"/>
            <a:r>
              <a:rPr lang="en-US" b="1"/>
              <a:t>Pragmatic : Concerned with practical matters</a:t>
            </a:r>
          </a:p>
          <a:p>
            <a:pPr algn="l"/>
            <a:r>
              <a:rPr lang="en-US" b="1"/>
              <a:t>Dogmatic  : Characterized assertion of unproved or unprovable principles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3" grpId="0"/>
      <p:bldP spid="368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22317-2AE8-4E09-9EB5-01EDAAB04D9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536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43" rIns="0" bIns="0" anchor="ctr"/>
          <a:lstStyle/>
          <a:p>
            <a:pPr algn="l">
              <a:lnSpc>
                <a:spcPct val="111000"/>
              </a:lnSpc>
            </a:pPr>
            <a:r>
              <a:rPr lang="en-US" sz="1800" b="1" dirty="0">
                <a:solidFill>
                  <a:srgbClr val="FFFFFF"/>
                </a:solidFill>
              </a:rPr>
              <a:t>Agile Development</a:t>
            </a:r>
          </a:p>
        </p:txBody>
      </p:sp>
      <p:pic>
        <p:nvPicPr>
          <p:cNvPr id="15364" name="Picture 3" descr="BeQIK_FR" hidden="1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1" y="190501"/>
            <a:ext cx="18288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/>
            <a:endParaRPr lang="en-US" sz="1200" noProof="1">
              <a:solidFill>
                <a:srgbClr val="000000"/>
              </a:solidFill>
            </a:endParaRPr>
          </a:p>
        </p:txBody>
      </p:sp>
      <p:sp>
        <p:nvSpPr>
          <p:cNvPr id="15367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972175"/>
            <a:ext cx="21971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US" sz="700" dirty="0">
                <a:solidFill>
                  <a:srgbClr val="747474"/>
                </a:solidFill>
              </a:rPr>
              <a:t> </a:t>
            </a:r>
          </a:p>
        </p:txBody>
      </p:sp>
      <p:sp>
        <p:nvSpPr>
          <p:cNvPr id="3892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9875" y="565151"/>
            <a:ext cx="8534400" cy="26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  Dependency Management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Isolate effect of changes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Encapsulation is concerned with the containment of design decisions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endParaRPr lang="en-US" sz="1800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Partition to minimize dependencies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Low coupling between components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High cohesion within a component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 Avoid cyclic dependencies</a:t>
            </a:r>
          </a:p>
        </p:txBody>
      </p:sp>
      <p:sp>
        <p:nvSpPr>
          <p:cNvPr id="3892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0850" y="3167064"/>
            <a:ext cx="8370888" cy="1815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/>
            <a:r>
              <a:rPr lang="en-US" sz="1800" b="1" dirty="0"/>
              <a:t>Minimalism</a:t>
            </a:r>
          </a:p>
          <a:p>
            <a:pPr algn="l"/>
            <a:endParaRPr lang="en-US" sz="1800" b="1" dirty="0"/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Less code, more software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The measure of software is in its utility not in the quantity of its</a:t>
            </a:r>
          </a:p>
          <a:p>
            <a:pPr lvl="2" algn="l">
              <a:buClr>
                <a:srgbClr val="153B63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    source code</a:t>
            </a:r>
          </a:p>
          <a:p>
            <a:pPr lvl="1" algn="l">
              <a:buClr>
                <a:srgbClr val="153B63"/>
              </a:buClr>
              <a:buSzPct val="75000"/>
              <a:buFont typeface="Wingdings" pitchFamily="2" charset="2"/>
              <a:buChar char="è"/>
            </a:pPr>
            <a:r>
              <a:rPr lang="en-US" sz="1800" dirty="0"/>
              <a:t> Omit needless code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MASTERMODIFIED" val="0"/>
  <p:tag name="TITLEMASTERSTYLESETGROUPCLASSNAME" val="StyleSetGroup1"/>
  <p:tag name="TITLEMASTERFONTSETGROUPCLASSNAME" val="FontSetGroup1"/>
  <p:tag name="TITLEMASTERCOLORSETGROUPCLASSNAME" val="ColorSetGroup6"/>
  <p:tag name="TITLEMASTERSHAPESETGROUPCLASSNAME" val="ShapeSetGroup2"/>
  <p:tag name="TITLEMASTERMASTERNAME" val="ShapeSet1"/>
  <p:tag name="SLIDEMASTERSTYLESETGROUPCLASSNAME" val="StyleSetGroup1"/>
  <p:tag name="SLIDEMASTERFONTSETGROUPCLASSNAME" val="FontSetGroup1"/>
  <p:tag name="MLI" val="1"/>
  <p:tag name="LAYOUTLANGUAGE" val="1033"/>
  <p:tag name="CFG.LAYOUT" val="config01.xml"/>
  <p:tag name="CFG.CUSTOMERVERSION" val="1"/>
  <p:tag name="CONFIG" val="config01.xml"/>
  <p:tag name="CFG.VERSION" val="1"/>
  <p:tag name="MAPNAME" val="Map1"/>
  <p:tag name="LICENSEKEY" val="46504b9e-b1c9-48ed-967f-a36de42ae84b"/>
  <p:tag name="ML_1" val="RBIN_KOR"/>
  <p:tag name="FIELD.DATE.CONTENT" val="23/07/2005"/>
  <p:tag name="FIELD.DATE.VALUE" val="23/07/2005 | "/>
  <p:tag name="FIELD.DATE.SUFFIX.CONTENT" val=" | "/>
  <p:tag name="FIELD.CONF.SUFFIX.CONTENT" val=" | "/>
  <p:tag name="FIELD.REM_ABL.SUFFIX.CONTENT" val=" | "/>
  <p:tag name="FIELD.COPY.CONTENT" val="© Robert Bosch India Ltd reserves all rights even in the event of industrial property rights. We reserve all rights of disposal such as copying and passing on to third parties."/>
  <p:tag name="FIELD.COPY.VALUE" val="© Robert Bosch India Ltd reserves all rights even in the event of industrial property rights. We reserve all rights of disposal such as copying and passing on to third parties."/>
  <p:tag name="FIELD.COPY.COMBOINDEX" val="0"/>
  <p:tag name="FIELD.DPT.SUFFIX.CONTENT" val=" | "/>
  <p:tag name="FIELD.BGROUP.COMBOINDEX" val="0"/>
  <p:tag name="FIELDS.INITIALIZED" val="1"/>
  <p:tag name="FIELD.DATE.COMBOINDEX" val="-2"/>
  <p:tag name="FIELD.CONF.CONTENT" val="Internal "/>
  <p:tag name="FIELD.CONF.VALUE" val="Internal  | "/>
  <p:tag name="FIELD.CONF.COMBOINDEX" val="1"/>
  <p:tag name="FIELD.REM_ABL.COMBOINDEX" val="-2"/>
  <p:tag name="FIELD.CHAPTER.CONTENT" val="Agile Development"/>
  <p:tag name="FIELD.CHAPTER.VALUE" val="Agile Development"/>
  <p:tag name="FIELD.CHAPTER.COMBOINDEX" val="-2"/>
  <p:tag name="FIELD.REM_ANL.COMBOINDEX" val="-2"/>
  <p:tag name="FIELD.DPT.CONTENT" val="RBIN/EDM"/>
  <p:tag name="FIELD.DPT.VALUE" val="RBIN/EDM | "/>
  <p:tag name="FIELD.DPT.COMBOINDEX" val="-2"/>
  <p:tag name="SLIDEMASTERMASTERNAME" val="Slide"/>
  <p:tag name="SLIDEMASTERSHAPESETGROUPCLASSNAME" val="ShapeSetGroup1"/>
  <p:tag name="SLIDEMASTERCOLORSETGROUPCLASSNAME" val="ColorSetGroup1"/>
  <p:tag name="SLIDEMASTERMODIFIED" val="1"/>
  <p:tag name="ML_UFSOK" val="de1e87e82de2de5de4de6de8e10e11e12e13e18e86e19e21e22e23e24e25e30e31e32e35e38e39e41e43e45e50e51e85e72e74e73e75e76e80e77e78e79e81e84e88e89e90e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FIELD.CHAPTER.CONTENT" val="Agility in SW Development"/>
  <p:tag name="FIELD.CHAPTER.VALUE" val="Agility in SW Development"/>
  <p:tag name="FIELD.CHAPTER.COMBOINDEX" val="-2"/>
  <p:tag name="FIELD.REM_ANL.COMBOINDEX" val="-2"/>
  <p:tag name="FIELD.DPT.COMBOINDEX" val="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  <p:tag name="COLORS" val="-2;-2;-2;-2;-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FooterLine"/>
  <p:tag name="SHAPECLASSPROTECTIONTYP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"/>
  <p:tag name="COLORSETCLASSNAME" val="ColorSet1"/>
  <p:tag name="SCRIPT" val="1"/>
  <p:tag name="FIELDS" val="BGROUP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y3;-1;Black426;White;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ack426;White;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Black426;White;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Black426;White;-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CopyRightFontColor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uthorBox"/>
  <p:tag name="SHAPECLASSPROTECTIONTYPE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Agile Development"/>
  <p:tag name="FIELD.CHAPTER.VALUE" val="Agile Development"/>
  <p:tag name="FIELD.DPT.CONTENT" val="RBIN/EDM"/>
  <p:tag name="FIELD.DPT.VALUE" val="RBIN/EDM | "/>
  <p:tag name="FIELDS.INITIALIZED" val="1"/>
  <p:tag name="ML_1" val="RBIN_KOR"/>
  <p:tag name="RECTANGLE 2_SHAPECLASSPROTECTIONTYPE" val="11"/>
  <p:tag name="RECTANGLE 3_SHAPECLASSPROTECTIONTYPE" val="15"/>
  <p:tag name="RECTANGLE 4_SHAPECLASSPROTECTIONTYPE" val="11"/>
  <p:tag name="RECTANGLE 5_SHAPECLASSPROTECTIONTYPE" val="63"/>
  <p:tag name="PICTURE 6_SHAPECLASSPROTECTIONTYPE" val="15"/>
  <p:tag name="TEXT BOX 7_SHAPECLASSPROTECTIONTYPE" val="11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2280</TotalTime>
  <Words>2967</Words>
  <Application>Microsoft Office PowerPoint</Application>
  <PresentationFormat>Custom</PresentationFormat>
  <Paragraphs>688</Paragraphs>
  <Slides>45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Equity</vt:lpstr>
      <vt:lpstr>Slide 1</vt:lpstr>
      <vt:lpstr>Slide 2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Advantages of Agile Methodology </vt:lpstr>
      <vt:lpstr>Disadvantages of the Agile Methodology </vt:lpstr>
      <vt:lpstr>Conclusion </vt:lpstr>
      <vt:lpstr>References </vt:lpstr>
      <vt:lpstr>Thanks </vt:lpstr>
    </vt:vector>
  </TitlesOfParts>
  <Company>SureshKrishna</Company>
  <LinksUpToDate>false</LinksUpToDate>
  <SharedDoc>false</SharedDoc>
  <HyperlinkBase>www.sureshkrishna.com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Suresh Krishna Madhuvarsu</dc:creator>
  <cp:keywords>Agile Scrum XP Suresh Krishna Madhuvarsu</cp:keywords>
  <cp:lastModifiedBy>Sumit Thakur</cp:lastModifiedBy>
  <cp:revision>210</cp:revision>
  <dcterms:created xsi:type="dcterms:W3CDTF">2005-07-23T09:12:57Z</dcterms:created>
  <dcterms:modified xsi:type="dcterms:W3CDTF">2017-03-15T15:42:50Z</dcterms:modified>
</cp:coreProperties>
</file>