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63" r:id="rId3"/>
    <p:sldId id="258" r:id="rId4"/>
    <p:sldId id="259" r:id="rId5"/>
    <p:sldId id="264" r:id="rId6"/>
    <p:sldId id="265" r:id="rId7"/>
    <p:sldId id="266" r:id="rId8"/>
    <p:sldId id="267" r:id="rId9"/>
    <p:sldId id="269" r:id="rId10"/>
    <p:sldId id="268" r:id="rId11"/>
    <p:sldId id="261" r:id="rId12"/>
    <p:sldId id="262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9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104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F21927-518A-4086-9175-73050EB277C8}" type="doc">
      <dgm:prSet loTypeId="urn:microsoft.com/office/officeart/2005/8/layout/h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479ED2C-B91E-4815-9F48-5E6AE7D2FACB}">
      <dgm:prSet custT="1"/>
      <dgm:spPr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ru-RU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Основные преимущества для клиентов и компании</a:t>
          </a:r>
          <a:endParaRPr lang="ru-RU" sz="3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03CA8B3-4F3C-4C08-83FE-56956057E0A2}" type="parTrans" cxnId="{E317C7C9-9F55-4C5C-91C6-02FBB3E10383}">
      <dgm:prSet/>
      <dgm:spPr/>
      <dgm:t>
        <a:bodyPr/>
        <a:lstStyle/>
        <a:p>
          <a:endParaRPr lang="ru-RU"/>
        </a:p>
      </dgm:t>
    </dgm:pt>
    <dgm:pt modelId="{AD8FFBA3-4D11-4D65-A066-927B9C05CAB0}" type="sibTrans" cxnId="{E317C7C9-9F55-4C5C-91C6-02FBB3E10383}">
      <dgm:prSet/>
      <dgm:spPr/>
      <dgm:t>
        <a:bodyPr/>
        <a:lstStyle/>
        <a:p>
          <a:endParaRPr lang="ru-RU"/>
        </a:p>
      </dgm:t>
    </dgm:pt>
    <dgm:pt modelId="{7790398A-CB0E-4C10-8392-93D2909EBD96}">
      <dgm:prSet/>
      <dgm:spPr/>
      <dgm:t>
        <a:bodyPr/>
        <a:lstStyle/>
        <a:p>
          <a:endParaRPr lang="ru-RU"/>
        </a:p>
      </dgm:t>
    </dgm:pt>
    <dgm:pt modelId="{991D1F7D-D0B5-4D18-9997-1D9B95A6903D}" type="parTrans" cxnId="{EFA14DE2-5651-4679-BF08-AF13456A3FF8}">
      <dgm:prSet/>
      <dgm:spPr/>
      <dgm:t>
        <a:bodyPr/>
        <a:lstStyle/>
        <a:p>
          <a:endParaRPr lang="ru-RU"/>
        </a:p>
      </dgm:t>
    </dgm:pt>
    <dgm:pt modelId="{BBF08175-AC4E-412F-928A-12BB30912C64}" type="sibTrans" cxnId="{EFA14DE2-5651-4679-BF08-AF13456A3FF8}">
      <dgm:prSet/>
      <dgm:spPr/>
      <dgm:t>
        <a:bodyPr/>
        <a:lstStyle/>
        <a:p>
          <a:endParaRPr lang="ru-RU"/>
        </a:p>
      </dgm:t>
    </dgm:pt>
    <dgm:pt modelId="{E4F52D72-B8C0-4473-B07E-748E171E3A71}">
      <dgm:prSet/>
      <dgm:spPr/>
      <dgm:t>
        <a:bodyPr/>
        <a:lstStyle/>
        <a:p>
          <a:endParaRPr lang="ru-RU"/>
        </a:p>
      </dgm:t>
    </dgm:pt>
    <dgm:pt modelId="{A4570FD8-7B66-4BDE-BC93-436EF83D35E7}" type="parTrans" cxnId="{2332B7DF-7D50-435E-9748-1D6529A14088}">
      <dgm:prSet/>
      <dgm:spPr/>
      <dgm:t>
        <a:bodyPr/>
        <a:lstStyle/>
        <a:p>
          <a:endParaRPr lang="ru-RU"/>
        </a:p>
      </dgm:t>
    </dgm:pt>
    <dgm:pt modelId="{CE8C2E77-3B22-4368-BAC9-D12E207C09D1}" type="sibTrans" cxnId="{2332B7DF-7D50-435E-9748-1D6529A14088}">
      <dgm:prSet/>
      <dgm:spPr/>
      <dgm:t>
        <a:bodyPr/>
        <a:lstStyle/>
        <a:p>
          <a:endParaRPr lang="ru-RU"/>
        </a:p>
      </dgm:t>
    </dgm:pt>
    <dgm:pt modelId="{87956348-274B-4833-8112-38A1D0D31B27}">
      <dgm:prSet/>
      <dgm:spPr/>
      <dgm:t>
        <a:bodyPr/>
        <a:lstStyle/>
        <a:p>
          <a:endParaRPr lang="ru-RU"/>
        </a:p>
      </dgm:t>
    </dgm:pt>
    <dgm:pt modelId="{52C0DB4F-9FD9-4C67-B113-A262A8F98047}" type="parTrans" cxnId="{4E314057-DEFE-4B60-A495-5F67390FB748}">
      <dgm:prSet/>
      <dgm:spPr/>
      <dgm:t>
        <a:bodyPr/>
        <a:lstStyle/>
        <a:p>
          <a:endParaRPr lang="ru-RU"/>
        </a:p>
      </dgm:t>
    </dgm:pt>
    <dgm:pt modelId="{A2EB4F59-A560-4790-8B2E-36BF41C61090}" type="sibTrans" cxnId="{4E314057-DEFE-4B60-A495-5F67390FB748}">
      <dgm:prSet/>
      <dgm:spPr/>
      <dgm:t>
        <a:bodyPr/>
        <a:lstStyle/>
        <a:p>
          <a:endParaRPr lang="ru-RU"/>
        </a:p>
      </dgm:t>
    </dgm:pt>
    <dgm:pt modelId="{334CE0F7-F596-4160-8B62-B61AFB53176E}">
      <dgm:prSet/>
      <dgm:spPr/>
      <dgm:t>
        <a:bodyPr/>
        <a:lstStyle/>
        <a:p>
          <a:endParaRPr lang="ru-RU"/>
        </a:p>
      </dgm:t>
    </dgm:pt>
    <dgm:pt modelId="{27FA91F3-DCB7-41D6-AFDA-73F3B6632271}" type="parTrans" cxnId="{401279F1-05D0-465B-BDB7-0E09638DA7E3}">
      <dgm:prSet/>
      <dgm:spPr/>
      <dgm:t>
        <a:bodyPr/>
        <a:lstStyle/>
        <a:p>
          <a:endParaRPr lang="ru-RU"/>
        </a:p>
      </dgm:t>
    </dgm:pt>
    <dgm:pt modelId="{A8FDE59D-685E-4773-B672-2E07E00BFE6C}" type="sibTrans" cxnId="{401279F1-05D0-465B-BDB7-0E09638DA7E3}">
      <dgm:prSet/>
      <dgm:spPr/>
      <dgm:t>
        <a:bodyPr/>
        <a:lstStyle/>
        <a:p>
          <a:endParaRPr lang="ru-RU"/>
        </a:p>
      </dgm:t>
    </dgm:pt>
    <dgm:pt modelId="{1059AD2A-A92B-4A82-B2A4-50EEB5D89CA0}">
      <dgm:prSet custT="1"/>
      <dgm:spPr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pPr algn="ctr" rtl="0"/>
          <a:r>
            <a:rPr lang="ru-RU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Отслеживание статуса складской обработки заявки в режиме реального времени в едином источнике для клиентов и торговых представителей.</a:t>
          </a:r>
          <a:endParaRPr lang="ru-RU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2BF1236-4F01-4E38-89AA-9DAD55BAAEBB}" type="parTrans" cxnId="{611410B9-2750-457F-9087-D76A2FD98B7D}">
      <dgm:prSet/>
      <dgm:spPr/>
      <dgm:t>
        <a:bodyPr/>
        <a:lstStyle/>
        <a:p>
          <a:endParaRPr lang="ru-RU"/>
        </a:p>
      </dgm:t>
    </dgm:pt>
    <dgm:pt modelId="{F26C68C5-E433-4634-94C4-75B8688964E7}" type="sibTrans" cxnId="{611410B9-2750-457F-9087-D76A2FD98B7D}">
      <dgm:prSet/>
      <dgm:spPr/>
      <dgm:t>
        <a:bodyPr/>
        <a:lstStyle/>
        <a:p>
          <a:endParaRPr lang="ru-RU"/>
        </a:p>
      </dgm:t>
    </dgm:pt>
    <dgm:pt modelId="{6DD44939-5A97-4391-8EA0-0691B8166634}">
      <dgm:prSet custT="1"/>
      <dgm:spPr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ru-RU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Контроль транспортировки. Информация о плановом и фактическом времени прохождения транспортных узлов, информация о задержках</a:t>
          </a:r>
          <a: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/</a:t>
          </a:r>
          <a:r>
            <a:rPr lang="ru-RU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расхождениях в транспортируемых накладных .</a:t>
          </a:r>
          <a:endParaRPr lang="ru-RU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F613478-BC38-4049-AA80-3DD6FD4F226E}" type="parTrans" cxnId="{D5E7B9A3-3244-40D5-A841-A02E1CD121CB}">
      <dgm:prSet/>
      <dgm:spPr/>
      <dgm:t>
        <a:bodyPr/>
        <a:lstStyle/>
        <a:p>
          <a:endParaRPr lang="ru-RU"/>
        </a:p>
      </dgm:t>
    </dgm:pt>
    <dgm:pt modelId="{10C4D878-15AF-404F-A365-72C28E12B230}" type="sibTrans" cxnId="{D5E7B9A3-3244-40D5-A841-A02E1CD121CB}">
      <dgm:prSet/>
      <dgm:spPr/>
      <dgm:t>
        <a:bodyPr/>
        <a:lstStyle/>
        <a:p>
          <a:endParaRPr lang="ru-RU"/>
        </a:p>
      </dgm:t>
    </dgm:pt>
    <dgm:pt modelId="{ED896E93-5140-4ED2-A12B-82C924CE9A03}">
      <dgm:prSet custT="1"/>
      <dgm:spPr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ru-RU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Анализ загруженности ТС по маршрутам , помощь в принятии решения о необходимости плановых и дополнительных рейсах</a:t>
          </a:r>
          <a:endParaRPr lang="ru-RU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ED47296-7B08-4F57-AA5B-7FC4E5535E9C}" type="parTrans" cxnId="{2B4E0EF0-D8CE-4ED0-BC30-967FC3BADAEA}">
      <dgm:prSet/>
      <dgm:spPr/>
      <dgm:t>
        <a:bodyPr/>
        <a:lstStyle/>
        <a:p>
          <a:endParaRPr lang="ru-RU"/>
        </a:p>
      </dgm:t>
    </dgm:pt>
    <dgm:pt modelId="{C7E1D8F2-1917-4A11-9601-E3F6562C76EE}" type="sibTrans" cxnId="{2B4E0EF0-D8CE-4ED0-BC30-967FC3BADAEA}">
      <dgm:prSet/>
      <dgm:spPr/>
      <dgm:t>
        <a:bodyPr/>
        <a:lstStyle/>
        <a:p>
          <a:endParaRPr lang="ru-RU"/>
        </a:p>
      </dgm:t>
    </dgm:pt>
    <dgm:pt modelId="{EFF79703-EF3D-4BA3-AF5B-34DAE483C100}">
      <dgm:prSet custT="1"/>
      <dgm:spPr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ru-RU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Контроль и данные для аналитики по соблюдению расписаний для корректировки маршрутов.</a:t>
          </a:r>
          <a:endParaRPr lang="ru-RU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E7ED1BD-EB8E-4E52-B6A3-DC43AC0EC1E5}" type="parTrans" cxnId="{B8ABC7A3-CA92-4949-974B-B4D43AD739B9}">
      <dgm:prSet/>
      <dgm:spPr/>
      <dgm:t>
        <a:bodyPr/>
        <a:lstStyle/>
        <a:p>
          <a:endParaRPr lang="ru-RU"/>
        </a:p>
      </dgm:t>
    </dgm:pt>
    <dgm:pt modelId="{8D15BE2A-6219-4CB7-98C8-D2DB87D1F7CD}" type="sibTrans" cxnId="{B8ABC7A3-CA92-4949-974B-B4D43AD739B9}">
      <dgm:prSet/>
      <dgm:spPr/>
      <dgm:t>
        <a:bodyPr/>
        <a:lstStyle/>
        <a:p>
          <a:endParaRPr lang="ru-RU"/>
        </a:p>
      </dgm:t>
    </dgm:pt>
    <dgm:pt modelId="{CB5716B2-871C-494E-949E-0E738634B4E2}" type="pres">
      <dgm:prSet presAssocID="{C0F21927-518A-4086-9175-73050EB277C8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3C02618-A356-454C-963B-DA65CD93FE16}" type="pres">
      <dgm:prSet presAssocID="{C479ED2C-B91E-4815-9F48-5E6AE7D2FACB}" presName="roof" presStyleLbl="dkBgShp" presStyleIdx="0" presStyleCnt="2" custLinFactNeighborX="-372" custLinFactNeighborY="-4654"/>
      <dgm:spPr/>
      <dgm:t>
        <a:bodyPr/>
        <a:lstStyle/>
        <a:p>
          <a:endParaRPr lang="ru-RU"/>
        </a:p>
      </dgm:t>
    </dgm:pt>
    <dgm:pt modelId="{B7F2CD7C-2617-4D29-8E11-4BC75A821867}" type="pres">
      <dgm:prSet presAssocID="{C479ED2C-B91E-4815-9F48-5E6AE7D2FACB}" presName="pillars" presStyleCnt="0"/>
      <dgm:spPr/>
    </dgm:pt>
    <dgm:pt modelId="{10DAD0EF-159F-42AA-843B-9D06A6E8ACAF}" type="pres">
      <dgm:prSet presAssocID="{C479ED2C-B91E-4815-9F48-5E6AE7D2FACB}" presName="pillar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800B9B0-8C2B-4A3B-B7E9-EF54422A6596}" type="pres">
      <dgm:prSet presAssocID="{6DD44939-5A97-4391-8EA0-0691B8166634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CFB5ABC-657E-4FE6-8C26-D550F88A34D0}" type="pres">
      <dgm:prSet presAssocID="{ED896E93-5140-4ED2-A12B-82C924CE9A03}" presName="pillar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A4B8BF-687B-46D5-81EB-CECED95F511F}" type="pres">
      <dgm:prSet presAssocID="{EFF79703-EF3D-4BA3-AF5B-34DAE483C100}" presName="pillarX" presStyleLbl="node1" presStyleIdx="3" presStyleCnt="4" custScaleX="11345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E4BE28-6D5C-4D39-B3BC-4F4DBA6EB217}" type="pres">
      <dgm:prSet presAssocID="{C479ED2C-B91E-4815-9F48-5E6AE7D2FACB}" presName="base" presStyleLbl="dkBgShp" presStyleIdx="1" presStyleCnt="2"/>
      <dgm:spPr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endParaRPr lang="ru-RU"/>
        </a:p>
      </dgm:t>
    </dgm:pt>
  </dgm:ptLst>
  <dgm:cxnLst>
    <dgm:cxn modelId="{3126EC58-0D91-4D84-A3CD-ACCB2D6E033F}" type="presOf" srcId="{1059AD2A-A92B-4A82-B2A4-50EEB5D89CA0}" destId="{10DAD0EF-159F-42AA-843B-9D06A6E8ACAF}" srcOrd="0" destOrd="0" presId="urn:microsoft.com/office/officeart/2005/8/layout/hList3"/>
    <dgm:cxn modelId="{E317C7C9-9F55-4C5C-91C6-02FBB3E10383}" srcId="{C0F21927-518A-4086-9175-73050EB277C8}" destId="{C479ED2C-B91E-4815-9F48-5E6AE7D2FACB}" srcOrd="0" destOrd="0" parTransId="{103CA8B3-4F3C-4C08-83FE-56956057E0A2}" sibTransId="{AD8FFBA3-4D11-4D65-A066-927B9C05CAB0}"/>
    <dgm:cxn modelId="{A9AB7AB7-FA06-434A-ABD6-9F1F22BA1BFD}" type="presOf" srcId="{C0F21927-518A-4086-9175-73050EB277C8}" destId="{CB5716B2-871C-494E-949E-0E738634B4E2}" srcOrd="0" destOrd="0" presId="urn:microsoft.com/office/officeart/2005/8/layout/hList3"/>
    <dgm:cxn modelId="{2332B7DF-7D50-435E-9748-1D6529A14088}" srcId="{C0F21927-518A-4086-9175-73050EB277C8}" destId="{E4F52D72-B8C0-4473-B07E-748E171E3A71}" srcOrd="2" destOrd="0" parTransId="{A4570FD8-7B66-4BDE-BC93-436EF83D35E7}" sibTransId="{CE8C2E77-3B22-4368-BAC9-D12E207C09D1}"/>
    <dgm:cxn modelId="{2B4E0EF0-D8CE-4ED0-BC30-967FC3BADAEA}" srcId="{C479ED2C-B91E-4815-9F48-5E6AE7D2FACB}" destId="{ED896E93-5140-4ED2-A12B-82C924CE9A03}" srcOrd="2" destOrd="0" parTransId="{FED47296-7B08-4F57-AA5B-7FC4E5535E9C}" sibTransId="{C7E1D8F2-1917-4A11-9601-E3F6562C76EE}"/>
    <dgm:cxn modelId="{FCA02DD2-1869-407D-9941-3F87AF97AB48}" type="presOf" srcId="{EFF79703-EF3D-4BA3-AF5B-34DAE483C100}" destId="{D5A4B8BF-687B-46D5-81EB-CECED95F511F}" srcOrd="0" destOrd="0" presId="urn:microsoft.com/office/officeart/2005/8/layout/hList3"/>
    <dgm:cxn modelId="{401279F1-05D0-465B-BDB7-0E09638DA7E3}" srcId="{C0F21927-518A-4086-9175-73050EB277C8}" destId="{334CE0F7-F596-4160-8B62-B61AFB53176E}" srcOrd="4" destOrd="0" parTransId="{27FA91F3-DCB7-41D6-AFDA-73F3B6632271}" sibTransId="{A8FDE59D-685E-4773-B672-2E07E00BFE6C}"/>
    <dgm:cxn modelId="{EFA14DE2-5651-4679-BF08-AF13456A3FF8}" srcId="{C0F21927-518A-4086-9175-73050EB277C8}" destId="{7790398A-CB0E-4C10-8392-93D2909EBD96}" srcOrd="1" destOrd="0" parTransId="{991D1F7D-D0B5-4D18-9997-1D9B95A6903D}" sibTransId="{BBF08175-AC4E-412F-928A-12BB30912C64}"/>
    <dgm:cxn modelId="{959F98C7-2A4E-4AF8-86B0-213F62D6F123}" type="presOf" srcId="{6DD44939-5A97-4391-8EA0-0691B8166634}" destId="{E800B9B0-8C2B-4A3B-B7E9-EF54422A6596}" srcOrd="0" destOrd="0" presId="urn:microsoft.com/office/officeart/2005/8/layout/hList3"/>
    <dgm:cxn modelId="{D5E7B9A3-3244-40D5-A841-A02E1CD121CB}" srcId="{C479ED2C-B91E-4815-9F48-5E6AE7D2FACB}" destId="{6DD44939-5A97-4391-8EA0-0691B8166634}" srcOrd="1" destOrd="0" parTransId="{9F613478-BC38-4049-AA80-3DD6FD4F226E}" sibTransId="{10C4D878-15AF-404F-A365-72C28E12B230}"/>
    <dgm:cxn modelId="{0ABEC7C8-6D44-4C6E-BB70-0B4ED6963821}" type="presOf" srcId="{C479ED2C-B91E-4815-9F48-5E6AE7D2FACB}" destId="{A3C02618-A356-454C-963B-DA65CD93FE16}" srcOrd="0" destOrd="0" presId="urn:microsoft.com/office/officeart/2005/8/layout/hList3"/>
    <dgm:cxn modelId="{8D50A4DB-D99E-4BC9-AE65-64BD506ABB42}" type="presOf" srcId="{ED896E93-5140-4ED2-A12B-82C924CE9A03}" destId="{ECFB5ABC-657E-4FE6-8C26-D550F88A34D0}" srcOrd="0" destOrd="0" presId="urn:microsoft.com/office/officeart/2005/8/layout/hList3"/>
    <dgm:cxn modelId="{611410B9-2750-457F-9087-D76A2FD98B7D}" srcId="{C479ED2C-B91E-4815-9F48-5E6AE7D2FACB}" destId="{1059AD2A-A92B-4A82-B2A4-50EEB5D89CA0}" srcOrd="0" destOrd="0" parTransId="{12BF1236-4F01-4E38-89AA-9DAD55BAAEBB}" sibTransId="{F26C68C5-E433-4634-94C4-75B8688964E7}"/>
    <dgm:cxn modelId="{4E314057-DEFE-4B60-A495-5F67390FB748}" srcId="{C0F21927-518A-4086-9175-73050EB277C8}" destId="{87956348-274B-4833-8112-38A1D0D31B27}" srcOrd="3" destOrd="0" parTransId="{52C0DB4F-9FD9-4C67-B113-A262A8F98047}" sibTransId="{A2EB4F59-A560-4790-8B2E-36BF41C61090}"/>
    <dgm:cxn modelId="{B8ABC7A3-CA92-4949-974B-B4D43AD739B9}" srcId="{C479ED2C-B91E-4815-9F48-5E6AE7D2FACB}" destId="{EFF79703-EF3D-4BA3-AF5B-34DAE483C100}" srcOrd="3" destOrd="0" parTransId="{DE7ED1BD-EB8E-4E52-B6A3-DC43AC0EC1E5}" sibTransId="{8D15BE2A-6219-4CB7-98C8-D2DB87D1F7CD}"/>
    <dgm:cxn modelId="{F8E6B2B6-37F7-42D3-8FAB-94D8896A0F11}" type="presParOf" srcId="{CB5716B2-871C-494E-949E-0E738634B4E2}" destId="{A3C02618-A356-454C-963B-DA65CD93FE16}" srcOrd="0" destOrd="0" presId="urn:microsoft.com/office/officeart/2005/8/layout/hList3"/>
    <dgm:cxn modelId="{CEE0D4C1-E6FB-4A5F-8C35-F9F5A0D3B458}" type="presParOf" srcId="{CB5716B2-871C-494E-949E-0E738634B4E2}" destId="{B7F2CD7C-2617-4D29-8E11-4BC75A821867}" srcOrd="1" destOrd="0" presId="urn:microsoft.com/office/officeart/2005/8/layout/hList3"/>
    <dgm:cxn modelId="{D434833A-CC7B-4445-8F1E-321940AA1272}" type="presParOf" srcId="{B7F2CD7C-2617-4D29-8E11-4BC75A821867}" destId="{10DAD0EF-159F-42AA-843B-9D06A6E8ACAF}" srcOrd="0" destOrd="0" presId="urn:microsoft.com/office/officeart/2005/8/layout/hList3"/>
    <dgm:cxn modelId="{9CBB2D15-0D38-4176-9127-E9BB0EB00916}" type="presParOf" srcId="{B7F2CD7C-2617-4D29-8E11-4BC75A821867}" destId="{E800B9B0-8C2B-4A3B-B7E9-EF54422A6596}" srcOrd="1" destOrd="0" presId="urn:microsoft.com/office/officeart/2005/8/layout/hList3"/>
    <dgm:cxn modelId="{D497EB7E-F15C-4D45-9293-619BDD35BEE3}" type="presParOf" srcId="{B7F2CD7C-2617-4D29-8E11-4BC75A821867}" destId="{ECFB5ABC-657E-4FE6-8C26-D550F88A34D0}" srcOrd="2" destOrd="0" presId="urn:microsoft.com/office/officeart/2005/8/layout/hList3"/>
    <dgm:cxn modelId="{5021C283-E705-4E2F-B119-A2AAEAE676C2}" type="presParOf" srcId="{B7F2CD7C-2617-4D29-8E11-4BC75A821867}" destId="{D5A4B8BF-687B-46D5-81EB-CECED95F511F}" srcOrd="3" destOrd="0" presId="urn:microsoft.com/office/officeart/2005/8/layout/hList3"/>
    <dgm:cxn modelId="{A7E1BBD6-C416-4F46-9A0A-92E1ABA83B52}" type="presParOf" srcId="{CB5716B2-871C-494E-949E-0E738634B4E2}" destId="{67E4BE28-6D5C-4D39-B3BC-4F4DBA6EB217}" srcOrd="2" destOrd="0" presId="urn:microsoft.com/office/officeart/2005/8/layout/hList3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F21927-518A-4086-9175-73050EB277C8}" type="doc">
      <dgm:prSet loTypeId="urn:microsoft.com/office/officeart/2005/8/layout/h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479ED2C-B91E-4815-9F48-5E6AE7D2FACB}">
      <dgm:prSet custT="1"/>
      <dgm:spPr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ru-RU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Основные преимущества для </a:t>
          </a:r>
          <a:r>
            <a:rPr lang="ru-RU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поставщиков </a:t>
          </a:r>
          <a:r>
            <a:rPr lang="ru-RU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и компании</a:t>
          </a:r>
          <a:endParaRPr lang="ru-RU" sz="3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03CA8B3-4F3C-4C08-83FE-56956057E0A2}" type="parTrans" cxnId="{E317C7C9-9F55-4C5C-91C6-02FBB3E10383}">
      <dgm:prSet/>
      <dgm:spPr/>
      <dgm:t>
        <a:bodyPr/>
        <a:lstStyle/>
        <a:p>
          <a:endParaRPr lang="ru-RU"/>
        </a:p>
      </dgm:t>
    </dgm:pt>
    <dgm:pt modelId="{AD8FFBA3-4D11-4D65-A066-927B9C05CAB0}" type="sibTrans" cxnId="{E317C7C9-9F55-4C5C-91C6-02FBB3E10383}">
      <dgm:prSet/>
      <dgm:spPr/>
      <dgm:t>
        <a:bodyPr/>
        <a:lstStyle/>
        <a:p>
          <a:endParaRPr lang="ru-RU"/>
        </a:p>
      </dgm:t>
    </dgm:pt>
    <dgm:pt modelId="{7790398A-CB0E-4C10-8392-93D2909EBD96}">
      <dgm:prSet/>
      <dgm:spPr/>
      <dgm:t>
        <a:bodyPr/>
        <a:lstStyle/>
        <a:p>
          <a:endParaRPr lang="ru-RU" dirty="0"/>
        </a:p>
      </dgm:t>
    </dgm:pt>
    <dgm:pt modelId="{991D1F7D-D0B5-4D18-9997-1D9B95A6903D}" type="parTrans" cxnId="{EFA14DE2-5651-4679-BF08-AF13456A3FF8}">
      <dgm:prSet/>
      <dgm:spPr/>
      <dgm:t>
        <a:bodyPr/>
        <a:lstStyle/>
        <a:p>
          <a:endParaRPr lang="ru-RU"/>
        </a:p>
      </dgm:t>
    </dgm:pt>
    <dgm:pt modelId="{BBF08175-AC4E-412F-928A-12BB30912C64}" type="sibTrans" cxnId="{EFA14DE2-5651-4679-BF08-AF13456A3FF8}">
      <dgm:prSet/>
      <dgm:spPr/>
      <dgm:t>
        <a:bodyPr/>
        <a:lstStyle/>
        <a:p>
          <a:endParaRPr lang="ru-RU"/>
        </a:p>
      </dgm:t>
    </dgm:pt>
    <dgm:pt modelId="{E4F52D72-B8C0-4473-B07E-748E171E3A71}">
      <dgm:prSet/>
      <dgm:spPr/>
      <dgm:t>
        <a:bodyPr/>
        <a:lstStyle/>
        <a:p>
          <a:endParaRPr lang="ru-RU" dirty="0"/>
        </a:p>
      </dgm:t>
    </dgm:pt>
    <dgm:pt modelId="{A4570FD8-7B66-4BDE-BC93-436EF83D35E7}" type="parTrans" cxnId="{2332B7DF-7D50-435E-9748-1D6529A14088}">
      <dgm:prSet/>
      <dgm:spPr/>
      <dgm:t>
        <a:bodyPr/>
        <a:lstStyle/>
        <a:p>
          <a:endParaRPr lang="ru-RU"/>
        </a:p>
      </dgm:t>
    </dgm:pt>
    <dgm:pt modelId="{CE8C2E77-3B22-4368-BAC9-D12E207C09D1}" type="sibTrans" cxnId="{2332B7DF-7D50-435E-9748-1D6529A14088}">
      <dgm:prSet/>
      <dgm:spPr/>
      <dgm:t>
        <a:bodyPr/>
        <a:lstStyle/>
        <a:p>
          <a:endParaRPr lang="ru-RU"/>
        </a:p>
      </dgm:t>
    </dgm:pt>
    <dgm:pt modelId="{87956348-274B-4833-8112-38A1D0D31B27}">
      <dgm:prSet/>
      <dgm:spPr/>
      <dgm:t>
        <a:bodyPr/>
        <a:lstStyle/>
        <a:p>
          <a:endParaRPr lang="ru-RU" dirty="0"/>
        </a:p>
      </dgm:t>
    </dgm:pt>
    <dgm:pt modelId="{52C0DB4F-9FD9-4C67-B113-A262A8F98047}" type="parTrans" cxnId="{4E314057-DEFE-4B60-A495-5F67390FB748}">
      <dgm:prSet/>
      <dgm:spPr/>
      <dgm:t>
        <a:bodyPr/>
        <a:lstStyle/>
        <a:p>
          <a:endParaRPr lang="ru-RU"/>
        </a:p>
      </dgm:t>
    </dgm:pt>
    <dgm:pt modelId="{A2EB4F59-A560-4790-8B2E-36BF41C61090}" type="sibTrans" cxnId="{4E314057-DEFE-4B60-A495-5F67390FB748}">
      <dgm:prSet/>
      <dgm:spPr/>
      <dgm:t>
        <a:bodyPr/>
        <a:lstStyle/>
        <a:p>
          <a:endParaRPr lang="ru-RU"/>
        </a:p>
      </dgm:t>
    </dgm:pt>
    <dgm:pt modelId="{334CE0F7-F596-4160-8B62-B61AFB53176E}">
      <dgm:prSet/>
      <dgm:spPr/>
      <dgm:t>
        <a:bodyPr/>
        <a:lstStyle/>
        <a:p>
          <a:endParaRPr lang="ru-RU" dirty="0"/>
        </a:p>
      </dgm:t>
    </dgm:pt>
    <dgm:pt modelId="{27FA91F3-DCB7-41D6-AFDA-73F3B6632271}" type="parTrans" cxnId="{401279F1-05D0-465B-BDB7-0E09638DA7E3}">
      <dgm:prSet/>
      <dgm:spPr/>
      <dgm:t>
        <a:bodyPr/>
        <a:lstStyle/>
        <a:p>
          <a:endParaRPr lang="ru-RU"/>
        </a:p>
      </dgm:t>
    </dgm:pt>
    <dgm:pt modelId="{A8FDE59D-685E-4773-B672-2E07E00BFE6C}" type="sibTrans" cxnId="{401279F1-05D0-465B-BDB7-0E09638DA7E3}">
      <dgm:prSet/>
      <dgm:spPr/>
      <dgm:t>
        <a:bodyPr/>
        <a:lstStyle/>
        <a:p>
          <a:endParaRPr lang="ru-RU"/>
        </a:p>
      </dgm:t>
    </dgm:pt>
    <dgm:pt modelId="{1059AD2A-A92B-4A82-B2A4-50EEB5D89CA0}">
      <dgm:prSet custT="1"/>
      <dgm:spPr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pPr algn="ctr" rtl="0"/>
          <a:r>
            <a:rPr lang="ru-RU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Отслеживание статуса груза и листа заказа в режиме реального времени в едином источнике для сотрудников компании и поставщиков.</a:t>
          </a:r>
          <a:endParaRPr lang="ru-RU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2BF1236-4F01-4E38-89AA-9DAD55BAAEBB}" type="parTrans" cxnId="{611410B9-2750-457F-9087-D76A2FD98B7D}">
      <dgm:prSet/>
      <dgm:spPr/>
      <dgm:t>
        <a:bodyPr/>
        <a:lstStyle/>
        <a:p>
          <a:endParaRPr lang="ru-RU"/>
        </a:p>
      </dgm:t>
    </dgm:pt>
    <dgm:pt modelId="{F26C68C5-E433-4634-94C4-75B8688964E7}" type="sibTrans" cxnId="{611410B9-2750-457F-9087-D76A2FD98B7D}">
      <dgm:prSet/>
      <dgm:spPr/>
      <dgm:t>
        <a:bodyPr/>
        <a:lstStyle/>
        <a:p>
          <a:endParaRPr lang="ru-RU"/>
        </a:p>
      </dgm:t>
    </dgm:pt>
    <dgm:pt modelId="{6DD44939-5A97-4391-8EA0-0691B8166634}">
      <dgm:prSet custT="1"/>
      <dgm:spPr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ru-RU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Контроль </a:t>
          </a:r>
          <a:r>
            <a:rPr lang="ru-RU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поставок. </a:t>
          </a:r>
          <a:r>
            <a:rPr lang="ru-RU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Информация о плановом </a:t>
          </a:r>
          <a:r>
            <a:rPr lang="ru-RU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времени прихода ТС</a:t>
          </a:r>
          <a:endParaRPr lang="ru-RU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F613478-BC38-4049-AA80-3DD6FD4F226E}" type="parTrans" cxnId="{D5E7B9A3-3244-40D5-A841-A02E1CD121CB}">
      <dgm:prSet/>
      <dgm:spPr/>
      <dgm:t>
        <a:bodyPr/>
        <a:lstStyle/>
        <a:p>
          <a:endParaRPr lang="ru-RU"/>
        </a:p>
      </dgm:t>
    </dgm:pt>
    <dgm:pt modelId="{10C4D878-15AF-404F-A365-72C28E12B230}" type="sibTrans" cxnId="{D5E7B9A3-3244-40D5-A841-A02E1CD121CB}">
      <dgm:prSet/>
      <dgm:spPr/>
      <dgm:t>
        <a:bodyPr/>
        <a:lstStyle/>
        <a:p>
          <a:endParaRPr lang="ru-RU"/>
        </a:p>
      </dgm:t>
    </dgm:pt>
    <dgm:pt modelId="{ED896E93-5140-4ED2-A12B-82C924CE9A03}">
      <dgm:prSet custT="1"/>
      <dgm:spPr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ru-RU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Быстрое уведомление поставщиков и сотрудников склада об изменениях.</a:t>
          </a:r>
          <a:endParaRPr lang="ru-RU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ED47296-7B08-4F57-AA5B-7FC4E5535E9C}" type="parTrans" cxnId="{2B4E0EF0-D8CE-4ED0-BC30-967FC3BADAEA}">
      <dgm:prSet/>
      <dgm:spPr/>
      <dgm:t>
        <a:bodyPr/>
        <a:lstStyle/>
        <a:p>
          <a:endParaRPr lang="ru-RU"/>
        </a:p>
      </dgm:t>
    </dgm:pt>
    <dgm:pt modelId="{C7E1D8F2-1917-4A11-9601-E3F6562C76EE}" type="sibTrans" cxnId="{2B4E0EF0-D8CE-4ED0-BC30-967FC3BADAEA}">
      <dgm:prSet/>
      <dgm:spPr/>
      <dgm:t>
        <a:bodyPr/>
        <a:lstStyle/>
        <a:p>
          <a:endParaRPr lang="ru-RU"/>
        </a:p>
      </dgm:t>
    </dgm:pt>
    <dgm:pt modelId="{EFF79703-EF3D-4BA3-AF5B-34DAE483C100}">
      <dgm:prSet custT="1"/>
      <dgm:spPr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ru-RU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Контроль и данные </a:t>
          </a:r>
          <a:r>
            <a:rPr lang="ru-RU" sz="16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для </a:t>
          </a:r>
          <a:r>
            <a:rPr lang="ru-RU" sz="16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аналитики</a:t>
          </a:r>
          <a:endParaRPr lang="ru-RU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E7ED1BD-EB8E-4E52-B6A3-DC43AC0EC1E5}" type="parTrans" cxnId="{B8ABC7A3-CA92-4949-974B-B4D43AD739B9}">
      <dgm:prSet/>
      <dgm:spPr/>
      <dgm:t>
        <a:bodyPr/>
        <a:lstStyle/>
        <a:p>
          <a:endParaRPr lang="ru-RU"/>
        </a:p>
      </dgm:t>
    </dgm:pt>
    <dgm:pt modelId="{8D15BE2A-6219-4CB7-98C8-D2DB87D1F7CD}" type="sibTrans" cxnId="{B8ABC7A3-CA92-4949-974B-B4D43AD739B9}">
      <dgm:prSet/>
      <dgm:spPr/>
      <dgm:t>
        <a:bodyPr/>
        <a:lstStyle/>
        <a:p>
          <a:endParaRPr lang="ru-RU"/>
        </a:p>
      </dgm:t>
    </dgm:pt>
    <dgm:pt modelId="{CB5716B2-871C-494E-949E-0E738634B4E2}" type="pres">
      <dgm:prSet presAssocID="{C0F21927-518A-4086-9175-73050EB277C8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3C02618-A356-454C-963B-DA65CD93FE16}" type="pres">
      <dgm:prSet presAssocID="{C479ED2C-B91E-4815-9F48-5E6AE7D2FACB}" presName="roof" presStyleLbl="dkBgShp" presStyleIdx="0" presStyleCnt="2" custLinFactNeighborX="-372" custLinFactNeighborY="-4654"/>
      <dgm:spPr/>
      <dgm:t>
        <a:bodyPr/>
        <a:lstStyle/>
        <a:p>
          <a:endParaRPr lang="ru-RU"/>
        </a:p>
      </dgm:t>
    </dgm:pt>
    <dgm:pt modelId="{B7F2CD7C-2617-4D29-8E11-4BC75A821867}" type="pres">
      <dgm:prSet presAssocID="{C479ED2C-B91E-4815-9F48-5E6AE7D2FACB}" presName="pillars" presStyleCnt="0"/>
      <dgm:spPr/>
    </dgm:pt>
    <dgm:pt modelId="{10DAD0EF-159F-42AA-843B-9D06A6E8ACAF}" type="pres">
      <dgm:prSet presAssocID="{C479ED2C-B91E-4815-9F48-5E6AE7D2FACB}" presName="pillar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800B9B0-8C2B-4A3B-B7E9-EF54422A6596}" type="pres">
      <dgm:prSet presAssocID="{6DD44939-5A97-4391-8EA0-0691B8166634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CFB5ABC-657E-4FE6-8C26-D550F88A34D0}" type="pres">
      <dgm:prSet presAssocID="{ED896E93-5140-4ED2-A12B-82C924CE9A03}" presName="pillar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A4B8BF-687B-46D5-81EB-CECED95F511F}" type="pres">
      <dgm:prSet presAssocID="{EFF79703-EF3D-4BA3-AF5B-34DAE483C100}" presName="pillarX" presStyleLbl="node1" presStyleIdx="3" presStyleCnt="4" custScaleX="11345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E4BE28-6D5C-4D39-B3BC-4F4DBA6EB217}" type="pres">
      <dgm:prSet presAssocID="{C479ED2C-B91E-4815-9F48-5E6AE7D2FACB}" presName="base" presStyleLbl="dkBgShp" presStyleIdx="1" presStyleCnt="2"/>
      <dgm:spPr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endParaRPr lang="ru-RU"/>
        </a:p>
      </dgm:t>
    </dgm:pt>
  </dgm:ptLst>
  <dgm:cxnLst>
    <dgm:cxn modelId="{65D010D1-5586-4173-9302-F78E57B86D4E}" type="presOf" srcId="{6DD44939-5A97-4391-8EA0-0691B8166634}" destId="{E800B9B0-8C2B-4A3B-B7E9-EF54422A6596}" srcOrd="0" destOrd="0" presId="urn:microsoft.com/office/officeart/2005/8/layout/hList3"/>
    <dgm:cxn modelId="{05AFE38E-E005-433E-B9CE-6D46A62A7DED}" type="presOf" srcId="{C0F21927-518A-4086-9175-73050EB277C8}" destId="{CB5716B2-871C-494E-949E-0E738634B4E2}" srcOrd="0" destOrd="0" presId="urn:microsoft.com/office/officeart/2005/8/layout/hList3"/>
    <dgm:cxn modelId="{E317C7C9-9F55-4C5C-91C6-02FBB3E10383}" srcId="{C0F21927-518A-4086-9175-73050EB277C8}" destId="{C479ED2C-B91E-4815-9F48-5E6AE7D2FACB}" srcOrd="0" destOrd="0" parTransId="{103CA8B3-4F3C-4C08-83FE-56956057E0A2}" sibTransId="{AD8FFBA3-4D11-4D65-A066-927B9C05CAB0}"/>
    <dgm:cxn modelId="{2332B7DF-7D50-435E-9748-1D6529A14088}" srcId="{C0F21927-518A-4086-9175-73050EB277C8}" destId="{E4F52D72-B8C0-4473-B07E-748E171E3A71}" srcOrd="2" destOrd="0" parTransId="{A4570FD8-7B66-4BDE-BC93-436EF83D35E7}" sibTransId="{CE8C2E77-3B22-4368-BAC9-D12E207C09D1}"/>
    <dgm:cxn modelId="{5734E165-03D3-430D-A40C-119FBBBE1E3B}" type="presOf" srcId="{ED896E93-5140-4ED2-A12B-82C924CE9A03}" destId="{ECFB5ABC-657E-4FE6-8C26-D550F88A34D0}" srcOrd="0" destOrd="0" presId="urn:microsoft.com/office/officeart/2005/8/layout/hList3"/>
    <dgm:cxn modelId="{2B4E0EF0-D8CE-4ED0-BC30-967FC3BADAEA}" srcId="{C479ED2C-B91E-4815-9F48-5E6AE7D2FACB}" destId="{ED896E93-5140-4ED2-A12B-82C924CE9A03}" srcOrd="2" destOrd="0" parTransId="{FED47296-7B08-4F57-AA5B-7FC4E5535E9C}" sibTransId="{C7E1D8F2-1917-4A11-9601-E3F6562C76EE}"/>
    <dgm:cxn modelId="{AF775110-14D3-4B53-9618-B1E5093A75EC}" type="presOf" srcId="{C479ED2C-B91E-4815-9F48-5E6AE7D2FACB}" destId="{A3C02618-A356-454C-963B-DA65CD93FE16}" srcOrd="0" destOrd="0" presId="urn:microsoft.com/office/officeart/2005/8/layout/hList3"/>
    <dgm:cxn modelId="{82BA9DAC-694F-4815-8112-A27A9A51DE78}" type="presOf" srcId="{1059AD2A-A92B-4A82-B2A4-50EEB5D89CA0}" destId="{10DAD0EF-159F-42AA-843B-9D06A6E8ACAF}" srcOrd="0" destOrd="0" presId="urn:microsoft.com/office/officeart/2005/8/layout/hList3"/>
    <dgm:cxn modelId="{EFA14DE2-5651-4679-BF08-AF13456A3FF8}" srcId="{C0F21927-518A-4086-9175-73050EB277C8}" destId="{7790398A-CB0E-4C10-8392-93D2909EBD96}" srcOrd="1" destOrd="0" parTransId="{991D1F7D-D0B5-4D18-9997-1D9B95A6903D}" sibTransId="{BBF08175-AC4E-412F-928A-12BB30912C64}"/>
    <dgm:cxn modelId="{401279F1-05D0-465B-BDB7-0E09638DA7E3}" srcId="{C0F21927-518A-4086-9175-73050EB277C8}" destId="{334CE0F7-F596-4160-8B62-B61AFB53176E}" srcOrd="4" destOrd="0" parTransId="{27FA91F3-DCB7-41D6-AFDA-73F3B6632271}" sibTransId="{A8FDE59D-685E-4773-B672-2E07E00BFE6C}"/>
    <dgm:cxn modelId="{D5E7B9A3-3244-40D5-A841-A02E1CD121CB}" srcId="{C479ED2C-B91E-4815-9F48-5E6AE7D2FACB}" destId="{6DD44939-5A97-4391-8EA0-0691B8166634}" srcOrd="1" destOrd="0" parTransId="{9F613478-BC38-4049-AA80-3DD6FD4F226E}" sibTransId="{10C4D878-15AF-404F-A365-72C28E12B230}"/>
    <dgm:cxn modelId="{84A6BFFB-9C7F-461D-92C6-187E802F1EFE}" type="presOf" srcId="{EFF79703-EF3D-4BA3-AF5B-34DAE483C100}" destId="{D5A4B8BF-687B-46D5-81EB-CECED95F511F}" srcOrd="0" destOrd="0" presId="urn:microsoft.com/office/officeart/2005/8/layout/hList3"/>
    <dgm:cxn modelId="{611410B9-2750-457F-9087-D76A2FD98B7D}" srcId="{C479ED2C-B91E-4815-9F48-5E6AE7D2FACB}" destId="{1059AD2A-A92B-4A82-B2A4-50EEB5D89CA0}" srcOrd="0" destOrd="0" parTransId="{12BF1236-4F01-4E38-89AA-9DAD55BAAEBB}" sibTransId="{F26C68C5-E433-4634-94C4-75B8688964E7}"/>
    <dgm:cxn modelId="{4E314057-DEFE-4B60-A495-5F67390FB748}" srcId="{C0F21927-518A-4086-9175-73050EB277C8}" destId="{87956348-274B-4833-8112-38A1D0D31B27}" srcOrd="3" destOrd="0" parTransId="{52C0DB4F-9FD9-4C67-B113-A262A8F98047}" sibTransId="{A2EB4F59-A560-4790-8B2E-36BF41C61090}"/>
    <dgm:cxn modelId="{B8ABC7A3-CA92-4949-974B-B4D43AD739B9}" srcId="{C479ED2C-B91E-4815-9F48-5E6AE7D2FACB}" destId="{EFF79703-EF3D-4BA3-AF5B-34DAE483C100}" srcOrd="3" destOrd="0" parTransId="{DE7ED1BD-EB8E-4E52-B6A3-DC43AC0EC1E5}" sibTransId="{8D15BE2A-6219-4CB7-98C8-D2DB87D1F7CD}"/>
    <dgm:cxn modelId="{FDD19495-5311-41DC-A9C5-25794D68041A}" type="presParOf" srcId="{CB5716B2-871C-494E-949E-0E738634B4E2}" destId="{A3C02618-A356-454C-963B-DA65CD93FE16}" srcOrd="0" destOrd="0" presId="urn:microsoft.com/office/officeart/2005/8/layout/hList3"/>
    <dgm:cxn modelId="{64BFD2EE-93D4-4BFA-9DE1-77A555945CE5}" type="presParOf" srcId="{CB5716B2-871C-494E-949E-0E738634B4E2}" destId="{B7F2CD7C-2617-4D29-8E11-4BC75A821867}" srcOrd="1" destOrd="0" presId="urn:microsoft.com/office/officeart/2005/8/layout/hList3"/>
    <dgm:cxn modelId="{D33F9063-6DEE-4CE7-8FFC-26DA3BFCB2ED}" type="presParOf" srcId="{B7F2CD7C-2617-4D29-8E11-4BC75A821867}" destId="{10DAD0EF-159F-42AA-843B-9D06A6E8ACAF}" srcOrd="0" destOrd="0" presId="urn:microsoft.com/office/officeart/2005/8/layout/hList3"/>
    <dgm:cxn modelId="{F642EDD5-521E-4625-898D-9B5B4EF98E34}" type="presParOf" srcId="{B7F2CD7C-2617-4D29-8E11-4BC75A821867}" destId="{E800B9B0-8C2B-4A3B-B7E9-EF54422A6596}" srcOrd="1" destOrd="0" presId="urn:microsoft.com/office/officeart/2005/8/layout/hList3"/>
    <dgm:cxn modelId="{2AD976A0-6432-46FE-B1D5-2FBBD0B91A61}" type="presParOf" srcId="{B7F2CD7C-2617-4D29-8E11-4BC75A821867}" destId="{ECFB5ABC-657E-4FE6-8C26-D550F88A34D0}" srcOrd="2" destOrd="0" presId="urn:microsoft.com/office/officeart/2005/8/layout/hList3"/>
    <dgm:cxn modelId="{AF89633B-E913-4BDB-BC58-7E08F4753A6D}" type="presParOf" srcId="{B7F2CD7C-2617-4D29-8E11-4BC75A821867}" destId="{D5A4B8BF-687B-46D5-81EB-CECED95F511F}" srcOrd="3" destOrd="0" presId="urn:microsoft.com/office/officeart/2005/8/layout/hList3"/>
    <dgm:cxn modelId="{B17FB9E0-1641-4BD1-B398-0104AB7B7D1B}" type="presParOf" srcId="{CB5716B2-871C-494E-949E-0E738634B4E2}" destId="{67E4BE28-6D5C-4D39-B3BC-4F4DBA6EB217}" srcOrd="2" destOrd="0" presId="urn:microsoft.com/office/officeart/2005/8/layout/hList3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02618-A356-454C-963B-DA65CD93FE16}">
      <dsp:nvSpPr>
        <dsp:cNvPr id="0" name=""/>
        <dsp:cNvSpPr/>
      </dsp:nvSpPr>
      <dsp:spPr>
        <a:xfrm>
          <a:off x="0" y="0"/>
          <a:ext cx="8258204" cy="1620721"/>
        </a:xfrm>
        <a:prstGeom prst="rect">
          <a:avLst/>
        </a:prstGeom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Основные преимущества для клиентов и компании</a:t>
          </a:r>
          <a:endParaRPr lang="ru-RU" sz="3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0"/>
        <a:ext cx="8258204" cy="1620721"/>
      </dsp:txXfrm>
    </dsp:sp>
    <dsp:sp modelId="{10DAD0EF-159F-42AA-843B-9D06A6E8ACAF}">
      <dsp:nvSpPr>
        <dsp:cNvPr id="0" name=""/>
        <dsp:cNvSpPr/>
      </dsp:nvSpPr>
      <dsp:spPr>
        <a:xfrm>
          <a:off x="0" y="1620721"/>
          <a:ext cx="2064550" cy="3403515"/>
        </a:xfrm>
        <a:prstGeom prst="rect">
          <a:avLst/>
        </a:prstGeom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Отслеживание статуса складской обработки заявки в режиме реального времени в едином источнике для клиентов и торговых представителей.</a:t>
          </a:r>
          <a:endParaRPr lang="ru-RU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1620721"/>
        <a:ext cx="2064550" cy="3403515"/>
      </dsp:txXfrm>
    </dsp:sp>
    <dsp:sp modelId="{E800B9B0-8C2B-4A3B-B7E9-EF54422A6596}">
      <dsp:nvSpPr>
        <dsp:cNvPr id="0" name=""/>
        <dsp:cNvSpPr/>
      </dsp:nvSpPr>
      <dsp:spPr>
        <a:xfrm>
          <a:off x="2064551" y="1620721"/>
          <a:ext cx="2064550" cy="3403515"/>
        </a:xfrm>
        <a:prstGeom prst="rect">
          <a:avLst/>
        </a:prstGeom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Контроль транспортировки. Информация о плановом и фактическом времени прохождения транспортных узлов, информация о задержках</a:t>
          </a:r>
          <a:r>
            <a:rPr lang="en-US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/</a:t>
          </a:r>
          <a:r>
            <a:rPr lang="ru-RU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расхождениях в транспортируемых накладных .</a:t>
          </a:r>
          <a:endParaRPr lang="ru-RU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64551" y="1620721"/>
        <a:ext cx="2064550" cy="3403515"/>
      </dsp:txXfrm>
    </dsp:sp>
    <dsp:sp modelId="{ECFB5ABC-657E-4FE6-8C26-D550F88A34D0}">
      <dsp:nvSpPr>
        <dsp:cNvPr id="0" name=""/>
        <dsp:cNvSpPr/>
      </dsp:nvSpPr>
      <dsp:spPr>
        <a:xfrm>
          <a:off x="4129102" y="1620721"/>
          <a:ext cx="2064550" cy="3403515"/>
        </a:xfrm>
        <a:prstGeom prst="rect">
          <a:avLst/>
        </a:prstGeom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Анализ загруженности ТС по маршрутам , помощь в принятии решения о необходимости плановых и дополнительных рейсах</a:t>
          </a:r>
          <a:endParaRPr lang="ru-RU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129102" y="1620721"/>
        <a:ext cx="2064550" cy="3403515"/>
      </dsp:txXfrm>
    </dsp:sp>
    <dsp:sp modelId="{D5A4B8BF-687B-46D5-81EB-CECED95F511F}">
      <dsp:nvSpPr>
        <dsp:cNvPr id="0" name=""/>
        <dsp:cNvSpPr/>
      </dsp:nvSpPr>
      <dsp:spPr>
        <a:xfrm>
          <a:off x="6193652" y="1620721"/>
          <a:ext cx="2064550" cy="3403515"/>
        </a:xfrm>
        <a:prstGeom prst="rect">
          <a:avLst/>
        </a:prstGeom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Контроль и данные для аналитики по соблюдению расписаний для корректировки маршрутов.</a:t>
          </a:r>
          <a:endParaRPr lang="ru-RU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193652" y="1620721"/>
        <a:ext cx="2064550" cy="3403515"/>
      </dsp:txXfrm>
    </dsp:sp>
    <dsp:sp modelId="{67E4BE28-6D5C-4D39-B3BC-4F4DBA6EB217}">
      <dsp:nvSpPr>
        <dsp:cNvPr id="0" name=""/>
        <dsp:cNvSpPr/>
      </dsp:nvSpPr>
      <dsp:spPr>
        <a:xfrm>
          <a:off x="0" y="5024237"/>
          <a:ext cx="8258204" cy="378168"/>
        </a:xfrm>
        <a:prstGeom prst="rect">
          <a:avLst/>
        </a:prstGeom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22BF2-52F6-4EEE-8F1B-C6CA8BD0E9DF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96AFB-9D7D-4332-9221-316E1E38CF1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719331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96AFB-9D7D-4332-9221-316E1E38CF1D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22185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A94C644-CB99-4813-97FF-E396B9492022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79FFE89-1E08-46BE-95C1-94703D29D3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C644-CB99-4813-97FF-E396B9492022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FE89-1E08-46BE-95C1-94703D29D3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C644-CB99-4813-97FF-E396B9492022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FE89-1E08-46BE-95C1-94703D29D3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A94C644-CB99-4813-97FF-E396B9492022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79FFE89-1E08-46BE-95C1-94703D29D3F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A94C644-CB99-4813-97FF-E396B9492022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79FFE89-1E08-46BE-95C1-94703D29D3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C644-CB99-4813-97FF-E396B9492022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FE89-1E08-46BE-95C1-94703D29D3F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C644-CB99-4813-97FF-E396B9492022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FE89-1E08-46BE-95C1-94703D29D3F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94C644-CB99-4813-97FF-E396B9492022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79FFE89-1E08-46BE-95C1-94703D29D3F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C644-CB99-4813-97FF-E396B9492022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FE89-1E08-46BE-95C1-94703D29D3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A94C644-CB99-4813-97FF-E396B9492022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79FFE89-1E08-46BE-95C1-94703D29D3F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94C644-CB99-4813-97FF-E396B9492022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79FFE89-1E08-46BE-95C1-94703D29D3F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A94C644-CB99-4813-97FF-E396B9492022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79FFE89-1E08-46BE-95C1-94703D29D3F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Автоматизированная система отслеживания заказов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6908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/>
              <a:t>Финансовый модуль</a:t>
            </a:r>
            <a:endParaRPr lang="ru-RU" sz="4000" b="1" dirty="0"/>
          </a:p>
        </p:txBody>
      </p:sp>
      <p:pic>
        <p:nvPicPr>
          <p:cNvPr id="4" name="Содержимое 3" descr="ScreenShot_20151117154924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0635" y="1928802"/>
            <a:ext cx="8589181" cy="449442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000" b="1" dirty="0" smtClean="0"/>
              <a:t>Отображение процесса перевозки</a:t>
            </a:r>
            <a:endParaRPr lang="ru-RU" sz="4000" b="1" dirty="0"/>
          </a:p>
        </p:txBody>
      </p:sp>
      <p:pic>
        <p:nvPicPr>
          <p:cNvPr id="4" name="Содержимое 3" descr="QIP Shot - Screen 00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714488"/>
            <a:ext cx="8475188" cy="4929222"/>
          </a:xfrm>
        </p:spPr>
      </p:pic>
      <p:sp>
        <p:nvSpPr>
          <p:cNvPr id="5" name="TextBox 4"/>
          <p:cNvSpPr txBox="1"/>
          <p:nvPr/>
        </p:nvSpPr>
        <p:spPr>
          <a:xfrm>
            <a:off x="214282" y="1928802"/>
            <a:ext cx="8358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 smtClean="0"/>
              <a:t>Online </a:t>
            </a:r>
            <a:r>
              <a:rPr lang="ru-RU" b="1" dirty="0" smtClean="0"/>
              <a:t>отслеживание перемещения накладной по маршруту</a:t>
            </a:r>
          </a:p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2571744"/>
            <a:ext cx="41434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2400" b="1" dirty="0" smtClean="0">
                <a:solidFill>
                  <a:schemeClr val="bg1"/>
                </a:solidFill>
              </a:rPr>
              <a:t>Статус отгрузки со склада: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Время фактического убытия ТС</a:t>
            </a:r>
          </a:p>
          <a:p>
            <a:endParaRPr lang="ru-RU" sz="2000" dirty="0" smtClean="0">
              <a:solidFill>
                <a:schemeClr val="bg1"/>
              </a:solidFill>
            </a:endParaRPr>
          </a:p>
          <a:p>
            <a:pPr lvl="0"/>
            <a:r>
              <a:rPr lang="ru-RU" sz="2000" dirty="0" err="1" smtClean="0">
                <a:solidFill>
                  <a:schemeClr val="bg1"/>
                </a:solidFill>
              </a:rPr>
              <a:t>Колличество</a:t>
            </a:r>
            <a:r>
              <a:rPr lang="ru-RU" sz="2000" dirty="0" smtClean="0">
                <a:solidFill>
                  <a:schemeClr val="bg1"/>
                </a:solidFill>
              </a:rPr>
              <a:t> паллет</a:t>
            </a:r>
          </a:p>
          <a:p>
            <a:endParaRPr lang="ru-RU" dirty="0" smtClean="0"/>
          </a:p>
          <a:p>
            <a:pPr lvl="0"/>
            <a:endParaRPr lang="ru-RU" b="1" dirty="0" smtClean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500562" y="2643182"/>
            <a:ext cx="407196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Статус транзита в каждом транспортном узле: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Время фактического прибытия и убытия ТС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Фиксация </a:t>
            </a:r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ru-RU" dirty="0" smtClean="0">
                <a:solidFill>
                  <a:schemeClr val="bg1"/>
                </a:solidFill>
              </a:rPr>
              <a:t>ошибок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r>
              <a:rPr lang="ru-RU" dirty="0" smtClean="0">
                <a:solidFill>
                  <a:schemeClr val="bg1"/>
                </a:solidFill>
              </a:rPr>
              <a:t> входящих документов</a:t>
            </a:r>
          </a:p>
          <a:p>
            <a:pPr lvl="0"/>
            <a:endParaRPr lang="ru-RU" b="1" dirty="0" smtClean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 smtClean="0"/>
              <a:t>Возможность корректировки справочников (администратор)</a:t>
            </a:r>
            <a:endParaRPr lang="ru-RU" sz="3200" b="1" dirty="0"/>
          </a:p>
        </p:txBody>
      </p:sp>
      <p:pic>
        <p:nvPicPr>
          <p:cNvPr id="4" name="Содержимое 3" descr="QIP Shot - Screen 005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429124" y="5357826"/>
            <a:ext cx="4264054" cy="12144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 descr="QIP Shot - Screen 0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3714752"/>
            <a:ext cx="3479092" cy="1571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 descr="QIP Shot - Screen 0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818" y="1857364"/>
            <a:ext cx="2988032" cy="1785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14282" y="2428868"/>
            <a:ext cx="514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Справочник пользователей 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714744" y="4357694"/>
            <a:ext cx="5000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Справочник подразделений 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85720" y="5786454"/>
            <a:ext cx="4330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Справочник маршрутов 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7467600" cy="77472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/>
              <a:t>Логистика поставки</a:t>
            </a:r>
            <a:endParaRPr lang="ru-RU" sz="4000" b="1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1518832231"/>
              </p:ext>
            </p:extLst>
          </p:nvPr>
        </p:nvGraphicFramePr>
        <p:xfrm>
          <a:off x="571472" y="1000108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000" b="1" dirty="0" smtClean="0"/>
              <a:t>Общая схема бизнес-процесса</a:t>
            </a:r>
            <a:endParaRPr lang="ru-RU" sz="4000" dirty="0"/>
          </a:p>
        </p:txBody>
      </p:sp>
      <p:pic>
        <p:nvPicPr>
          <p:cNvPr id="1027" name="Picture 3" descr="C:\Users\Vlada\Desktop\ScreenShot_201604131307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00174"/>
            <a:ext cx="8442321" cy="4210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000" b="1" dirty="0" smtClean="0"/>
              <a:t>Пример интерфейса поставщика</a:t>
            </a:r>
            <a:endParaRPr lang="ru-RU" sz="40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2" name="Picture 4" descr="C:\Users\Vlada\Desktop\доки\пример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71612"/>
            <a:ext cx="7429552" cy="48001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286247" y="2000240"/>
            <a:ext cx="4367219" cy="307183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15370" cy="1785950"/>
          </a:xfrm>
        </p:spPr>
        <p:txBody>
          <a:bodyPr>
            <a:normAutofit/>
          </a:bodyPr>
          <a:lstStyle/>
          <a:p>
            <a:pPr algn="ctr"/>
            <a:r>
              <a:rPr lang="ru-RU" sz="3100" b="1" dirty="0" smtClean="0"/>
              <a:t>Автоматизация бизнес-процессов повышает эффективность бизнеса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57158" y="1643050"/>
            <a:ext cx="3786214" cy="4757758"/>
          </a:xfrm>
        </p:spPr>
        <p:txBody>
          <a:bodyPr>
            <a:normAutofit fontScale="92500" lnSpcReduction="20000"/>
          </a:bodyPr>
          <a:lstStyle/>
          <a:p>
            <a:endParaRPr lang="ru-RU" dirty="0" smtClean="0"/>
          </a:p>
          <a:p>
            <a:r>
              <a:rPr lang="ru-RU" dirty="0" smtClean="0"/>
              <a:t>Полная прозрачность для всех участников процесса</a:t>
            </a:r>
          </a:p>
          <a:p>
            <a:r>
              <a:rPr lang="ru-RU" dirty="0" smtClean="0"/>
              <a:t>Автоматизированный контроль исполнения</a:t>
            </a:r>
          </a:p>
          <a:p>
            <a:r>
              <a:rPr lang="ru-RU" dirty="0" smtClean="0"/>
              <a:t>Актуальная и точная информация в режиме реального времени</a:t>
            </a:r>
          </a:p>
          <a:p>
            <a:r>
              <a:rPr lang="ru-RU" dirty="0" smtClean="0"/>
              <a:t>Эффективное взаимодействие с подрядчиками и заказчиками</a:t>
            </a:r>
          </a:p>
          <a:p>
            <a:r>
              <a:rPr lang="ru-RU" dirty="0" smtClean="0"/>
              <a:t>Быстрый доступ к информации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8072462" y="5643578"/>
            <a:ext cx="642942" cy="71438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286248" y="5072074"/>
            <a:ext cx="435771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/>
              <a:t>Разрешение картинки недостаточно, чтобы определить, чем занимаются изображенные на ней люди. Часть данных отсутствует, а часть представлена лишь частично.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0"/>
            <a:ext cx="8215370" cy="1143000"/>
          </a:xfrm>
        </p:spPr>
        <p:txBody>
          <a:bodyPr>
            <a:noAutofit/>
          </a:bodyPr>
          <a:lstStyle/>
          <a:p>
            <a:pPr algn="ctr"/>
            <a:r>
              <a:rPr lang="ru-RU" sz="4400" b="1" dirty="0" smtClean="0"/>
              <a:t>Цели создания системы</a:t>
            </a:r>
            <a:endParaRPr lang="ru-RU" sz="4400" b="1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1518832231"/>
              </p:ext>
            </p:extLst>
          </p:nvPr>
        </p:nvGraphicFramePr>
        <p:xfrm>
          <a:off x="285720" y="1285860"/>
          <a:ext cx="8258204" cy="540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 smtClean="0"/>
              <a:t>Отображение статусов складской обработки (интеграция с 1С)</a:t>
            </a:r>
            <a:endParaRPr lang="ru-RU" b="1" dirty="0"/>
          </a:p>
        </p:txBody>
      </p:sp>
      <p:pic>
        <p:nvPicPr>
          <p:cNvPr id="8" name="Содержимое 7" descr="QIP Shot - Screen 007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501122" cy="50839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000" b="1" dirty="0" smtClean="0"/>
              <a:t>Общая схема бизнес-процесса</a:t>
            </a:r>
            <a:endParaRPr lang="ru-RU" sz="4000" b="1" dirty="0"/>
          </a:p>
        </p:txBody>
      </p:sp>
      <p:pic>
        <p:nvPicPr>
          <p:cNvPr id="4" name="Содержимое 3" descr="ScreenShot_20151117155116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7270" y="2071678"/>
            <a:ext cx="8581033" cy="4429156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000" b="1" dirty="0" smtClean="0"/>
              <a:t>Планирование перевозки груза</a:t>
            </a:r>
            <a:endParaRPr lang="ru-RU" sz="4000" b="1" dirty="0"/>
          </a:p>
        </p:txBody>
      </p:sp>
      <p:pic>
        <p:nvPicPr>
          <p:cNvPr id="4" name="Содержимое 3" descr="ScreenShot_20151117160115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3394" y="1571613"/>
            <a:ext cx="8562010" cy="5228044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 smtClean="0"/>
              <a:t>Составление документов для перевозки</a:t>
            </a:r>
            <a:endParaRPr lang="ru-RU" sz="4000" b="1" dirty="0"/>
          </a:p>
        </p:txBody>
      </p:sp>
      <p:pic>
        <p:nvPicPr>
          <p:cNvPr id="4" name="Содержимое 3" descr="ScreenShot_20151117160816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3310" y="1643050"/>
            <a:ext cx="8612094" cy="5043686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 smtClean="0"/>
              <a:t>События с грузом</a:t>
            </a:r>
            <a:endParaRPr lang="ru-RU" sz="4000" b="1" dirty="0"/>
          </a:p>
        </p:txBody>
      </p:sp>
      <p:pic>
        <p:nvPicPr>
          <p:cNvPr id="4" name="Содержимое 3" descr="ScreenShot_20151117162706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85720" y="2071678"/>
            <a:ext cx="8408667" cy="4401944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000" b="1" dirty="0" smtClean="0"/>
              <a:t>Управление событиями в перевозке</a:t>
            </a:r>
            <a:endParaRPr lang="ru-RU" sz="4000" b="1" dirty="0"/>
          </a:p>
        </p:txBody>
      </p:sp>
      <p:pic>
        <p:nvPicPr>
          <p:cNvPr id="4" name="Содержимое 3" descr="ScreenShot_20151117163436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3" y="1571612"/>
            <a:ext cx="8656795" cy="5286388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</TotalTime>
  <Words>273</Words>
  <Application>Microsoft Office PowerPoint</Application>
  <PresentationFormat>Экран (4:3)</PresentationFormat>
  <Paragraphs>45</Paragraphs>
  <Slides>15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Эркер</vt:lpstr>
      <vt:lpstr>Автоматизированная система отслеживания заказов </vt:lpstr>
      <vt:lpstr>Автоматизация бизнес-процессов повышает эффективность бизнеса </vt:lpstr>
      <vt:lpstr>Цели создания системы</vt:lpstr>
      <vt:lpstr>Отображение статусов складской обработки (интеграция с 1С)</vt:lpstr>
      <vt:lpstr>Общая схема бизнес-процесса</vt:lpstr>
      <vt:lpstr>Планирование перевозки груза</vt:lpstr>
      <vt:lpstr>Составление документов для перевозки</vt:lpstr>
      <vt:lpstr>События с грузом</vt:lpstr>
      <vt:lpstr>Управление событиями в перевозке</vt:lpstr>
      <vt:lpstr>Финансовый модуль</vt:lpstr>
      <vt:lpstr>Отображение процесса перевозки</vt:lpstr>
      <vt:lpstr>Возможность корректировки справочников (администратор)</vt:lpstr>
      <vt:lpstr>Логистика поставки</vt:lpstr>
      <vt:lpstr>Общая схема бизнес-процесса</vt:lpstr>
      <vt:lpstr>Пример интерфейса поставщика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Автоматизированная система отслеживания заказов</dc:title>
  <dc:creator>Vlada</dc:creator>
  <cp:lastModifiedBy>Vlada</cp:lastModifiedBy>
  <cp:revision>49</cp:revision>
  <dcterms:created xsi:type="dcterms:W3CDTF">2015-10-13T09:51:42Z</dcterms:created>
  <dcterms:modified xsi:type="dcterms:W3CDTF">2016-04-13T11:37:58Z</dcterms:modified>
</cp:coreProperties>
</file>