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EE3B7B-C7B5-42CF-90CF-67B3D21B2314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40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42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9823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3598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7291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39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AD9902-F134-45BD-ABD2-80C28059B090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74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B04DB0-379A-41B7-9B29-7F42F0D571D5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6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E9B64-DC09-41C8-9DE3-DA74AF8D2F97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4828-0246-4662-831D-26F8BA42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Optimizing Heat Diffusion Simulations: Implementing DOACROSS Parallelism in 3D Heat Algorithm with OpenMP</a:t>
            </a:r>
            <a:r>
              <a:rPr lang="en-US" dirty="0"/>
              <a:t>"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E6DA-63B2-22A6-60DB-83CEB33B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D5E9-B599-C229-109F-8B3D812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3EE4-C460-F139-2B24-F2098970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7" y="973668"/>
            <a:ext cx="7305368" cy="706964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AF2-4702-CA5E-6137-B40B3CFC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1755"/>
            <a:ext cx="10035785" cy="4454882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Implement the Heat 3D algorithm using DOACROSS parallelism in OpenMP and compare its performance with a sequential approach.</a:t>
            </a:r>
          </a:p>
          <a:p>
            <a:r>
              <a:rPr lang="en-US" b="1" dirty="0"/>
              <a:t>Deliverables: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Bash File</a:t>
            </a:r>
            <a:r>
              <a:rPr lang="en-US" dirty="0"/>
              <a:t> to run the C++ program.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Report</a:t>
            </a:r>
            <a:r>
              <a:rPr lang="en-US" dirty="0"/>
              <a:t> comparing execution time of parallel vs sequential implementations.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 Specifications</a:t>
            </a:r>
            <a:r>
              <a:rPr lang="en-US" dirty="0"/>
              <a:t> for the test environment.</a:t>
            </a:r>
          </a:p>
          <a:p>
            <a:r>
              <a:rPr lang="en-US" b="1" dirty="0"/>
              <a:t>Test Cases:</a:t>
            </a:r>
            <a:br>
              <a:rPr lang="en-US" dirty="0"/>
            </a:br>
            <a:r>
              <a:rPr lang="en-US" dirty="0"/>
              <a:t>Evaluate for grid sizes N = 10,100,1000,10000 over T = 1000 iterations to measure and compare the performance of DOACROSS parallelism vs sequential approach.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D8F6-CE01-5EF7-0194-22AC4676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D8FEF9-3AEA-321D-5C1A-500990AE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044" y="973668"/>
            <a:ext cx="7580671" cy="706964"/>
          </a:xfrm>
        </p:spPr>
        <p:txBody>
          <a:bodyPr/>
          <a:lstStyle/>
          <a:p>
            <a:r>
              <a:rPr lang="en-US" sz="4000" dirty="0"/>
              <a:t>Components of the code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4A7252-1CA3-BEE8-0C80-24BA303F10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814" y="2428660"/>
            <a:ext cx="6715431" cy="411962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5AB0F-060C-D61D-EC57-C0B2E259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2683" y="3185652"/>
            <a:ext cx="3571187" cy="2619884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Grid Structure</a:t>
            </a:r>
          </a:p>
          <a:p>
            <a:pPr marL="457200" indent="-457200">
              <a:buAutoNum type="arabicParenR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DOACROSS Parallelism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8131-8EB5-C96F-2AB1-1E1817F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35C2-BDCF-05A2-A1B2-1B274D0F7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673252" cy="34163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 Structure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The algorithm operates on a 3D grid heat, where heat[i][j][k] represents the heat value at the grid point (i, j, k).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DOACROSS Parallelism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b="1" dirty="0"/>
              <a:t>Parallelization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The outer loop (for t = 0; t &lt; T; t++) runs for T iterations (time steps).</a:t>
            </a:r>
          </a:p>
          <a:p>
            <a:pPr marL="0" indent="0">
              <a:buNone/>
            </a:pPr>
            <a:r>
              <a:rPr lang="en-IN" dirty="0"/>
              <a:t>The 3D grid is processed in parallel using </a:t>
            </a:r>
            <a:r>
              <a:rPr lang="en-IN" dirty="0">
                <a:solidFill>
                  <a:srgbClr val="FF0000"/>
                </a:solidFill>
              </a:rPr>
              <a:t>#pragma omp </a:t>
            </a:r>
            <a:r>
              <a:rPr lang="en-IN" dirty="0"/>
              <a:t>parallel for, and the iteration is split among available threads.</a:t>
            </a:r>
          </a:p>
          <a:p>
            <a:pPr marL="0" indent="0">
              <a:buNone/>
            </a:pPr>
            <a:r>
              <a:rPr lang="en-IN" dirty="0"/>
              <a:t>DOACROSS Parallelism: </a:t>
            </a:r>
            <a:r>
              <a:rPr lang="en-IN" dirty="0">
                <a:solidFill>
                  <a:srgbClr val="FF0000"/>
                </a:solidFill>
              </a:rPr>
              <a:t>#pragma omp await depend() </a:t>
            </a:r>
            <a:r>
              <a:rPr lang="en-IN" dirty="0"/>
              <a:t>ensures synchronization by specifying dependencies between adjacent grid points during the updates.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A15EC-755A-4B6F-8B54-43F5168E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D1A5-253E-5AC1-2DDC-50EB6B5E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7B1A2-1F04-A917-44D8-708F17DF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290" y="2888635"/>
            <a:ext cx="11326762" cy="3416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Dependencies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Input dependencies: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depend(in) </a:t>
            </a:r>
            <a:r>
              <a:rPr lang="en-US" dirty="0"/>
              <a:t>clauses ensure that the current grid values are available before updating neighboring grid points.</a:t>
            </a:r>
          </a:p>
          <a:p>
            <a:pPr marL="0" indent="0">
              <a:buNone/>
            </a:pPr>
            <a:r>
              <a:rPr lang="en-US" dirty="0"/>
              <a:t>Output dependencies: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depend(out) </a:t>
            </a:r>
            <a:r>
              <a:rPr lang="en-US" dirty="0"/>
              <a:t>clause ensures that the new heat values are written back to the grid only after all dependencies have been resolved.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55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DC61-2627-F776-646E-AD29A4E7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A8C4-176C-4A23-0E0C-220F8CDB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7269FA35-8242-58A7-E229-C30A7C30B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614374"/>
              </p:ext>
            </p:extLst>
          </p:nvPr>
        </p:nvGraphicFramePr>
        <p:xfrm>
          <a:off x="1612490" y="2603498"/>
          <a:ext cx="8740051" cy="38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760">
                  <a:extLst>
                    <a:ext uri="{9D8B030D-6E8A-4147-A177-3AD203B41FA5}">
                      <a16:colId xmlns:a16="http://schemas.microsoft.com/office/drawing/2014/main" val="118722644"/>
                    </a:ext>
                  </a:extLst>
                </a:gridCol>
                <a:gridCol w="3143265">
                  <a:extLst>
                    <a:ext uri="{9D8B030D-6E8A-4147-A177-3AD203B41FA5}">
                      <a16:colId xmlns:a16="http://schemas.microsoft.com/office/drawing/2014/main" val="1920691207"/>
                    </a:ext>
                  </a:extLst>
                </a:gridCol>
                <a:gridCol w="2185013">
                  <a:extLst>
                    <a:ext uri="{9D8B030D-6E8A-4147-A177-3AD203B41FA5}">
                      <a16:colId xmlns:a16="http://schemas.microsoft.com/office/drawing/2014/main" val="2978612768"/>
                    </a:ext>
                  </a:extLst>
                </a:gridCol>
                <a:gridCol w="2185013">
                  <a:extLst>
                    <a:ext uri="{9D8B030D-6E8A-4147-A177-3AD203B41FA5}">
                      <a16:colId xmlns:a16="http://schemas.microsoft.com/office/drawing/2014/main" val="134200511"/>
                    </a:ext>
                  </a:extLst>
                </a:gridCol>
              </a:tblGrid>
              <a:tr h="483121">
                <a:tc>
                  <a:txBody>
                    <a:bodyPr/>
                    <a:lstStyle/>
                    <a:p>
                      <a:r>
                        <a:rPr lang="en-US"/>
                        <a:t>  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Sequential(ms)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Parallel(ms)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61344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56404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9005"/>
                  </a:ext>
                </a:extLst>
              </a:tr>
              <a:tr h="48428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02837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1035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08247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38475"/>
                  </a:ext>
                </a:extLst>
              </a:tr>
              <a:tr h="483121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316396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163083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6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BA79-F425-27D0-850D-A86CD16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4E5F1-6F97-1A2D-CACF-81ADE8F8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598991"/>
            <a:ext cx="5740400" cy="342081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277E32-E3C4-17A9-A9B7-CB4FAF56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7" y="2598990"/>
            <a:ext cx="5688633" cy="3420810"/>
          </a:xfrm>
        </p:spPr>
      </p:pic>
    </p:spTree>
    <p:extLst>
      <p:ext uri="{BB962C8B-B14F-4D97-AF65-F5344CB8AC3E}">
        <p14:creationId xmlns:p14="http://schemas.microsoft.com/office/powerpoint/2010/main" val="195974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50d24b-a8b2-40c7-997b-f6fc9c5388f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B5F249CE5DC47AD3DB970A262D89B" ma:contentTypeVersion="5" ma:contentTypeDescription="Create a new document." ma:contentTypeScope="" ma:versionID="a8d0830ee11fce8d1a586f7060847a9f">
  <xsd:schema xmlns:xsd="http://www.w3.org/2001/XMLSchema" xmlns:xs="http://www.w3.org/2001/XMLSchema" xmlns:p="http://schemas.microsoft.com/office/2006/metadata/properties" xmlns:ns3="d550d24b-a8b2-40c7-997b-f6fc9c5388fb" targetNamespace="http://schemas.microsoft.com/office/2006/metadata/properties" ma:root="true" ma:fieldsID="27184a68b1d91820fc3ad563686053c3" ns3:_="">
    <xsd:import namespace="d550d24b-a8b2-40c7-997b-f6fc9c5388f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0d24b-a8b2-40c7-997b-f6fc9c5388f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37880-AD3D-43E5-BA7B-551BAB368EDC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d550d24b-a8b2-40c7-997b-f6fc9c5388f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5F4D97-EF98-4153-A07D-C73D142C6A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50d24b-a8b2-40c7-997b-f6fc9c538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98F52B-862A-453C-B858-AA1A5CE3CF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317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 3</vt:lpstr>
      <vt:lpstr>Century Gothic</vt:lpstr>
      <vt:lpstr>Arial</vt:lpstr>
      <vt:lpstr>Ion Boardroom</vt:lpstr>
      <vt:lpstr>PowerPoint Presentation</vt:lpstr>
      <vt:lpstr>        Problem Statement</vt:lpstr>
      <vt:lpstr>Components of the code</vt:lpstr>
      <vt:lpstr>PowerPoint Presentation</vt:lpstr>
      <vt:lpstr>PowerPoint Presentation</vt:lpstr>
      <vt:lpstr>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THUMMALAPALLI VENKATA PAVAN KUMAR</dc:creator>
  <cp:lastModifiedBy>Charan Guddanti</cp:lastModifiedBy>
  <cp:revision>5</cp:revision>
  <dcterms:created xsi:type="dcterms:W3CDTF">2024-11-10T04:06:54Z</dcterms:created>
  <dcterms:modified xsi:type="dcterms:W3CDTF">2024-11-11T04:25:44Z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0x010100BB8B5F249CE5DC47AD3DB970A262D89B</vt:lpwstr>
  </property>
</Properties>
</file>