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49" r:id="rId3"/>
    <p:sldId id="351" r:id="rId4"/>
    <p:sldId id="915" r:id="rId5"/>
    <p:sldId id="916" r:id="rId6"/>
    <p:sldId id="352" r:id="rId7"/>
    <p:sldId id="304" r:id="rId8"/>
    <p:sldId id="305" r:id="rId9"/>
    <p:sldId id="353" r:id="rId10"/>
    <p:sldId id="918" r:id="rId11"/>
    <p:sldId id="354" r:id="rId12"/>
    <p:sldId id="355" r:id="rId13"/>
    <p:sldId id="356" r:id="rId14"/>
    <p:sldId id="357" r:id="rId15"/>
    <p:sldId id="311" r:id="rId16"/>
    <p:sldId id="324" r:id="rId17"/>
    <p:sldId id="320" r:id="rId18"/>
    <p:sldId id="322" r:id="rId19"/>
    <p:sldId id="313" r:id="rId20"/>
    <p:sldId id="312" r:id="rId21"/>
    <p:sldId id="358" r:id="rId22"/>
    <p:sldId id="292" r:id="rId23"/>
    <p:sldId id="359" r:id="rId24"/>
    <p:sldId id="293" r:id="rId25"/>
    <p:sldId id="315" r:id="rId26"/>
    <p:sldId id="917" r:id="rId27"/>
    <p:sldId id="316" r:id="rId28"/>
    <p:sldId id="330" r:id="rId29"/>
    <p:sldId id="331" r:id="rId30"/>
    <p:sldId id="332" r:id="rId31"/>
    <p:sldId id="333" r:id="rId32"/>
    <p:sldId id="334" r:id="rId33"/>
    <p:sldId id="336" r:id="rId34"/>
    <p:sldId id="338"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1" d="100"/>
          <a:sy n="61" d="100"/>
        </p:scale>
        <p:origin x="8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5FC60-5835-494D-942B-DC6190392C5B}" type="datetimeFigureOut">
              <a:rPr lang="es-ES" smtClean="0"/>
              <a:t>30/06/2025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6DC034-9FF5-415E-A85B-A072D0623786}" type="slidenum">
              <a:rPr lang="es-ES" smtClean="0"/>
              <a:t>‹Nº›</a:t>
            </a:fld>
            <a:endParaRPr lang="es-ES"/>
          </a:p>
        </p:txBody>
      </p:sp>
    </p:spTree>
    <p:extLst>
      <p:ext uri="{BB962C8B-B14F-4D97-AF65-F5344CB8AC3E}">
        <p14:creationId xmlns:p14="http://schemas.microsoft.com/office/powerpoint/2010/main" val="58970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3</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12</a:t>
            </a:fld>
            <a:endParaRPr lang="es-ES"/>
          </a:p>
        </p:txBody>
      </p:sp>
    </p:spTree>
    <p:extLst>
      <p:ext uri="{BB962C8B-B14F-4D97-AF65-F5344CB8AC3E}">
        <p14:creationId xmlns:p14="http://schemas.microsoft.com/office/powerpoint/2010/main" val="1337990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13</a:t>
            </a:fld>
            <a:endParaRPr lang="es-ES"/>
          </a:p>
        </p:txBody>
      </p:sp>
    </p:spTree>
    <p:extLst>
      <p:ext uri="{BB962C8B-B14F-4D97-AF65-F5344CB8AC3E}">
        <p14:creationId xmlns:p14="http://schemas.microsoft.com/office/powerpoint/2010/main" val="39964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14</a:t>
            </a:fld>
            <a:endParaRPr lang="es-ES"/>
          </a:p>
        </p:txBody>
      </p:sp>
    </p:spTree>
    <p:extLst>
      <p:ext uri="{BB962C8B-B14F-4D97-AF65-F5344CB8AC3E}">
        <p14:creationId xmlns:p14="http://schemas.microsoft.com/office/powerpoint/2010/main" val="2892998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15</a:t>
            </a:fld>
            <a:endParaRPr lang="es-ES"/>
          </a:p>
        </p:txBody>
      </p:sp>
    </p:spTree>
    <p:extLst>
      <p:ext uri="{BB962C8B-B14F-4D97-AF65-F5344CB8AC3E}">
        <p14:creationId xmlns:p14="http://schemas.microsoft.com/office/powerpoint/2010/main" val="448835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19</a:t>
            </a:fld>
            <a:endParaRPr lang="es-ES"/>
          </a:p>
        </p:txBody>
      </p:sp>
    </p:spTree>
    <p:extLst>
      <p:ext uri="{BB962C8B-B14F-4D97-AF65-F5344CB8AC3E}">
        <p14:creationId xmlns:p14="http://schemas.microsoft.com/office/powerpoint/2010/main" val="2041877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20</a:t>
            </a:fld>
            <a:endParaRPr lang="es-ES"/>
          </a:p>
        </p:txBody>
      </p:sp>
    </p:spTree>
    <p:extLst>
      <p:ext uri="{BB962C8B-B14F-4D97-AF65-F5344CB8AC3E}">
        <p14:creationId xmlns:p14="http://schemas.microsoft.com/office/powerpoint/2010/main" val="3475664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21</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22</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23</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24</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0A083-344F-0996-72A7-3CA6D15E5AAB}"/>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1A0CB4D1-0262-6D58-996E-A4D158785180}"/>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62886B31-54F4-866F-6A2E-DFAACBFD37DE}"/>
              </a:ext>
            </a:extLst>
          </p:cNvPr>
          <p:cNvSpPr>
            <a:spLocks noGrp="1"/>
          </p:cNvSpPr>
          <p:nvPr>
            <p:ph type="body" idx="1"/>
          </p:nvPr>
        </p:nvSpPr>
        <p:spPr/>
        <p:txBody>
          <a:bodyPr>
            <a:normAutofit/>
          </a:bodyPr>
          <a:lstStyle/>
          <a:p>
            <a:endParaRPr lang="es-ES" dirty="0"/>
          </a:p>
        </p:txBody>
      </p:sp>
      <p:sp>
        <p:nvSpPr>
          <p:cNvPr id="4" name="3 Marcador de número de diapositiva">
            <a:extLst>
              <a:ext uri="{FF2B5EF4-FFF2-40B4-BE49-F238E27FC236}">
                <a16:creationId xmlns:a16="http://schemas.microsoft.com/office/drawing/2014/main" id="{50DAFE94-5D23-4DE6-49D2-BB1192B7686A}"/>
              </a:ext>
            </a:extLst>
          </p:cNvPr>
          <p:cNvSpPr>
            <a:spLocks noGrp="1"/>
          </p:cNvSpPr>
          <p:nvPr>
            <p:ph type="sldNum" sz="quarter" idx="10"/>
          </p:nvPr>
        </p:nvSpPr>
        <p:spPr/>
        <p:txBody>
          <a:bodyPr/>
          <a:lstStyle/>
          <a:p>
            <a:fld id="{6F28BEFD-9869-4A41-AB32-8A740DB11A69}" type="slidenum">
              <a:rPr lang="es-ES" smtClean="0"/>
              <a:pPr/>
              <a:t>4</a:t>
            </a:fld>
            <a:endParaRPr lang="es-ES"/>
          </a:p>
        </p:txBody>
      </p:sp>
    </p:spTree>
    <p:extLst>
      <p:ext uri="{BB962C8B-B14F-4D97-AF65-F5344CB8AC3E}">
        <p14:creationId xmlns:p14="http://schemas.microsoft.com/office/powerpoint/2010/main" val="4127314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25</a:t>
            </a:fld>
            <a:endParaRPr lang="es-ES"/>
          </a:p>
        </p:txBody>
      </p:sp>
    </p:spTree>
    <p:extLst>
      <p:ext uri="{BB962C8B-B14F-4D97-AF65-F5344CB8AC3E}">
        <p14:creationId xmlns:p14="http://schemas.microsoft.com/office/powerpoint/2010/main" val="126959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26</a:t>
            </a:fld>
            <a:endParaRPr lang="es-ES"/>
          </a:p>
        </p:txBody>
      </p:sp>
    </p:spTree>
    <p:extLst>
      <p:ext uri="{BB962C8B-B14F-4D97-AF65-F5344CB8AC3E}">
        <p14:creationId xmlns:p14="http://schemas.microsoft.com/office/powerpoint/2010/main" val="3489145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27</a:t>
            </a:fld>
            <a:endParaRPr lang="es-ES"/>
          </a:p>
        </p:txBody>
      </p:sp>
    </p:spTree>
    <p:extLst>
      <p:ext uri="{BB962C8B-B14F-4D97-AF65-F5344CB8AC3E}">
        <p14:creationId xmlns:p14="http://schemas.microsoft.com/office/powerpoint/2010/main" val="600712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28</a:t>
            </a:fld>
            <a:endParaRPr lang="es-ES"/>
          </a:p>
        </p:txBody>
      </p:sp>
    </p:spTree>
    <p:extLst>
      <p:ext uri="{BB962C8B-B14F-4D97-AF65-F5344CB8AC3E}">
        <p14:creationId xmlns:p14="http://schemas.microsoft.com/office/powerpoint/2010/main" val="10378928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29</a:t>
            </a:fld>
            <a:endParaRPr lang="es-ES"/>
          </a:p>
        </p:txBody>
      </p:sp>
    </p:spTree>
    <p:extLst>
      <p:ext uri="{BB962C8B-B14F-4D97-AF65-F5344CB8AC3E}">
        <p14:creationId xmlns:p14="http://schemas.microsoft.com/office/powerpoint/2010/main" val="2822990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30</a:t>
            </a:fld>
            <a:endParaRPr lang="es-ES"/>
          </a:p>
        </p:txBody>
      </p:sp>
    </p:spTree>
    <p:extLst>
      <p:ext uri="{BB962C8B-B14F-4D97-AF65-F5344CB8AC3E}">
        <p14:creationId xmlns:p14="http://schemas.microsoft.com/office/powerpoint/2010/main" val="4195459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31</a:t>
            </a:fld>
            <a:endParaRPr lang="es-ES"/>
          </a:p>
        </p:txBody>
      </p:sp>
    </p:spTree>
    <p:extLst>
      <p:ext uri="{BB962C8B-B14F-4D97-AF65-F5344CB8AC3E}">
        <p14:creationId xmlns:p14="http://schemas.microsoft.com/office/powerpoint/2010/main" val="3520912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32</a:t>
            </a:fld>
            <a:endParaRPr lang="es-ES"/>
          </a:p>
        </p:txBody>
      </p:sp>
    </p:spTree>
    <p:extLst>
      <p:ext uri="{BB962C8B-B14F-4D97-AF65-F5344CB8AC3E}">
        <p14:creationId xmlns:p14="http://schemas.microsoft.com/office/powerpoint/2010/main" val="2241180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33</a:t>
            </a:fld>
            <a:endParaRPr lang="es-ES"/>
          </a:p>
        </p:txBody>
      </p:sp>
    </p:spTree>
    <p:extLst>
      <p:ext uri="{BB962C8B-B14F-4D97-AF65-F5344CB8AC3E}">
        <p14:creationId xmlns:p14="http://schemas.microsoft.com/office/powerpoint/2010/main" val="1736824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34</a:t>
            </a:fld>
            <a:endParaRPr lang="es-ES"/>
          </a:p>
        </p:txBody>
      </p:sp>
    </p:spTree>
    <p:extLst>
      <p:ext uri="{BB962C8B-B14F-4D97-AF65-F5344CB8AC3E}">
        <p14:creationId xmlns:p14="http://schemas.microsoft.com/office/powerpoint/2010/main" val="131268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497F0-547C-E33E-3614-296AB8F772D2}"/>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09250DD9-4B2F-81EA-AAFB-77461EB4E2D7}"/>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B99A6458-C341-CDDC-133A-5AF0921E822A}"/>
              </a:ext>
            </a:extLst>
          </p:cNvPr>
          <p:cNvSpPr>
            <a:spLocks noGrp="1"/>
          </p:cNvSpPr>
          <p:nvPr>
            <p:ph type="body" idx="1"/>
          </p:nvPr>
        </p:nvSpPr>
        <p:spPr/>
        <p:txBody>
          <a:bodyPr>
            <a:normAutofit/>
          </a:bodyPr>
          <a:lstStyle/>
          <a:p>
            <a:endParaRPr lang="es-ES" dirty="0"/>
          </a:p>
        </p:txBody>
      </p:sp>
      <p:sp>
        <p:nvSpPr>
          <p:cNvPr id="4" name="3 Marcador de número de diapositiva">
            <a:extLst>
              <a:ext uri="{FF2B5EF4-FFF2-40B4-BE49-F238E27FC236}">
                <a16:creationId xmlns:a16="http://schemas.microsoft.com/office/drawing/2014/main" id="{7132795E-A905-A305-EE5A-E59AC9EF7277}"/>
              </a:ext>
            </a:extLst>
          </p:cNvPr>
          <p:cNvSpPr>
            <a:spLocks noGrp="1"/>
          </p:cNvSpPr>
          <p:nvPr>
            <p:ph type="sldNum" sz="quarter" idx="10"/>
          </p:nvPr>
        </p:nvSpPr>
        <p:spPr/>
        <p:txBody>
          <a:bodyPr/>
          <a:lstStyle/>
          <a:p>
            <a:fld id="{6F28BEFD-9869-4A41-AB32-8A740DB11A69}" type="slidenum">
              <a:rPr lang="es-ES" smtClean="0"/>
              <a:pPr/>
              <a:t>5</a:t>
            </a:fld>
            <a:endParaRPr lang="es-ES"/>
          </a:p>
        </p:txBody>
      </p:sp>
    </p:spTree>
    <p:extLst>
      <p:ext uri="{BB962C8B-B14F-4D97-AF65-F5344CB8AC3E}">
        <p14:creationId xmlns:p14="http://schemas.microsoft.com/office/powerpoint/2010/main" val="1174568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6</a:t>
            </a:fld>
            <a:endParaRPr lang="es-ES"/>
          </a:p>
        </p:txBody>
      </p:sp>
    </p:spTree>
    <p:extLst>
      <p:ext uri="{BB962C8B-B14F-4D97-AF65-F5344CB8AC3E}">
        <p14:creationId xmlns:p14="http://schemas.microsoft.com/office/powerpoint/2010/main" val="4024377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7</a:t>
            </a:fld>
            <a:endParaRPr lang="es-ES"/>
          </a:p>
        </p:txBody>
      </p:sp>
    </p:spTree>
    <p:extLst>
      <p:ext uri="{BB962C8B-B14F-4D97-AF65-F5344CB8AC3E}">
        <p14:creationId xmlns:p14="http://schemas.microsoft.com/office/powerpoint/2010/main" val="4218905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8</a:t>
            </a:fld>
            <a:endParaRPr lang="es-ES"/>
          </a:p>
        </p:txBody>
      </p:sp>
    </p:spTree>
    <p:extLst>
      <p:ext uri="{BB962C8B-B14F-4D97-AF65-F5344CB8AC3E}">
        <p14:creationId xmlns:p14="http://schemas.microsoft.com/office/powerpoint/2010/main" val="1589640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9</a:t>
            </a:fld>
            <a:endParaRPr lang="es-ES"/>
          </a:p>
        </p:txBody>
      </p:sp>
    </p:spTree>
    <p:extLst>
      <p:ext uri="{BB962C8B-B14F-4D97-AF65-F5344CB8AC3E}">
        <p14:creationId xmlns:p14="http://schemas.microsoft.com/office/powerpoint/2010/main" val="526343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82E00-DEFA-25EF-F6AB-A65F6144C626}"/>
            </a:ext>
          </a:extLst>
        </p:cNvPr>
        <p:cNvGrpSpPr/>
        <p:nvPr/>
      </p:nvGrpSpPr>
      <p:grpSpPr>
        <a:xfrm>
          <a:off x="0" y="0"/>
          <a:ext cx="0" cy="0"/>
          <a:chOff x="0" y="0"/>
          <a:chExt cx="0" cy="0"/>
        </a:xfrm>
      </p:grpSpPr>
      <p:sp>
        <p:nvSpPr>
          <p:cNvPr id="2" name="1 Marcador de imagen de diapositiva">
            <a:extLst>
              <a:ext uri="{FF2B5EF4-FFF2-40B4-BE49-F238E27FC236}">
                <a16:creationId xmlns:a16="http://schemas.microsoft.com/office/drawing/2014/main" id="{75041062-F667-C273-7982-967537F952FB}"/>
              </a:ext>
            </a:extLst>
          </p:cNvPr>
          <p:cNvSpPr>
            <a:spLocks noGrp="1" noRot="1" noChangeAspect="1"/>
          </p:cNvSpPr>
          <p:nvPr>
            <p:ph type="sldImg"/>
          </p:nvPr>
        </p:nvSpPr>
        <p:spPr/>
      </p:sp>
      <p:sp>
        <p:nvSpPr>
          <p:cNvPr id="3" name="2 Marcador de notas">
            <a:extLst>
              <a:ext uri="{FF2B5EF4-FFF2-40B4-BE49-F238E27FC236}">
                <a16:creationId xmlns:a16="http://schemas.microsoft.com/office/drawing/2014/main" id="{83D8FB81-4ADF-9309-E213-9B98E4EFC4BD}"/>
              </a:ext>
            </a:extLst>
          </p:cNvPr>
          <p:cNvSpPr>
            <a:spLocks noGrp="1"/>
          </p:cNvSpPr>
          <p:nvPr>
            <p:ph type="body" idx="1"/>
          </p:nvPr>
        </p:nvSpPr>
        <p:spPr/>
        <p:txBody>
          <a:bodyPr>
            <a:normAutofit/>
          </a:bodyPr>
          <a:lstStyle/>
          <a:p>
            <a:endParaRPr lang="es-ES" dirty="0"/>
          </a:p>
        </p:txBody>
      </p:sp>
      <p:sp>
        <p:nvSpPr>
          <p:cNvPr id="4" name="3 Marcador de número de diapositiva">
            <a:extLst>
              <a:ext uri="{FF2B5EF4-FFF2-40B4-BE49-F238E27FC236}">
                <a16:creationId xmlns:a16="http://schemas.microsoft.com/office/drawing/2014/main" id="{8C5F6094-E2A9-0884-083A-214F53C91C9F}"/>
              </a:ext>
            </a:extLst>
          </p:cNvPr>
          <p:cNvSpPr>
            <a:spLocks noGrp="1"/>
          </p:cNvSpPr>
          <p:nvPr>
            <p:ph type="sldNum" sz="quarter" idx="10"/>
          </p:nvPr>
        </p:nvSpPr>
        <p:spPr/>
        <p:txBody>
          <a:bodyPr/>
          <a:lstStyle/>
          <a:p>
            <a:fld id="{6F28BEFD-9869-4A41-AB32-8A740DB11A69}" type="slidenum">
              <a:rPr lang="es-ES" smtClean="0"/>
              <a:pPr/>
              <a:t>10</a:t>
            </a:fld>
            <a:endParaRPr lang="es-ES"/>
          </a:p>
        </p:txBody>
      </p:sp>
    </p:spTree>
    <p:extLst>
      <p:ext uri="{BB962C8B-B14F-4D97-AF65-F5344CB8AC3E}">
        <p14:creationId xmlns:p14="http://schemas.microsoft.com/office/powerpoint/2010/main" val="2104869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6F28BEFD-9869-4A41-AB32-8A740DB11A69}" type="slidenum">
              <a:rPr lang="es-ES" smtClean="0"/>
              <a:pPr/>
              <a:t>11</a:t>
            </a:fld>
            <a:endParaRPr lang="es-ES"/>
          </a:p>
        </p:txBody>
      </p:sp>
    </p:spTree>
    <p:extLst>
      <p:ext uri="{BB962C8B-B14F-4D97-AF65-F5344CB8AC3E}">
        <p14:creationId xmlns:p14="http://schemas.microsoft.com/office/powerpoint/2010/main" val="709515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28679-33B7-41FA-A41B-2B8F52ED194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93D0A956-F915-4987-BB35-F4D61DBAE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30A01B1-B9C5-4F7B-9718-074D50BD86A5}"/>
              </a:ext>
            </a:extLst>
          </p:cNvPr>
          <p:cNvSpPr>
            <a:spLocks noGrp="1"/>
          </p:cNvSpPr>
          <p:nvPr>
            <p:ph type="dt" sz="half" idx="10"/>
          </p:nvPr>
        </p:nvSpPr>
        <p:spPr/>
        <p:txBody>
          <a:bodyPr/>
          <a:lstStyle/>
          <a:p>
            <a:fld id="{F1987062-7766-4CAE-AC89-9FE7DF15DA11}" type="datetimeFigureOut">
              <a:rPr lang="es-ES" smtClean="0"/>
              <a:t>30/06/2025</a:t>
            </a:fld>
            <a:endParaRPr lang="es-ES"/>
          </a:p>
        </p:txBody>
      </p:sp>
      <p:sp>
        <p:nvSpPr>
          <p:cNvPr id="5" name="Marcador de pie de página 4">
            <a:extLst>
              <a:ext uri="{FF2B5EF4-FFF2-40B4-BE49-F238E27FC236}">
                <a16:creationId xmlns:a16="http://schemas.microsoft.com/office/drawing/2014/main" id="{CB28BC14-4CCD-4C99-9CEB-0DDA9324CA4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B442B7-6F76-4995-A557-C411FBF8A9BA}"/>
              </a:ext>
            </a:extLst>
          </p:cNvPr>
          <p:cNvSpPr>
            <a:spLocks noGrp="1"/>
          </p:cNvSpPr>
          <p:nvPr>
            <p:ph type="sldNum" sz="quarter" idx="12"/>
          </p:nvPr>
        </p:nvSpPr>
        <p:spPr/>
        <p:txBody>
          <a:bodyPr/>
          <a:lstStyle/>
          <a:p>
            <a:fld id="{703ED387-A620-420B-B287-CFBBC34BE426}" type="slidenum">
              <a:rPr lang="es-ES" smtClean="0"/>
              <a:t>‹Nº›</a:t>
            </a:fld>
            <a:endParaRPr lang="es-ES"/>
          </a:p>
        </p:txBody>
      </p:sp>
    </p:spTree>
    <p:extLst>
      <p:ext uri="{BB962C8B-B14F-4D97-AF65-F5344CB8AC3E}">
        <p14:creationId xmlns:p14="http://schemas.microsoft.com/office/powerpoint/2010/main" val="35506867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680E3F-347D-4145-A2E6-62BF34A4351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5D3BAF8-1AA4-4E09-BD87-32EA6FA74F9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1DE6DAA-FF98-4F66-9A44-CBA6D6BB3D92}"/>
              </a:ext>
            </a:extLst>
          </p:cNvPr>
          <p:cNvSpPr>
            <a:spLocks noGrp="1"/>
          </p:cNvSpPr>
          <p:nvPr>
            <p:ph type="dt" sz="half" idx="10"/>
          </p:nvPr>
        </p:nvSpPr>
        <p:spPr/>
        <p:txBody>
          <a:bodyPr/>
          <a:lstStyle/>
          <a:p>
            <a:fld id="{F1987062-7766-4CAE-AC89-9FE7DF15DA11}" type="datetimeFigureOut">
              <a:rPr lang="es-ES" smtClean="0"/>
              <a:t>30/06/2025</a:t>
            </a:fld>
            <a:endParaRPr lang="es-ES"/>
          </a:p>
        </p:txBody>
      </p:sp>
      <p:sp>
        <p:nvSpPr>
          <p:cNvPr id="5" name="Marcador de pie de página 4">
            <a:extLst>
              <a:ext uri="{FF2B5EF4-FFF2-40B4-BE49-F238E27FC236}">
                <a16:creationId xmlns:a16="http://schemas.microsoft.com/office/drawing/2014/main" id="{DDBD6F2C-8E00-4DE4-83F7-DA7A93FBE5B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68A7E4F-F236-4DAA-96FC-B17B38FB24AE}"/>
              </a:ext>
            </a:extLst>
          </p:cNvPr>
          <p:cNvSpPr>
            <a:spLocks noGrp="1"/>
          </p:cNvSpPr>
          <p:nvPr>
            <p:ph type="sldNum" sz="quarter" idx="12"/>
          </p:nvPr>
        </p:nvSpPr>
        <p:spPr/>
        <p:txBody>
          <a:bodyPr/>
          <a:lstStyle/>
          <a:p>
            <a:fld id="{703ED387-A620-420B-B287-CFBBC34BE426}" type="slidenum">
              <a:rPr lang="es-ES" smtClean="0"/>
              <a:t>‹Nº›</a:t>
            </a:fld>
            <a:endParaRPr lang="es-ES"/>
          </a:p>
        </p:txBody>
      </p:sp>
    </p:spTree>
    <p:extLst>
      <p:ext uri="{BB962C8B-B14F-4D97-AF65-F5344CB8AC3E}">
        <p14:creationId xmlns:p14="http://schemas.microsoft.com/office/powerpoint/2010/main" val="13578546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E7D8116-F635-4BAC-A8B1-F90CE4397A1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82A8DD1-0F8F-457B-B7C9-338566B1A68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C557DCB-1B5D-4B6A-BA84-7433BE50F3AC}"/>
              </a:ext>
            </a:extLst>
          </p:cNvPr>
          <p:cNvSpPr>
            <a:spLocks noGrp="1"/>
          </p:cNvSpPr>
          <p:nvPr>
            <p:ph type="dt" sz="half" idx="10"/>
          </p:nvPr>
        </p:nvSpPr>
        <p:spPr/>
        <p:txBody>
          <a:bodyPr/>
          <a:lstStyle/>
          <a:p>
            <a:fld id="{F1987062-7766-4CAE-AC89-9FE7DF15DA11}" type="datetimeFigureOut">
              <a:rPr lang="es-ES" smtClean="0"/>
              <a:t>30/06/2025</a:t>
            </a:fld>
            <a:endParaRPr lang="es-ES"/>
          </a:p>
        </p:txBody>
      </p:sp>
      <p:sp>
        <p:nvSpPr>
          <p:cNvPr id="5" name="Marcador de pie de página 4">
            <a:extLst>
              <a:ext uri="{FF2B5EF4-FFF2-40B4-BE49-F238E27FC236}">
                <a16:creationId xmlns:a16="http://schemas.microsoft.com/office/drawing/2014/main" id="{0230CD4B-7D4D-4C9C-8881-2B1BF273C77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C8E4E7A-310A-44CB-A6AA-989DA1B44743}"/>
              </a:ext>
            </a:extLst>
          </p:cNvPr>
          <p:cNvSpPr>
            <a:spLocks noGrp="1"/>
          </p:cNvSpPr>
          <p:nvPr>
            <p:ph type="sldNum" sz="quarter" idx="12"/>
          </p:nvPr>
        </p:nvSpPr>
        <p:spPr/>
        <p:txBody>
          <a:bodyPr/>
          <a:lstStyle/>
          <a:p>
            <a:fld id="{703ED387-A620-420B-B287-CFBBC34BE426}" type="slidenum">
              <a:rPr lang="es-ES" smtClean="0"/>
              <a:t>‹Nº›</a:t>
            </a:fld>
            <a:endParaRPr lang="es-ES"/>
          </a:p>
        </p:txBody>
      </p:sp>
    </p:spTree>
    <p:extLst>
      <p:ext uri="{BB962C8B-B14F-4D97-AF65-F5344CB8AC3E}">
        <p14:creationId xmlns:p14="http://schemas.microsoft.com/office/powerpoint/2010/main" val="29467040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paración">
    <p:spTree>
      <p:nvGrpSpPr>
        <p:cNvPr id="1" name=""/>
        <p:cNvGrpSpPr/>
        <p:nvPr/>
      </p:nvGrpSpPr>
      <p:grpSpPr>
        <a:xfrm>
          <a:off x="0" y="0"/>
          <a:ext cx="0" cy="0"/>
          <a:chOff x="0" y="0"/>
          <a:chExt cx="0" cy="0"/>
        </a:xfrm>
      </p:grpSpPr>
      <p:pic>
        <p:nvPicPr>
          <p:cNvPr id="10" name="Imagen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992424"/>
            <a:ext cx="444843" cy="5865576"/>
          </a:xfrm>
          <a:prstGeom prst="rect">
            <a:avLst/>
          </a:prstGeom>
        </p:spPr>
      </p:pic>
      <p:sp>
        <p:nvSpPr>
          <p:cNvPr id="11" name="Title 1"/>
          <p:cNvSpPr>
            <a:spLocks noGrp="1"/>
          </p:cNvSpPr>
          <p:nvPr>
            <p:ph type="ctrTitle" hasCustomPrompt="1"/>
          </p:nvPr>
        </p:nvSpPr>
        <p:spPr>
          <a:xfrm>
            <a:off x="591455" y="541225"/>
            <a:ext cx="11036984" cy="410247"/>
          </a:xfrm>
          <a:prstGeom prst="rect">
            <a:avLst/>
          </a:prstGeom>
        </p:spPr>
        <p:txBody>
          <a:bodyPr anchor="t"/>
          <a:lstStyle>
            <a:lvl1pPr algn="l">
              <a:defRPr sz="2800" b="1">
                <a:solidFill>
                  <a:srgbClr val="DE3831"/>
                </a:solidFill>
              </a:defRPr>
            </a:lvl1pPr>
          </a:lstStyle>
          <a:p>
            <a:r>
              <a:rPr lang="es-ES_tradnl" dirty="0"/>
              <a:t>CLICK TO EDIT TITLE</a:t>
            </a:r>
            <a:endParaRPr lang="en-US" dirty="0"/>
          </a:p>
        </p:txBody>
      </p:sp>
      <p:sp>
        <p:nvSpPr>
          <p:cNvPr id="12" name="Subtitle 2"/>
          <p:cNvSpPr>
            <a:spLocks noGrp="1"/>
          </p:cNvSpPr>
          <p:nvPr>
            <p:ph type="subTitle" idx="1" hasCustomPrompt="1"/>
          </p:nvPr>
        </p:nvSpPr>
        <p:spPr>
          <a:xfrm>
            <a:off x="591455" y="1059513"/>
            <a:ext cx="11036984" cy="386228"/>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b="1" i="0" smtClean="0">
                <a:solidFill>
                  <a:srgbClr val="DE383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change the subtitle</a:t>
            </a:r>
          </a:p>
        </p:txBody>
      </p:sp>
      <p:sp>
        <p:nvSpPr>
          <p:cNvPr id="14" name="Marcador de texto 13"/>
          <p:cNvSpPr>
            <a:spLocks noGrp="1"/>
          </p:cNvSpPr>
          <p:nvPr>
            <p:ph type="body" sz="quarter" idx="10" hasCustomPrompt="1"/>
          </p:nvPr>
        </p:nvSpPr>
        <p:spPr>
          <a:xfrm>
            <a:off x="592138" y="1717675"/>
            <a:ext cx="5783263" cy="4584700"/>
          </a:xfrm>
          <a:prstGeom prst="rect">
            <a:avLst/>
          </a:prstGeom>
        </p:spPr>
        <p:txBody>
          <a:bodyPr/>
          <a:lstStyle>
            <a:lvl1pPr marL="285750" marR="0" indent="-285750" algn="l" defTabSz="914400" rtl="0" eaLnBrk="1" fontAlgn="auto" latinLnBrk="0" hangingPunct="1">
              <a:lnSpc>
                <a:spcPct val="90000"/>
              </a:lnSpc>
              <a:spcBef>
                <a:spcPts val="1000"/>
              </a:spcBef>
              <a:spcAft>
                <a:spcPts val="0"/>
              </a:spcAft>
              <a:buClr>
                <a:srgbClr val="DE3831"/>
              </a:buClr>
              <a:buSzTx/>
              <a:buFont typeface="Trebuchet MS" panose="020B0603020202020204" pitchFamily="34" charset="0"/>
              <a:buChar char="•"/>
              <a:tabLst/>
              <a:defRPr sz="2000">
                <a:solidFill>
                  <a:schemeClr val="bg2">
                    <a:lumMod val="50000"/>
                  </a:schemeClr>
                </a:solidFill>
              </a:defRPr>
            </a:lvl1pPr>
            <a:lvl2pPr marL="685800" indent="-285750">
              <a:buFont typeface="Trebuchet MS" panose="020B0603020202020204" pitchFamily="34" charset="0"/>
              <a:buChar char="–"/>
              <a:defRPr sz="1800">
                <a:solidFill>
                  <a:schemeClr val="bg2">
                    <a:lumMod val="50000"/>
                  </a:schemeClr>
                </a:solidFill>
              </a:defRPr>
            </a:lvl2pPr>
            <a:lvl3pPr>
              <a:defRPr sz="1400"/>
            </a:lvl3pPr>
            <a:lvl4pPr>
              <a:defRPr sz="1400"/>
            </a:lvl4pPr>
            <a:lvl5pPr>
              <a:defRPr sz="1400"/>
            </a:lvl5pPr>
          </a:lstStyle>
          <a:p>
            <a:pPr marL="228600" marR="0" lvl="0" indent="-228600" algn="l" defTabSz="914400" rtl="0" eaLnBrk="1" fontAlgn="auto" latinLnBrk="0" hangingPunct="1">
              <a:lnSpc>
                <a:spcPct val="90000"/>
              </a:lnSpc>
              <a:spcBef>
                <a:spcPts val="1000"/>
              </a:spcBef>
              <a:spcAft>
                <a:spcPts val="0"/>
              </a:spcAft>
              <a:buClrTx/>
              <a:buSzTx/>
              <a:tabLst/>
              <a:defRPr/>
            </a:pPr>
            <a:r>
              <a:rPr lang="en-US" noProof="0" dirty="0"/>
              <a:t>Click to modify the text</a:t>
            </a:r>
          </a:p>
          <a:p>
            <a:pPr marL="628650" marR="0" lvl="1" indent="-228600" algn="l" defTabSz="914400" rtl="0" eaLnBrk="1" fontAlgn="auto" latinLnBrk="0" hangingPunct="1">
              <a:lnSpc>
                <a:spcPct val="90000"/>
              </a:lnSpc>
              <a:spcBef>
                <a:spcPts val="1000"/>
              </a:spcBef>
              <a:spcAft>
                <a:spcPts val="0"/>
              </a:spcAft>
              <a:buClrTx/>
              <a:buSzTx/>
              <a:tabLst/>
              <a:defRPr/>
            </a:pPr>
            <a:r>
              <a:rPr lang="es-ES" noProof="0" dirty="0"/>
              <a:t>Text 2</a:t>
            </a:r>
            <a:endParaRPr lang="en-US" noProof="0" dirty="0"/>
          </a:p>
        </p:txBody>
      </p:sp>
      <p:sp>
        <p:nvSpPr>
          <p:cNvPr id="16" name="Marcador de imagen 15"/>
          <p:cNvSpPr>
            <a:spLocks noGrp="1"/>
          </p:cNvSpPr>
          <p:nvPr>
            <p:ph type="pic" sz="quarter" idx="11" hasCustomPrompt="1"/>
          </p:nvPr>
        </p:nvSpPr>
        <p:spPr>
          <a:xfrm>
            <a:off x="6659564" y="1717675"/>
            <a:ext cx="4968875" cy="4584700"/>
          </a:xfrm>
          <a:prstGeom prst="rect">
            <a:avLst/>
          </a:prstGeom>
        </p:spPr>
        <p:txBody>
          <a:bodyPr/>
          <a:lstStyle>
            <a:lvl1pPr marL="0" indent="0">
              <a:buNone/>
              <a:defRPr sz="1400">
                <a:solidFill>
                  <a:srgbClr val="706F6F"/>
                </a:solidFill>
              </a:defRPr>
            </a:lvl1pPr>
          </a:lstStyle>
          <a:p>
            <a:r>
              <a:rPr lang="en-US" dirty="0"/>
              <a:t>Image</a:t>
            </a:r>
          </a:p>
          <a:p>
            <a:endParaRPr lang="en-US" dirty="0"/>
          </a:p>
        </p:txBody>
      </p:sp>
      <p:sp>
        <p:nvSpPr>
          <p:cNvPr id="18" name="CuadroTexto 17"/>
          <p:cNvSpPr txBox="1"/>
          <p:nvPr userDrawn="1"/>
        </p:nvSpPr>
        <p:spPr>
          <a:xfrm>
            <a:off x="9922479" y="6451200"/>
            <a:ext cx="1804816" cy="246221"/>
          </a:xfrm>
          <a:prstGeom prst="rect">
            <a:avLst/>
          </a:prstGeom>
          <a:noFill/>
        </p:spPr>
        <p:txBody>
          <a:bodyPr wrap="square" rtlCol="0">
            <a:spAutoFit/>
          </a:bodyPr>
          <a:lstStyle/>
          <a:p>
            <a:pPr algn="r"/>
            <a:r>
              <a:rPr lang="en-US" sz="1000" dirty="0"/>
              <a:t>Internal use</a:t>
            </a:r>
          </a:p>
        </p:txBody>
      </p:sp>
      <p:sp>
        <p:nvSpPr>
          <p:cNvPr id="20" name="Slide Number Placeholder 4"/>
          <p:cNvSpPr>
            <a:spLocks noGrp="1"/>
          </p:cNvSpPr>
          <p:nvPr>
            <p:ph type="sldNum" sz="quarter" idx="12"/>
          </p:nvPr>
        </p:nvSpPr>
        <p:spPr>
          <a:xfrm>
            <a:off x="12358" y="6370255"/>
            <a:ext cx="432487" cy="365125"/>
          </a:xfrm>
          <a:prstGeom prst="rect">
            <a:avLst/>
          </a:prstGeom>
        </p:spPr>
        <p:txBody>
          <a:bodyPr/>
          <a:lstStyle>
            <a:lvl1pPr algn="ctr">
              <a:defRPr sz="1400">
                <a:solidFill>
                  <a:schemeClr val="bg1"/>
                </a:solidFill>
              </a:defRPr>
            </a:lvl1pPr>
          </a:lstStyle>
          <a:p>
            <a:fld id="{E29469E3-F7C2-0343-AD03-CE704401D5F1}" type="slidenum">
              <a:rPr lang="en-US" smtClean="0"/>
              <a:pPr/>
              <a:t>‹Nº›</a:t>
            </a:fld>
            <a:endParaRPr lang="en-US" dirty="0"/>
          </a:p>
        </p:txBody>
      </p:sp>
      <p:pic>
        <p:nvPicPr>
          <p:cNvPr id="13" name="Imagen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33938" y="487017"/>
            <a:ext cx="543663" cy="536414"/>
          </a:xfrm>
          <a:prstGeom prst="rect">
            <a:avLst/>
          </a:prstGeom>
        </p:spPr>
      </p:pic>
    </p:spTree>
    <p:extLst>
      <p:ext uri="{BB962C8B-B14F-4D97-AF65-F5344CB8AC3E}">
        <p14:creationId xmlns:p14="http://schemas.microsoft.com/office/powerpoint/2010/main" val="231939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2394B-7FC0-4022-B22F-62B76266B5F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EF16EA0-40E6-49E9-A53C-D90729263BA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721C4E9-39A7-4FEE-AB79-87909D45B141}"/>
              </a:ext>
            </a:extLst>
          </p:cNvPr>
          <p:cNvSpPr>
            <a:spLocks noGrp="1"/>
          </p:cNvSpPr>
          <p:nvPr>
            <p:ph type="dt" sz="half" idx="10"/>
          </p:nvPr>
        </p:nvSpPr>
        <p:spPr/>
        <p:txBody>
          <a:bodyPr/>
          <a:lstStyle/>
          <a:p>
            <a:fld id="{F1987062-7766-4CAE-AC89-9FE7DF15DA11}" type="datetimeFigureOut">
              <a:rPr lang="es-ES" smtClean="0"/>
              <a:t>30/06/2025</a:t>
            </a:fld>
            <a:endParaRPr lang="es-ES"/>
          </a:p>
        </p:txBody>
      </p:sp>
      <p:sp>
        <p:nvSpPr>
          <p:cNvPr id="5" name="Marcador de pie de página 4">
            <a:extLst>
              <a:ext uri="{FF2B5EF4-FFF2-40B4-BE49-F238E27FC236}">
                <a16:creationId xmlns:a16="http://schemas.microsoft.com/office/drawing/2014/main" id="{DC848048-6BEE-448B-971C-E57ED7E5E8F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86D5332-863C-4181-8761-DC27C449D5C9}"/>
              </a:ext>
            </a:extLst>
          </p:cNvPr>
          <p:cNvSpPr>
            <a:spLocks noGrp="1"/>
          </p:cNvSpPr>
          <p:nvPr>
            <p:ph type="sldNum" sz="quarter" idx="12"/>
          </p:nvPr>
        </p:nvSpPr>
        <p:spPr/>
        <p:txBody>
          <a:bodyPr/>
          <a:lstStyle/>
          <a:p>
            <a:fld id="{703ED387-A620-420B-B287-CFBBC34BE426}" type="slidenum">
              <a:rPr lang="es-ES" smtClean="0"/>
              <a:t>‹Nº›</a:t>
            </a:fld>
            <a:endParaRPr lang="es-ES"/>
          </a:p>
        </p:txBody>
      </p:sp>
    </p:spTree>
    <p:extLst>
      <p:ext uri="{BB962C8B-B14F-4D97-AF65-F5344CB8AC3E}">
        <p14:creationId xmlns:p14="http://schemas.microsoft.com/office/powerpoint/2010/main" val="39323141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AE8741-BB05-47F4-B1EA-48C9FA2326D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4F21B65-9D93-477D-889F-B02308DAEE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EEFF9D9-1CF1-4039-970F-7911EBB30CBD}"/>
              </a:ext>
            </a:extLst>
          </p:cNvPr>
          <p:cNvSpPr>
            <a:spLocks noGrp="1"/>
          </p:cNvSpPr>
          <p:nvPr>
            <p:ph type="dt" sz="half" idx="10"/>
          </p:nvPr>
        </p:nvSpPr>
        <p:spPr/>
        <p:txBody>
          <a:bodyPr/>
          <a:lstStyle/>
          <a:p>
            <a:fld id="{F1987062-7766-4CAE-AC89-9FE7DF15DA11}" type="datetimeFigureOut">
              <a:rPr lang="es-ES" smtClean="0"/>
              <a:t>30/06/2025</a:t>
            </a:fld>
            <a:endParaRPr lang="es-ES"/>
          </a:p>
        </p:txBody>
      </p:sp>
      <p:sp>
        <p:nvSpPr>
          <p:cNvPr id="5" name="Marcador de pie de página 4">
            <a:extLst>
              <a:ext uri="{FF2B5EF4-FFF2-40B4-BE49-F238E27FC236}">
                <a16:creationId xmlns:a16="http://schemas.microsoft.com/office/drawing/2014/main" id="{B1FD7963-F141-44E7-AD84-7CB8F880C83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965FAD5-692E-49A4-8B93-74683B7E0A04}"/>
              </a:ext>
            </a:extLst>
          </p:cNvPr>
          <p:cNvSpPr>
            <a:spLocks noGrp="1"/>
          </p:cNvSpPr>
          <p:nvPr>
            <p:ph type="sldNum" sz="quarter" idx="12"/>
          </p:nvPr>
        </p:nvSpPr>
        <p:spPr/>
        <p:txBody>
          <a:bodyPr/>
          <a:lstStyle/>
          <a:p>
            <a:fld id="{703ED387-A620-420B-B287-CFBBC34BE426}" type="slidenum">
              <a:rPr lang="es-ES" smtClean="0"/>
              <a:t>‹Nº›</a:t>
            </a:fld>
            <a:endParaRPr lang="es-ES"/>
          </a:p>
        </p:txBody>
      </p:sp>
    </p:spTree>
    <p:extLst>
      <p:ext uri="{BB962C8B-B14F-4D97-AF65-F5344CB8AC3E}">
        <p14:creationId xmlns:p14="http://schemas.microsoft.com/office/powerpoint/2010/main" val="24094746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0EAC91-5162-4805-901C-DDFA2180DD5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B24E192-9BB5-4683-80BA-A4EA506E540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44FC38A-CF44-4BE0-8001-4EC690C231C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F435EEA-D562-452B-872F-D7C8843A98DF}"/>
              </a:ext>
            </a:extLst>
          </p:cNvPr>
          <p:cNvSpPr>
            <a:spLocks noGrp="1"/>
          </p:cNvSpPr>
          <p:nvPr>
            <p:ph type="dt" sz="half" idx="10"/>
          </p:nvPr>
        </p:nvSpPr>
        <p:spPr/>
        <p:txBody>
          <a:bodyPr/>
          <a:lstStyle/>
          <a:p>
            <a:fld id="{F1987062-7766-4CAE-AC89-9FE7DF15DA11}" type="datetimeFigureOut">
              <a:rPr lang="es-ES" smtClean="0"/>
              <a:t>30/06/2025</a:t>
            </a:fld>
            <a:endParaRPr lang="es-ES"/>
          </a:p>
        </p:txBody>
      </p:sp>
      <p:sp>
        <p:nvSpPr>
          <p:cNvPr id="6" name="Marcador de pie de página 5">
            <a:extLst>
              <a:ext uri="{FF2B5EF4-FFF2-40B4-BE49-F238E27FC236}">
                <a16:creationId xmlns:a16="http://schemas.microsoft.com/office/drawing/2014/main" id="{4DF6ADE3-504D-445F-A870-775C0137A30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BAA26C6-76C7-4D24-AE11-7D9A48B821A0}"/>
              </a:ext>
            </a:extLst>
          </p:cNvPr>
          <p:cNvSpPr>
            <a:spLocks noGrp="1"/>
          </p:cNvSpPr>
          <p:nvPr>
            <p:ph type="sldNum" sz="quarter" idx="12"/>
          </p:nvPr>
        </p:nvSpPr>
        <p:spPr/>
        <p:txBody>
          <a:bodyPr/>
          <a:lstStyle/>
          <a:p>
            <a:fld id="{703ED387-A620-420B-B287-CFBBC34BE426}" type="slidenum">
              <a:rPr lang="es-ES" smtClean="0"/>
              <a:t>‹Nº›</a:t>
            </a:fld>
            <a:endParaRPr lang="es-ES"/>
          </a:p>
        </p:txBody>
      </p:sp>
    </p:spTree>
    <p:extLst>
      <p:ext uri="{BB962C8B-B14F-4D97-AF65-F5344CB8AC3E}">
        <p14:creationId xmlns:p14="http://schemas.microsoft.com/office/powerpoint/2010/main" val="34028665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26F44-AB61-4409-ADCF-F71FC385AB3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34ED954-36D9-4C91-BD18-4E2DC2A5CF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2370816-754F-4C37-8EA9-9FF05CE54FD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43DEC1F-80D5-4530-BD70-87CE8A85A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76956AC-E703-48D3-B29D-1263234AEEA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EAF158C-19CF-45F9-A517-F59FC157A4D4}"/>
              </a:ext>
            </a:extLst>
          </p:cNvPr>
          <p:cNvSpPr>
            <a:spLocks noGrp="1"/>
          </p:cNvSpPr>
          <p:nvPr>
            <p:ph type="dt" sz="half" idx="10"/>
          </p:nvPr>
        </p:nvSpPr>
        <p:spPr/>
        <p:txBody>
          <a:bodyPr/>
          <a:lstStyle/>
          <a:p>
            <a:fld id="{F1987062-7766-4CAE-AC89-9FE7DF15DA11}" type="datetimeFigureOut">
              <a:rPr lang="es-ES" smtClean="0"/>
              <a:t>30/06/2025</a:t>
            </a:fld>
            <a:endParaRPr lang="es-ES"/>
          </a:p>
        </p:txBody>
      </p:sp>
      <p:sp>
        <p:nvSpPr>
          <p:cNvPr id="8" name="Marcador de pie de página 7">
            <a:extLst>
              <a:ext uri="{FF2B5EF4-FFF2-40B4-BE49-F238E27FC236}">
                <a16:creationId xmlns:a16="http://schemas.microsoft.com/office/drawing/2014/main" id="{E2058CF5-AC50-4A34-AF18-D54D3963FFEE}"/>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058F76C-5E1C-4A01-9834-F3B76AD14D5A}"/>
              </a:ext>
            </a:extLst>
          </p:cNvPr>
          <p:cNvSpPr>
            <a:spLocks noGrp="1"/>
          </p:cNvSpPr>
          <p:nvPr>
            <p:ph type="sldNum" sz="quarter" idx="12"/>
          </p:nvPr>
        </p:nvSpPr>
        <p:spPr/>
        <p:txBody>
          <a:bodyPr/>
          <a:lstStyle/>
          <a:p>
            <a:fld id="{703ED387-A620-420B-B287-CFBBC34BE426}" type="slidenum">
              <a:rPr lang="es-ES" smtClean="0"/>
              <a:t>‹Nº›</a:t>
            </a:fld>
            <a:endParaRPr lang="es-ES"/>
          </a:p>
        </p:txBody>
      </p:sp>
    </p:spTree>
    <p:extLst>
      <p:ext uri="{BB962C8B-B14F-4D97-AF65-F5344CB8AC3E}">
        <p14:creationId xmlns:p14="http://schemas.microsoft.com/office/powerpoint/2010/main" val="28942623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3197D-2F50-491F-8143-F0646708265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1F96342-F106-4EA4-91C4-32E6726CF1F1}"/>
              </a:ext>
            </a:extLst>
          </p:cNvPr>
          <p:cNvSpPr>
            <a:spLocks noGrp="1"/>
          </p:cNvSpPr>
          <p:nvPr>
            <p:ph type="dt" sz="half" idx="10"/>
          </p:nvPr>
        </p:nvSpPr>
        <p:spPr/>
        <p:txBody>
          <a:bodyPr/>
          <a:lstStyle/>
          <a:p>
            <a:fld id="{F1987062-7766-4CAE-AC89-9FE7DF15DA11}" type="datetimeFigureOut">
              <a:rPr lang="es-ES" smtClean="0"/>
              <a:t>30/06/2025</a:t>
            </a:fld>
            <a:endParaRPr lang="es-ES"/>
          </a:p>
        </p:txBody>
      </p:sp>
      <p:sp>
        <p:nvSpPr>
          <p:cNvPr id="4" name="Marcador de pie de página 3">
            <a:extLst>
              <a:ext uri="{FF2B5EF4-FFF2-40B4-BE49-F238E27FC236}">
                <a16:creationId xmlns:a16="http://schemas.microsoft.com/office/drawing/2014/main" id="{18FBD01C-1227-4E2A-9DB7-F91E5509D579}"/>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A944B0D0-725B-4968-B152-BD8C22D2DCF8}"/>
              </a:ext>
            </a:extLst>
          </p:cNvPr>
          <p:cNvSpPr>
            <a:spLocks noGrp="1"/>
          </p:cNvSpPr>
          <p:nvPr>
            <p:ph type="sldNum" sz="quarter" idx="12"/>
          </p:nvPr>
        </p:nvSpPr>
        <p:spPr/>
        <p:txBody>
          <a:bodyPr/>
          <a:lstStyle/>
          <a:p>
            <a:fld id="{703ED387-A620-420B-B287-CFBBC34BE426}" type="slidenum">
              <a:rPr lang="es-ES" smtClean="0"/>
              <a:t>‹Nº›</a:t>
            </a:fld>
            <a:endParaRPr lang="es-ES"/>
          </a:p>
        </p:txBody>
      </p:sp>
    </p:spTree>
    <p:extLst>
      <p:ext uri="{BB962C8B-B14F-4D97-AF65-F5344CB8AC3E}">
        <p14:creationId xmlns:p14="http://schemas.microsoft.com/office/powerpoint/2010/main" val="21372887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98CDFD4-B3C6-4B34-8C52-0FCF100D0BEB}"/>
              </a:ext>
            </a:extLst>
          </p:cNvPr>
          <p:cNvSpPr>
            <a:spLocks noGrp="1"/>
          </p:cNvSpPr>
          <p:nvPr>
            <p:ph type="dt" sz="half" idx="10"/>
          </p:nvPr>
        </p:nvSpPr>
        <p:spPr/>
        <p:txBody>
          <a:bodyPr/>
          <a:lstStyle/>
          <a:p>
            <a:fld id="{F1987062-7766-4CAE-AC89-9FE7DF15DA11}" type="datetimeFigureOut">
              <a:rPr lang="es-ES" smtClean="0"/>
              <a:t>30/06/2025</a:t>
            </a:fld>
            <a:endParaRPr lang="es-ES"/>
          </a:p>
        </p:txBody>
      </p:sp>
      <p:sp>
        <p:nvSpPr>
          <p:cNvPr id="3" name="Marcador de pie de página 2">
            <a:extLst>
              <a:ext uri="{FF2B5EF4-FFF2-40B4-BE49-F238E27FC236}">
                <a16:creationId xmlns:a16="http://schemas.microsoft.com/office/drawing/2014/main" id="{366D5A15-5DE9-42CE-87B7-BC8F6CC3B713}"/>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AD639D0-5509-4FD8-8626-97B0AD95C50B}"/>
              </a:ext>
            </a:extLst>
          </p:cNvPr>
          <p:cNvSpPr>
            <a:spLocks noGrp="1"/>
          </p:cNvSpPr>
          <p:nvPr>
            <p:ph type="sldNum" sz="quarter" idx="12"/>
          </p:nvPr>
        </p:nvSpPr>
        <p:spPr/>
        <p:txBody>
          <a:bodyPr/>
          <a:lstStyle/>
          <a:p>
            <a:fld id="{703ED387-A620-420B-B287-CFBBC34BE426}" type="slidenum">
              <a:rPr lang="es-ES" smtClean="0"/>
              <a:t>‹Nº›</a:t>
            </a:fld>
            <a:endParaRPr lang="es-ES"/>
          </a:p>
        </p:txBody>
      </p:sp>
    </p:spTree>
    <p:extLst>
      <p:ext uri="{BB962C8B-B14F-4D97-AF65-F5344CB8AC3E}">
        <p14:creationId xmlns:p14="http://schemas.microsoft.com/office/powerpoint/2010/main" val="29854651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18C04-9D82-4CBD-8D4B-B417F8662D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62DE886-F057-473B-9A8B-BD9E3F6C2B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B34E3CE-62ED-48DA-87FD-F77868064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AD7BD97-28C4-4832-8F56-2CD4F00773BD}"/>
              </a:ext>
            </a:extLst>
          </p:cNvPr>
          <p:cNvSpPr>
            <a:spLocks noGrp="1"/>
          </p:cNvSpPr>
          <p:nvPr>
            <p:ph type="dt" sz="half" idx="10"/>
          </p:nvPr>
        </p:nvSpPr>
        <p:spPr/>
        <p:txBody>
          <a:bodyPr/>
          <a:lstStyle/>
          <a:p>
            <a:fld id="{F1987062-7766-4CAE-AC89-9FE7DF15DA11}" type="datetimeFigureOut">
              <a:rPr lang="es-ES" smtClean="0"/>
              <a:t>30/06/2025</a:t>
            </a:fld>
            <a:endParaRPr lang="es-ES"/>
          </a:p>
        </p:txBody>
      </p:sp>
      <p:sp>
        <p:nvSpPr>
          <p:cNvPr id="6" name="Marcador de pie de página 5">
            <a:extLst>
              <a:ext uri="{FF2B5EF4-FFF2-40B4-BE49-F238E27FC236}">
                <a16:creationId xmlns:a16="http://schemas.microsoft.com/office/drawing/2014/main" id="{4F47584F-387F-4084-801E-E20D569D938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0FA9434-E5BA-4EB8-8CBD-5170241C148C}"/>
              </a:ext>
            </a:extLst>
          </p:cNvPr>
          <p:cNvSpPr>
            <a:spLocks noGrp="1"/>
          </p:cNvSpPr>
          <p:nvPr>
            <p:ph type="sldNum" sz="quarter" idx="12"/>
          </p:nvPr>
        </p:nvSpPr>
        <p:spPr/>
        <p:txBody>
          <a:bodyPr/>
          <a:lstStyle/>
          <a:p>
            <a:fld id="{703ED387-A620-420B-B287-CFBBC34BE426}" type="slidenum">
              <a:rPr lang="es-ES" smtClean="0"/>
              <a:t>‹Nº›</a:t>
            </a:fld>
            <a:endParaRPr lang="es-ES"/>
          </a:p>
        </p:txBody>
      </p:sp>
    </p:spTree>
    <p:extLst>
      <p:ext uri="{BB962C8B-B14F-4D97-AF65-F5344CB8AC3E}">
        <p14:creationId xmlns:p14="http://schemas.microsoft.com/office/powerpoint/2010/main" val="9377519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BD18E-BCA4-4700-9B62-36CFF689C63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D2C3ACA-4C14-433B-B229-35B44BAE3C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B7074A8-5031-40E0-8776-9EAE44039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EE980AC-3676-48EA-B96C-4D32EB4F31F9}"/>
              </a:ext>
            </a:extLst>
          </p:cNvPr>
          <p:cNvSpPr>
            <a:spLocks noGrp="1"/>
          </p:cNvSpPr>
          <p:nvPr>
            <p:ph type="dt" sz="half" idx="10"/>
          </p:nvPr>
        </p:nvSpPr>
        <p:spPr/>
        <p:txBody>
          <a:bodyPr/>
          <a:lstStyle/>
          <a:p>
            <a:fld id="{F1987062-7766-4CAE-AC89-9FE7DF15DA11}" type="datetimeFigureOut">
              <a:rPr lang="es-ES" smtClean="0"/>
              <a:t>30/06/2025</a:t>
            </a:fld>
            <a:endParaRPr lang="es-ES"/>
          </a:p>
        </p:txBody>
      </p:sp>
      <p:sp>
        <p:nvSpPr>
          <p:cNvPr id="6" name="Marcador de pie de página 5">
            <a:extLst>
              <a:ext uri="{FF2B5EF4-FFF2-40B4-BE49-F238E27FC236}">
                <a16:creationId xmlns:a16="http://schemas.microsoft.com/office/drawing/2014/main" id="{71690550-7074-402F-BA5D-05088D175AB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C1BB258-F56F-4B44-AFCF-D1A48015B693}"/>
              </a:ext>
            </a:extLst>
          </p:cNvPr>
          <p:cNvSpPr>
            <a:spLocks noGrp="1"/>
          </p:cNvSpPr>
          <p:nvPr>
            <p:ph type="sldNum" sz="quarter" idx="12"/>
          </p:nvPr>
        </p:nvSpPr>
        <p:spPr/>
        <p:txBody>
          <a:bodyPr/>
          <a:lstStyle/>
          <a:p>
            <a:fld id="{703ED387-A620-420B-B287-CFBBC34BE426}" type="slidenum">
              <a:rPr lang="es-ES" smtClean="0"/>
              <a:t>‹Nº›</a:t>
            </a:fld>
            <a:endParaRPr lang="es-ES"/>
          </a:p>
        </p:txBody>
      </p:sp>
    </p:spTree>
    <p:extLst>
      <p:ext uri="{BB962C8B-B14F-4D97-AF65-F5344CB8AC3E}">
        <p14:creationId xmlns:p14="http://schemas.microsoft.com/office/powerpoint/2010/main" val="35450214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11C24D3-EB25-418F-A1C8-D80BFA7446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EF8A48-9EB2-465C-93B1-414AEC0979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C9C5ACB-9CBF-4F3E-8937-410C2D633F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87062-7766-4CAE-AC89-9FE7DF15DA11}" type="datetimeFigureOut">
              <a:rPr lang="es-ES" smtClean="0"/>
              <a:t>30/06/2025</a:t>
            </a:fld>
            <a:endParaRPr lang="es-ES"/>
          </a:p>
        </p:txBody>
      </p:sp>
      <p:sp>
        <p:nvSpPr>
          <p:cNvPr id="5" name="Marcador de pie de página 4">
            <a:extLst>
              <a:ext uri="{FF2B5EF4-FFF2-40B4-BE49-F238E27FC236}">
                <a16:creationId xmlns:a16="http://schemas.microsoft.com/office/drawing/2014/main" id="{801D68D1-80A3-4949-802B-4D4D6777FF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CFEBBE26-5981-4503-9A60-ADB160E70F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ED387-A620-420B-B287-CFBBC34BE426}" type="slidenum">
              <a:rPr lang="es-ES" smtClean="0"/>
              <a:t>‹Nº›</a:t>
            </a:fld>
            <a:endParaRPr lang="es-ES"/>
          </a:p>
        </p:txBody>
      </p:sp>
    </p:spTree>
    <p:extLst>
      <p:ext uri="{BB962C8B-B14F-4D97-AF65-F5344CB8AC3E}">
        <p14:creationId xmlns:p14="http://schemas.microsoft.com/office/powerpoint/2010/main" val="3568003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97022A-C82A-41E9-ACFD-24FE06392254}"/>
              </a:ext>
            </a:extLst>
          </p:cNvPr>
          <p:cNvSpPr>
            <a:spLocks noGrp="1"/>
          </p:cNvSpPr>
          <p:nvPr>
            <p:ph type="ctrTitle"/>
          </p:nvPr>
        </p:nvSpPr>
        <p:spPr/>
        <p:txBody>
          <a:bodyPr/>
          <a:lstStyle/>
          <a:p>
            <a:r>
              <a:rPr lang="es-ES" dirty="0"/>
              <a:t>CIBERSEGURIDAD</a:t>
            </a:r>
          </a:p>
        </p:txBody>
      </p:sp>
      <p:sp>
        <p:nvSpPr>
          <p:cNvPr id="3" name="Subtítulo 2">
            <a:extLst>
              <a:ext uri="{FF2B5EF4-FFF2-40B4-BE49-F238E27FC236}">
                <a16:creationId xmlns:a16="http://schemas.microsoft.com/office/drawing/2014/main" id="{9D73724F-0C93-451C-8E0E-80BB986F6E82}"/>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655551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2CBFF-2B5B-2ED1-DD48-0488B742209E}"/>
            </a:ext>
          </a:extLst>
        </p:cNvPr>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2FBCD42B-5C1C-ECE0-83D3-0D39B7B8E733}"/>
              </a:ext>
            </a:extLst>
          </p:cNvPr>
          <p:cNvSpPr>
            <a:spLocks noGrp="1"/>
          </p:cNvSpPr>
          <p:nvPr>
            <p:ph type="sldNum" sz="quarter" idx="12"/>
          </p:nvPr>
        </p:nvSpPr>
        <p:spPr/>
        <p:txBody>
          <a:bodyPr/>
          <a:lstStyle/>
          <a:p>
            <a:fld id="{E29469E3-F7C2-0343-AD03-CE704401D5F1}" type="slidenum">
              <a:rPr lang="en-US" smtClean="0"/>
              <a:pPr/>
              <a:t>10</a:t>
            </a:fld>
            <a:endParaRPr lang="en-US" dirty="0"/>
          </a:p>
        </p:txBody>
      </p:sp>
      <p:sp>
        <p:nvSpPr>
          <p:cNvPr id="2" name="Título 1">
            <a:extLst>
              <a:ext uri="{FF2B5EF4-FFF2-40B4-BE49-F238E27FC236}">
                <a16:creationId xmlns:a16="http://schemas.microsoft.com/office/drawing/2014/main" id="{D9C0EBAE-3F55-467E-8B47-283CB16CD83F}"/>
              </a:ext>
            </a:extLst>
          </p:cNvPr>
          <p:cNvSpPr>
            <a:spLocks noGrp="1"/>
          </p:cNvSpPr>
          <p:nvPr>
            <p:ph type="ctrTitle" idx="4294967295"/>
          </p:nvPr>
        </p:nvSpPr>
        <p:spPr>
          <a:xfrm>
            <a:off x="714266" y="136634"/>
            <a:ext cx="5087444" cy="568217"/>
          </a:xfrm>
        </p:spPr>
        <p:txBody>
          <a:bodyPr>
            <a:normAutofit fontScale="90000"/>
          </a:bodyPr>
          <a:lstStyle/>
          <a:p>
            <a:r>
              <a:rPr lang="es-ES" dirty="0"/>
              <a:t>RGPD. Definiciones</a:t>
            </a:r>
          </a:p>
        </p:txBody>
      </p:sp>
      <p:sp>
        <p:nvSpPr>
          <p:cNvPr id="4" name="Marcador de texto 3">
            <a:extLst>
              <a:ext uri="{FF2B5EF4-FFF2-40B4-BE49-F238E27FC236}">
                <a16:creationId xmlns:a16="http://schemas.microsoft.com/office/drawing/2014/main" id="{946791F1-4978-8B2E-8AA6-5F7CFD8EC0D9}"/>
              </a:ext>
            </a:extLst>
          </p:cNvPr>
          <p:cNvSpPr>
            <a:spLocks noGrp="1"/>
          </p:cNvSpPr>
          <p:nvPr>
            <p:ph type="body" sz="quarter" idx="4294967295"/>
          </p:nvPr>
        </p:nvSpPr>
        <p:spPr>
          <a:xfrm>
            <a:off x="430925" y="884347"/>
            <a:ext cx="11634952" cy="4879975"/>
          </a:xfrm>
        </p:spPr>
        <p:txBody>
          <a:bodyPr>
            <a:noAutofit/>
          </a:bodyPr>
          <a:lstStyle/>
          <a:p>
            <a:r>
              <a:rPr lang="es-ES" b="1" dirty="0">
                <a:solidFill>
                  <a:schemeClr val="tx1"/>
                </a:solidFill>
              </a:rPr>
              <a:t>responsable del tratamiento</a:t>
            </a:r>
            <a:r>
              <a:rPr lang="es-ES" dirty="0">
                <a:solidFill>
                  <a:schemeClr val="tx1"/>
                </a:solidFill>
              </a:rPr>
              <a:t>: la persona física o jurídica, autoridad pública, servicio u otro organismo que, solo o junto con otros, determine los fines y medios del tratamiento.</a:t>
            </a:r>
          </a:p>
          <a:p>
            <a:r>
              <a:rPr lang="es-ES" b="1" dirty="0"/>
              <a:t>encargado del tratamiento</a:t>
            </a:r>
            <a:r>
              <a:rPr lang="es-ES" dirty="0"/>
              <a:t>: la persona física o jurídica, autoridad pública, servicio u otro organismo que trate datos personales por cuenta del responsable del tratamiento.</a:t>
            </a:r>
          </a:p>
          <a:p>
            <a:r>
              <a:rPr lang="es-ES" b="1" dirty="0"/>
              <a:t>DPD</a:t>
            </a:r>
            <a:r>
              <a:rPr lang="es-ES" dirty="0"/>
              <a:t>: Delegado de Protección de Datos (DPO), persona física designada por el responsable o el encargado del tratamiento, sus funciones son informar y asesorar al responsable o al encargado del tratamiento , supervisar el cumplimiento de la normativa en materia de protección de datos.</a:t>
            </a:r>
          </a:p>
          <a:p>
            <a:r>
              <a:rPr lang="es-ES" b="1" dirty="0"/>
              <a:t>destinatario</a:t>
            </a:r>
            <a:r>
              <a:rPr lang="es-ES" dirty="0"/>
              <a:t>: la persona física o jurídica, autoridad pública, servicio u otro organismo al que se comuniquen datos personales, se trate o no de un tercero.</a:t>
            </a:r>
          </a:p>
          <a:p>
            <a:endParaRPr lang="es-ES" dirty="0">
              <a:solidFill>
                <a:schemeClr val="tx1"/>
              </a:solidFill>
            </a:endParaRPr>
          </a:p>
        </p:txBody>
      </p:sp>
    </p:spTree>
    <p:extLst>
      <p:ext uri="{BB962C8B-B14F-4D97-AF65-F5344CB8AC3E}">
        <p14:creationId xmlns:p14="http://schemas.microsoft.com/office/powerpoint/2010/main" val="232210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11</a:t>
            </a:fld>
            <a:endParaRPr lang="en-US" dirty="0"/>
          </a:p>
        </p:txBody>
      </p:sp>
      <p:sp>
        <p:nvSpPr>
          <p:cNvPr id="2" name="Título 1"/>
          <p:cNvSpPr>
            <a:spLocks noGrp="1"/>
          </p:cNvSpPr>
          <p:nvPr>
            <p:ph type="ctrTitle" idx="4294967295"/>
          </p:nvPr>
        </p:nvSpPr>
        <p:spPr>
          <a:xfrm>
            <a:off x="0" y="209550"/>
            <a:ext cx="12192000" cy="763587"/>
          </a:xfrm>
        </p:spPr>
        <p:txBody>
          <a:bodyPr>
            <a:normAutofit/>
          </a:bodyPr>
          <a:lstStyle/>
          <a:p>
            <a:r>
              <a:rPr lang="es-ES" dirty="0"/>
              <a:t>RGPD. Capitulo II. Principios fundamentales.</a:t>
            </a:r>
          </a:p>
        </p:txBody>
      </p:sp>
      <p:sp>
        <p:nvSpPr>
          <p:cNvPr id="4" name="Marcador de texto 3"/>
          <p:cNvSpPr>
            <a:spLocks noGrp="1"/>
          </p:cNvSpPr>
          <p:nvPr>
            <p:ph type="body" sz="quarter" idx="4294967295"/>
          </p:nvPr>
        </p:nvSpPr>
        <p:spPr>
          <a:xfrm>
            <a:off x="325821" y="1004888"/>
            <a:ext cx="11866180" cy="4879975"/>
          </a:xfrm>
        </p:spPr>
        <p:txBody>
          <a:bodyPr>
            <a:noAutofit/>
          </a:bodyPr>
          <a:lstStyle/>
          <a:p>
            <a:r>
              <a:rPr lang="es-ES" b="1" dirty="0">
                <a:solidFill>
                  <a:schemeClr val="tx1"/>
                </a:solidFill>
              </a:rPr>
              <a:t>Los datos personales</a:t>
            </a:r>
          </a:p>
          <a:p>
            <a:r>
              <a:rPr lang="es-ES" dirty="0">
                <a:solidFill>
                  <a:schemeClr val="tx1"/>
                </a:solidFill>
              </a:rPr>
              <a:t>Serán tratados de manera lícita, leal y transparente en relación con el interesado («licitud, lealtad y transparencia).</a:t>
            </a:r>
          </a:p>
          <a:p>
            <a:r>
              <a:rPr lang="es-ES" dirty="0">
                <a:solidFill>
                  <a:schemeClr val="tx1"/>
                </a:solidFill>
              </a:rPr>
              <a:t>Serán recogidos con fines determinados, explícitos y legítimos, y no serán tratados ulteriormente de manera incompatible con dichos fines.</a:t>
            </a:r>
          </a:p>
          <a:p>
            <a:r>
              <a:rPr lang="es-ES" dirty="0">
                <a:solidFill>
                  <a:schemeClr val="tx1"/>
                </a:solidFill>
              </a:rPr>
              <a:t>Los datos serán adecuados, pertinentes y limitados a lo necesario en relación con los fines para los que son tratados («minimización de datos»). mantenidos de forma que se permita la identificación de los interesados durante no más tiempo del necesario.</a:t>
            </a:r>
          </a:p>
          <a:p>
            <a:r>
              <a:rPr lang="es-ES" dirty="0">
                <a:solidFill>
                  <a:schemeClr val="tx1"/>
                </a:solidFill>
              </a:rPr>
              <a:t>se garantizará una seguridad adecuada de los datos personales, incluida la protección contra el tratamiento no autorizado o ilícito y contra su pérdida, destrucción o daño accidental, mediante la aplicación de medidas técnicas u organizativas apropiadas («integridad y confidencialidad»).</a:t>
            </a:r>
          </a:p>
          <a:p>
            <a:r>
              <a:rPr lang="es-ES" dirty="0">
                <a:solidFill>
                  <a:schemeClr val="tx1"/>
                </a:solidFill>
              </a:rPr>
              <a:t>La cuestión fundamental para el tratamiento de los datos personales de un sujeto es que este haya mostrado su consentimiento a ese tratamiento.</a:t>
            </a:r>
          </a:p>
          <a:p>
            <a:r>
              <a:rPr kumimoji="0" lang="es-ES" altLang="es-ES" b="1" i="0" u="none" strike="noStrike" cap="none" normalizeH="0" baseline="0" dirty="0">
                <a:ln>
                  <a:noFill/>
                </a:ln>
                <a:solidFill>
                  <a:schemeClr val="tx1"/>
                </a:solidFill>
                <a:effectLst/>
                <a:latin typeface="Arial" panose="020B0604020202020204" pitchFamily="34" charset="0"/>
              </a:rPr>
              <a:t>Responsabilidad proactiva</a:t>
            </a:r>
            <a:r>
              <a:rPr kumimoji="0" lang="es-ES" altLang="es-ES" b="0" i="0" u="none" strike="noStrike" cap="none" normalizeH="0" baseline="0" dirty="0">
                <a:ln>
                  <a:noFill/>
                </a:ln>
                <a:solidFill>
                  <a:schemeClr val="tx1"/>
                </a:solidFill>
                <a:effectLst/>
                <a:latin typeface="Arial" panose="020B0604020202020204" pitchFamily="34" charset="0"/>
              </a:rPr>
              <a:t>: Los responsables del tratamiento deben demostrar conformidad con estos principios. </a:t>
            </a:r>
          </a:p>
          <a:p>
            <a:endParaRPr lang="es-ES" dirty="0">
              <a:solidFill>
                <a:schemeClr val="tx1"/>
              </a:solidFill>
            </a:endParaRPr>
          </a:p>
        </p:txBody>
      </p:sp>
    </p:spTree>
    <p:extLst>
      <p:ext uri="{BB962C8B-B14F-4D97-AF65-F5344CB8AC3E}">
        <p14:creationId xmlns:p14="http://schemas.microsoft.com/office/powerpoint/2010/main" val="334610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12</a:t>
            </a:fld>
            <a:endParaRPr lang="en-US" dirty="0"/>
          </a:p>
        </p:txBody>
      </p:sp>
      <p:sp>
        <p:nvSpPr>
          <p:cNvPr id="2" name="Título 1"/>
          <p:cNvSpPr>
            <a:spLocks noGrp="1"/>
          </p:cNvSpPr>
          <p:nvPr>
            <p:ph type="ctrTitle" idx="4294967295"/>
          </p:nvPr>
        </p:nvSpPr>
        <p:spPr>
          <a:xfrm>
            <a:off x="745797" y="211137"/>
            <a:ext cx="11036300" cy="409575"/>
          </a:xfrm>
        </p:spPr>
        <p:txBody>
          <a:bodyPr>
            <a:normAutofit fontScale="90000"/>
          </a:bodyPr>
          <a:lstStyle/>
          <a:p>
            <a:r>
              <a:rPr lang="es-ES" dirty="0" err="1"/>
              <a:t>RGPD.Derechos</a:t>
            </a:r>
            <a:r>
              <a:rPr lang="es-ES" dirty="0"/>
              <a:t> de los usuarios. Derechos ARCO </a:t>
            </a:r>
          </a:p>
        </p:txBody>
      </p:sp>
      <p:sp>
        <p:nvSpPr>
          <p:cNvPr id="4" name="Marcador de texto 3"/>
          <p:cNvSpPr>
            <a:spLocks noGrp="1"/>
          </p:cNvSpPr>
          <p:nvPr>
            <p:ph type="body" sz="quarter" idx="4294967295"/>
          </p:nvPr>
        </p:nvSpPr>
        <p:spPr>
          <a:xfrm>
            <a:off x="225972" y="747713"/>
            <a:ext cx="11740055" cy="4879975"/>
          </a:xfrm>
        </p:spPr>
        <p:txBody>
          <a:bodyPr>
            <a:noAutofit/>
          </a:bodyPr>
          <a:lstStyle/>
          <a:p>
            <a:r>
              <a:rPr lang="es-ES" b="1" dirty="0">
                <a:solidFill>
                  <a:schemeClr val="tx1"/>
                </a:solidFill>
              </a:rPr>
              <a:t>Derecho de acceso e información</a:t>
            </a:r>
            <a:r>
              <a:rPr lang="es-ES" dirty="0">
                <a:solidFill>
                  <a:schemeClr val="tx1"/>
                </a:solidFill>
              </a:rPr>
              <a:t>: El interesado tiene derecho a que el responsable del tratamiento de los datos le confirme si se están tratando sus datos le permita acceder a ellos y además le facilite la siguiente información.</a:t>
            </a:r>
          </a:p>
          <a:p>
            <a:pPr marL="0" indent="0">
              <a:buNone/>
            </a:pPr>
            <a:r>
              <a:rPr lang="es-ES" dirty="0">
                <a:solidFill>
                  <a:schemeClr val="tx1"/>
                </a:solidFill>
              </a:rPr>
              <a:t>	o Los fines del tratamiento.</a:t>
            </a:r>
          </a:p>
          <a:p>
            <a:pPr marL="0" indent="0">
              <a:buNone/>
            </a:pPr>
            <a:r>
              <a:rPr lang="es-ES" dirty="0">
                <a:solidFill>
                  <a:schemeClr val="tx1"/>
                </a:solidFill>
              </a:rPr>
              <a:t>	o Las categorías de datos que se están tratando.</a:t>
            </a:r>
          </a:p>
          <a:p>
            <a:pPr marL="0" indent="0">
              <a:buNone/>
            </a:pPr>
            <a:r>
              <a:rPr lang="es-ES" dirty="0">
                <a:solidFill>
                  <a:schemeClr val="tx1"/>
                </a:solidFill>
              </a:rPr>
              <a:t>	o El plazo de conservación de estos datos.</a:t>
            </a:r>
          </a:p>
          <a:p>
            <a:pPr marL="0" indent="0">
              <a:buNone/>
            </a:pPr>
            <a:r>
              <a:rPr lang="es-ES" dirty="0">
                <a:solidFill>
                  <a:schemeClr val="tx1"/>
                </a:solidFill>
              </a:rPr>
              <a:t>	o La existencia de la posibilidad por parte del interesado de solicitar 	rectificación o supresión de los datos.</a:t>
            </a:r>
          </a:p>
          <a:p>
            <a:pPr marL="0" indent="0">
              <a:buNone/>
            </a:pPr>
            <a:r>
              <a:rPr lang="es-ES" dirty="0">
                <a:solidFill>
                  <a:schemeClr val="tx1"/>
                </a:solidFill>
              </a:rPr>
              <a:t>	o Si los datos no se obtuvieron del interesado información de cómo se 	obtuvieron.</a:t>
            </a:r>
          </a:p>
          <a:p>
            <a:pPr marL="0" indent="0">
              <a:buNone/>
            </a:pPr>
            <a:r>
              <a:rPr lang="es-ES" dirty="0">
                <a:solidFill>
                  <a:schemeClr val="tx1"/>
                </a:solidFill>
              </a:rPr>
              <a:t>	o Se entregará una copia de los datos que están siendo tratados al 	interesado. </a:t>
            </a:r>
          </a:p>
        </p:txBody>
      </p:sp>
    </p:spTree>
    <p:extLst>
      <p:ext uri="{BB962C8B-B14F-4D97-AF65-F5344CB8AC3E}">
        <p14:creationId xmlns:p14="http://schemas.microsoft.com/office/powerpoint/2010/main" val="268168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13</a:t>
            </a:fld>
            <a:endParaRPr lang="en-US" dirty="0"/>
          </a:p>
        </p:txBody>
      </p:sp>
      <p:sp>
        <p:nvSpPr>
          <p:cNvPr id="2" name="Título 1"/>
          <p:cNvSpPr>
            <a:spLocks noGrp="1"/>
          </p:cNvSpPr>
          <p:nvPr>
            <p:ph type="ctrTitle" idx="4294967295"/>
          </p:nvPr>
        </p:nvSpPr>
        <p:spPr>
          <a:xfrm>
            <a:off x="1155700" y="541338"/>
            <a:ext cx="11036300" cy="409575"/>
          </a:xfrm>
        </p:spPr>
        <p:txBody>
          <a:bodyPr>
            <a:normAutofit fontScale="90000"/>
          </a:bodyPr>
          <a:lstStyle/>
          <a:p>
            <a:r>
              <a:rPr lang="es-ES" dirty="0" err="1"/>
              <a:t>RGPD.Derechos</a:t>
            </a:r>
            <a:r>
              <a:rPr lang="es-ES" dirty="0"/>
              <a:t> de los usuarios. ARCO</a:t>
            </a:r>
          </a:p>
        </p:txBody>
      </p:sp>
      <p:sp>
        <p:nvSpPr>
          <p:cNvPr id="4" name="Marcador de texto 3"/>
          <p:cNvSpPr>
            <a:spLocks noGrp="1"/>
          </p:cNvSpPr>
          <p:nvPr>
            <p:ph type="body" sz="quarter" idx="4294967295"/>
          </p:nvPr>
        </p:nvSpPr>
        <p:spPr>
          <a:xfrm>
            <a:off x="588580" y="1213644"/>
            <a:ext cx="11340662" cy="4879975"/>
          </a:xfrm>
        </p:spPr>
        <p:txBody>
          <a:bodyPr>
            <a:noAutofit/>
          </a:bodyPr>
          <a:lstStyle/>
          <a:p>
            <a:r>
              <a:rPr lang="es-ES" b="1" dirty="0">
                <a:solidFill>
                  <a:schemeClr val="tx1"/>
                </a:solidFill>
              </a:rPr>
              <a:t>Derecho de rectificación:</a:t>
            </a:r>
            <a:r>
              <a:rPr lang="es-ES" dirty="0">
                <a:solidFill>
                  <a:schemeClr val="tx1"/>
                </a:solidFill>
              </a:rPr>
              <a:t> El interesado tiene derecho a que el responsable del tratamiento rectifique aquellos datos inexactos del interesado sin más que éste se lo solicite.</a:t>
            </a:r>
          </a:p>
          <a:p>
            <a:r>
              <a:rPr lang="es-ES" b="1" dirty="0">
                <a:solidFill>
                  <a:schemeClr val="tx1"/>
                </a:solidFill>
              </a:rPr>
              <a:t>Derecho de supresión</a:t>
            </a:r>
            <a:r>
              <a:rPr lang="es-ES" dirty="0">
                <a:solidFill>
                  <a:schemeClr val="tx1"/>
                </a:solidFill>
              </a:rPr>
              <a:t>: El interesado tiene derecho a que el responsable del tratamiento elimine sus datos cuando ocurra alguna de las siguientes situaciones:</a:t>
            </a:r>
          </a:p>
          <a:p>
            <a:pPr marL="0" indent="0">
              <a:buNone/>
            </a:pPr>
            <a:r>
              <a:rPr lang="es-ES" dirty="0">
                <a:solidFill>
                  <a:schemeClr val="tx1"/>
                </a:solidFill>
              </a:rPr>
              <a:t>	o Los datos ya no sean necesarios para los fines para los que se 	recogieron.</a:t>
            </a:r>
          </a:p>
          <a:p>
            <a:pPr marL="0" indent="0">
              <a:buNone/>
            </a:pPr>
            <a:r>
              <a:rPr lang="es-ES" dirty="0">
                <a:solidFill>
                  <a:schemeClr val="tx1"/>
                </a:solidFill>
              </a:rPr>
              <a:t>	o El interesado retire el consentimiento al tratamiento de los datos.</a:t>
            </a:r>
          </a:p>
          <a:p>
            <a:pPr marL="0" indent="0">
              <a:buNone/>
            </a:pPr>
            <a:r>
              <a:rPr lang="es-ES" dirty="0">
                <a:solidFill>
                  <a:schemeClr val="tx1"/>
                </a:solidFill>
              </a:rPr>
              <a:t>	o Los datos hayan sido tratados ilícitamente.</a:t>
            </a:r>
          </a:p>
        </p:txBody>
      </p:sp>
    </p:spTree>
    <p:extLst>
      <p:ext uri="{BB962C8B-B14F-4D97-AF65-F5344CB8AC3E}">
        <p14:creationId xmlns:p14="http://schemas.microsoft.com/office/powerpoint/2010/main" val="304413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14</a:t>
            </a:fld>
            <a:endParaRPr lang="en-US" dirty="0"/>
          </a:p>
        </p:txBody>
      </p:sp>
      <p:sp>
        <p:nvSpPr>
          <p:cNvPr id="2" name="Título 1"/>
          <p:cNvSpPr>
            <a:spLocks noGrp="1"/>
          </p:cNvSpPr>
          <p:nvPr>
            <p:ph type="ctrTitle" idx="4294967295"/>
          </p:nvPr>
        </p:nvSpPr>
        <p:spPr>
          <a:xfrm>
            <a:off x="146706" y="211137"/>
            <a:ext cx="11036300" cy="409575"/>
          </a:xfrm>
        </p:spPr>
        <p:txBody>
          <a:bodyPr>
            <a:normAutofit fontScale="90000"/>
          </a:bodyPr>
          <a:lstStyle/>
          <a:p>
            <a:r>
              <a:rPr lang="es-ES" dirty="0"/>
              <a:t>Derechos de los usuarios</a:t>
            </a:r>
          </a:p>
        </p:txBody>
      </p:sp>
      <p:sp>
        <p:nvSpPr>
          <p:cNvPr id="4" name="Marcador de texto 3"/>
          <p:cNvSpPr>
            <a:spLocks noGrp="1"/>
          </p:cNvSpPr>
          <p:nvPr>
            <p:ph type="body" sz="quarter" idx="4294967295"/>
          </p:nvPr>
        </p:nvSpPr>
        <p:spPr>
          <a:xfrm>
            <a:off x="125413" y="768734"/>
            <a:ext cx="11625153" cy="4879975"/>
          </a:xfrm>
        </p:spPr>
        <p:txBody>
          <a:bodyPr>
            <a:noAutofit/>
          </a:bodyPr>
          <a:lstStyle/>
          <a:p>
            <a:r>
              <a:rPr lang="es-ES" b="1" dirty="0">
                <a:solidFill>
                  <a:schemeClr val="tx1"/>
                </a:solidFill>
              </a:rPr>
              <a:t>Derecho de limitación del tratamiento</a:t>
            </a:r>
            <a:r>
              <a:rPr lang="es-ES" dirty="0">
                <a:solidFill>
                  <a:schemeClr val="tx1"/>
                </a:solidFill>
              </a:rPr>
              <a:t>: el concepto de limitación del tratamiento consistiría en la suspensión temporal o definitiva del tratamiento de los datos, pero no es su eliminación, esto lo diferencia del derecho de supresión. </a:t>
            </a:r>
          </a:p>
          <a:p>
            <a:r>
              <a:rPr lang="es-ES" b="1" dirty="0">
                <a:solidFill>
                  <a:schemeClr val="tx1"/>
                </a:solidFill>
              </a:rPr>
              <a:t>Derecho de oposición: </a:t>
            </a:r>
            <a:r>
              <a:rPr lang="es-ES" dirty="0">
                <a:solidFill>
                  <a:schemeClr val="tx1"/>
                </a:solidFill>
              </a:rPr>
              <a:t>El RGPD establece determinadas situaciones en las que sin el consentimiento del interesado pueden tratarse sus datos como son la realización de una misión en interés publico o para la satisfacción de intereses legítimos del responsable del tratamiento. En ambos casos el interesado si tuviera conocimiento de estos tratamientos puede oponerse a ellos atendiendo a su situación particular. También podrá oponerse al tratamiento el interesado cuando los fines del tratamiento sean relacionados con el marketing y las ventas de productos.</a:t>
            </a:r>
          </a:p>
          <a:p>
            <a:r>
              <a:rPr lang="es-ES" altLang="es-ES" b="1" dirty="0">
                <a:solidFill>
                  <a:schemeClr val="tx1"/>
                </a:solidFill>
                <a:latin typeface="Arial" panose="020B0604020202020204" pitchFamily="34" charset="0"/>
              </a:rPr>
              <a:t>Derechos relacionados con decisiones automatizadas y elaboración de perfiles</a:t>
            </a:r>
            <a:r>
              <a:rPr lang="es-ES" altLang="es-ES" dirty="0">
                <a:solidFill>
                  <a:schemeClr val="tx1"/>
                </a:solidFill>
                <a:latin typeface="Arial" panose="020B0604020202020204" pitchFamily="34" charset="0"/>
              </a:rPr>
              <a:t>: Garantías contra decisiones basadas exclusivamente en tratamientos automatizados. </a:t>
            </a:r>
          </a:p>
          <a:p>
            <a:endParaRPr lang="es-ES" dirty="0">
              <a:solidFill>
                <a:schemeClr val="tx1"/>
              </a:solidFill>
            </a:endParaRPr>
          </a:p>
        </p:txBody>
      </p:sp>
    </p:spTree>
    <p:extLst>
      <p:ext uri="{BB962C8B-B14F-4D97-AF65-F5344CB8AC3E}">
        <p14:creationId xmlns:p14="http://schemas.microsoft.com/office/powerpoint/2010/main" val="4038646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15</a:t>
            </a:fld>
            <a:endParaRPr lang="en-US" dirty="0"/>
          </a:p>
        </p:txBody>
      </p:sp>
      <p:sp>
        <p:nvSpPr>
          <p:cNvPr id="2" name="Título 1"/>
          <p:cNvSpPr>
            <a:spLocks noGrp="1"/>
          </p:cNvSpPr>
          <p:nvPr>
            <p:ph type="ctrTitle" idx="4294967295"/>
          </p:nvPr>
        </p:nvSpPr>
        <p:spPr>
          <a:xfrm>
            <a:off x="1061107" y="136525"/>
            <a:ext cx="11036300" cy="409575"/>
          </a:xfrm>
        </p:spPr>
        <p:txBody>
          <a:bodyPr>
            <a:normAutofit fontScale="90000"/>
          </a:bodyPr>
          <a:lstStyle/>
          <a:p>
            <a:r>
              <a:rPr lang="es-ES" dirty="0"/>
              <a:t>RGPD. Seguridad del tratamiento.</a:t>
            </a:r>
          </a:p>
        </p:txBody>
      </p:sp>
      <p:sp>
        <p:nvSpPr>
          <p:cNvPr id="4" name="Marcador de texto 3"/>
          <p:cNvSpPr>
            <a:spLocks noGrp="1"/>
          </p:cNvSpPr>
          <p:nvPr>
            <p:ph type="body" sz="quarter" idx="4294967295"/>
          </p:nvPr>
        </p:nvSpPr>
        <p:spPr>
          <a:xfrm>
            <a:off x="341586" y="695161"/>
            <a:ext cx="11508828" cy="4879975"/>
          </a:xfrm>
        </p:spPr>
        <p:txBody>
          <a:bodyPr>
            <a:noAutofit/>
          </a:bodyPr>
          <a:lstStyle/>
          <a:p>
            <a:r>
              <a:rPr lang="es-ES" b="1" dirty="0">
                <a:solidFill>
                  <a:schemeClr val="tx1"/>
                </a:solidFill>
              </a:rPr>
              <a:t>Seguridad del tratamiento </a:t>
            </a:r>
            <a:r>
              <a:rPr lang="es-ES" dirty="0">
                <a:solidFill>
                  <a:schemeClr val="tx1"/>
                </a:solidFill>
              </a:rPr>
              <a:t>Teniendo en cuenta el estado de la técnica, los costes de aplicación, y la naturaleza, el alcance, el contexto y los fines del tratamiento, así como riesgos de probabilidad y gravedad variables para los derechos y libertades de las personas físicas, el responsable y el encargado del tratamiento aplicarán medidas técnicas y organizativas apropiadas para garantizar un nivel de seguridad adecuado al riesgo, que en su caso incluya, entre otros: </a:t>
            </a:r>
          </a:p>
          <a:p>
            <a:pPr marL="0" indent="0">
              <a:buNone/>
            </a:pPr>
            <a:r>
              <a:rPr lang="es-ES" dirty="0">
                <a:solidFill>
                  <a:schemeClr val="tx1"/>
                </a:solidFill>
              </a:rPr>
              <a:t>	- la </a:t>
            </a:r>
            <a:r>
              <a:rPr lang="es-ES" dirty="0" err="1">
                <a:solidFill>
                  <a:schemeClr val="tx1"/>
                </a:solidFill>
              </a:rPr>
              <a:t>seudonimización</a:t>
            </a:r>
            <a:r>
              <a:rPr lang="es-ES" dirty="0">
                <a:solidFill>
                  <a:schemeClr val="tx1"/>
                </a:solidFill>
              </a:rPr>
              <a:t> y el cifrado de datos personales.</a:t>
            </a:r>
          </a:p>
          <a:p>
            <a:pPr marL="0" indent="0">
              <a:buNone/>
            </a:pPr>
            <a:r>
              <a:rPr lang="es-ES" dirty="0">
                <a:solidFill>
                  <a:schemeClr val="tx1"/>
                </a:solidFill>
              </a:rPr>
              <a:t>	- la capacidad de garantizar la confidencialidad, integridad, 	disponibilidad y resiliencia permanentes de los sistemas y servicios de 	tratamiento.</a:t>
            </a:r>
          </a:p>
          <a:p>
            <a:pPr marL="0" indent="0">
              <a:buNone/>
            </a:pPr>
            <a:r>
              <a:rPr lang="es-ES" dirty="0">
                <a:solidFill>
                  <a:schemeClr val="tx1"/>
                </a:solidFill>
              </a:rPr>
              <a:t>	-  la capacidad de restaurar la disponibilidad y el acceso a los datos 	personales de forma rápida en caso de incidente físico o técnico.</a:t>
            </a:r>
          </a:p>
          <a:p>
            <a:pPr marL="0" indent="0">
              <a:buNone/>
            </a:pPr>
            <a:r>
              <a:rPr lang="es-ES" dirty="0">
                <a:solidFill>
                  <a:schemeClr val="tx1"/>
                </a:solidFill>
              </a:rPr>
              <a:t>	-  un  proceso de verificación, evaluación y valoración regulares de la 	eficacia 	de las medidas técnicas y organizativas para garantizar la 	seguridad del tratamiento. </a:t>
            </a:r>
          </a:p>
        </p:txBody>
      </p:sp>
    </p:spTree>
    <p:extLst>
      <p:ext uri="{BB962C8B-B14F-4D97-AF65-F5344CB8AC3E}">
        <p14:creationId xmlns:p14="http://schemas.microsoft.com/office/powerpoint/2010/main" val="2916884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7FAAA-C890-6A70-82F8-AB4CEF9ED483}"/>
            </a:ext>
          </a:extLst>
        </p:cNvPr>
        <p:cNvGrpSpPr/>
        <p:nvPr/>
      </p:nvGrpSpPr>
      <p:grpSpPr>
        <a:xfrm>
          <a:off x="0" y="0"/>
          <a:ext cx="0" cy="0"/>
          <a:chOff x="0" y="0"/>
          <a:chExt cx="0" cy="0"/>
        </a:xfrm>
      </p:grpSpPr>
      <p:sp>
        <p:nvSpPr>
          <p:cNvPr id="5" name="Título 1">
            <a:extLst>
              <a:ext uri="{FF2B5EF4-FFF2-40B4-BE49-F238E27FC236}">
                <a16:creationId xmlns:a16="http://schemas.microsoft.com/office/drawing/2014/main" id="{52868D9A-CE08-573C-E0B4-F251E5A8ED5E}"/>
              </a:ext>
            </a:extLst>
          </p:cNvPr>
          <p:cNvSpPr>
            <a:spLocks noGrp="1"/>
          </p:cNvSpPr>
          <p:nvPr>
            <p:ph type="ctrTitle" idx="4294967295"/>
          </p:nvPr>
        </p:nvSpPr>
        <p:spPr>
          <a:xfrm>
            <a:off x="252248" y="541339"/>
            <a:ext cx="11939752" cy="131324"/>
          </a:xfrm>
        </p:spPr>
        <p:txBody>
          <a:bodyPr>
            <a:normAutofit fontScale="90000"/>
          </a:bodyPr>
          <a:lstStyle/>
          <a:p>
            <a:r>
              <a:rPr lang="es-ES" dirty="0"/>
              <a:t>Responsable, encargado del tratamiento y DPO.</a:t>
            </a:r>
          </a:p>
        </p:txBody>
      </p:sp>
      <p:sp>
        <p:nvSpPr>
          <p:cNvPr id="6" name="Rectangle 1">
            <a:extLst>
              <a:ext uri="{FF2B5EF4-FFF2-40B4-BE49-F238E27FC236}">
                <a16:creationId xmlns:a16="http://schemas.microsoft.com/office/drawing/2014/main" id="{5DEBD4A9-C4DD-2108-756D-EF97AA2B7A6C}"/>
              </a:ext>
            </a:extLst>
          </p:cNvPr>
          <p:cNvSpPr>
            <a:spLocks noChangeArrowheads="1"/>
          </p:cNvSpPr>
          <p:nvPr/>
        </p:nvSpPr>
        <p:spPr bwMode="auto">
          <a:xfrm>
            <a:off x="252248" y="960981"/>
            <a:ext cx="1063646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panose="020B0604020202020204" pitchFamily="34" charset="0"/>
              <a:buChar char="•"/>
            </a:pPr>
            <a:r>
              <a:rPr lang="es-ES" altLang="es-ES" sz="2200" dirty="0">
                <a:latin typeface="Century Gothic" panose="020B0502020202020204" pitchFamily="34" charset="0"/>
              </a:rPr>
              <a:t>El </a:t>
            </a:r>
            <a:r>
              <a:rPr lang="es-ES" altLang="es-ES" sz="2200" b="1" dirty="0">
                <a:latin typeface="Century Gothic" panose="020B0502020202020204" pitchFamily="34" charset="0"/>
              </a:rPr>
              <a:t>RGPD</a:t>
            </a:r>
            <a:r>
              <a:rPr lang="es-ES" altLang="es-ES" sz="2200" dirty="0">
                <a:latin typeface="Century Gothic" panose="020B0502020202020204" pitchFamily="34" charset="0"/>
              </a:rPr>
              <a:t> establece tres figuras principales en materia de protección de datos el </a:t>
            </a:r>
            <a:r>
              <a:rPr lang="es-ES" altLang="es-ES" sz="2200" b="1" dirty="0">
                <a:latin typeface="Century Gothic" panose="020B0502020202020204" pitchFamily="34" charset="0"/>
              </a:rPr>
              <a:t>responsable del tratamiento</a:t>
            </a:r>
            <a:r>
              <a:rPr lang="es-ES" altLang="es-ES" sz="2200" dirty="0">
                <a:latin typeface="Century Gothic" panose="020B0502020202020204" pitchFamily="34" charset="0"/>
              </a:rPr>
              <a:t>, el </a:t>
            </a:r>
            <a:r>
              <a:rPr lang="es-ES" altLang="es-ES" sz="2200" b="1" dirty="0">
                <a:latin typeface="Century Gothic" panose="020B0502020202020204" pitchFamily="34" charset="0"/>
              </a:rPr>
              <a:t>encargado del tratamiento</a:t>
            </a:r>
            <a:r>
              <a:rPr lang="es-ES" altLang="es-ES" sz="2200" dirty="0">
                <a:latin typeface="Century Gothic" panose="020B0502020202020204" pitchFamily="34" charset="0"/>
              </a:rPr>
              <a:t>, y el </a:t>
            </a:r>
            <a:r>
              <a:rPr lang="es-ES" altLang="es-ES" sz="2200" b="1" dirty="0">
                <a:latin typeface="Century Gothic" panose="020B0502020202020204" pitchFamily="34" charset="0"/>
              </a:rPr>
              <a:t>Oficial de Protección de Datos DPO)</a:t>
            </a:r>
            <a:r>
              <a:rPr lang="es-ES" altLang="es-ES" sz="2200" dirty="0">
                <a:latin typeface="Century Gothic" panose="020B0502020202020204" pitchFamily="34" charset="0"/>
              </a:rPr>
              <a:t>.</a:t>
            </a:r>
          </a:p>
          <a:p>
            <a:pPr marL="342900" indent="-342900" eaLnBrk="0" fontAlgn="base" hangingPunct="0">
              <a:spcBef>
                <a:spcPct val="0"/>
              </a:spcBef>
              <a:spcAft>
                <a:spcPct val="0"/>
              </a:spcAft>
              <a:buFont typeface="Arial" panose="020B0604020202020204" pitchFamily="34" charset="0"/>
              <a:buChar char="•"/>
            </a:pPr>
            <a:r>
              <a:rPr lang="es-ES" sz="2200" dirty="0">
                <a:latin typeface="Century Gothic" panose="020B0502020202020204" pitchFamily="34" charset="0"/>
              </a:rPr>
              <a:t>El </a:t>
            </a:r>
            <a:r>
              <a:rPr lang="es-ES" sz="2200" b="1" dirty="0">
                <a:latin typeface="Century Gothic" panose="020B0502020202020204" pitchFamily="34" charset="0"/>
              </a:rPr>
              <a:t>responsable del tratamiento de datos </a:t>
            </a:r>
            <a:r>
              <a:rPr lang="es-ES" sz="2200" dirty="0">
                <a:latin typeface="Century Gothic" panose="020B0502020202020204" pitchFamily="34" charset="0"/>
              </a:rPr>
              <a:t>es la persona física o jurídica, autoridad pública, agencia u otra entidad que determina los fines y medios del tratamiento de los datos personales.</a:t>
            </a:r>
            <a:endParaRPr lang="es-ES" altLang="es-ES" sz="2200" dirty="0">
              <a:latin typeface="Century Gothic" panose="020B0502020202020204" pitchFamily="34" charset="0"/>
            </a:endParaRPr>
          </a:p>
          <a:p>
            <a:pPr marL="342900" indent="-342900" eaLnBrk="0" fontAlgn="base" hangingPunct="0">
              <a:spcBef>
                <a:spcPct val="0"/>
              </a:spcBef>
              <a:spcAft>
                <a:spcPct val="0"/>
              </a:spcAft>
              <a:buFont typeface="Arial" panose="020B0604020202020204" pitchFamily="34" charset="0"/>
              <a:buChar char="•"/>
            </a:pPr>
            <a:r>
              <a:rPr lang="es-ES" sz="2200" b="1" dirty="0">
                <a:latin typeface="Century Gothic" panose="020B0502020202020204" pitchFamily="34" charset="0"/>
              </a:rPr>
              <a:t>El encargado del tratamiento de datos</a:t>
            </a:r>
            <a:r>
              <a:rPr lang="es-ES" sz="2200" dirty="0">
                <a:latin typeface="Century Gothic" panose="020B0502020202020204" pitchFamily="34" charset="0"/>
              </a:rPr>
              <a:t> es la persona física o jurídica, autoridad pública, agencia u otra entidad que trata los datos personales en nombre del responsable del tratamiento.</a:t>
            </a:r>
            <a:r>
              <a:rPr lang="es-ES" altLang="es-ES" sz="2200" dirty="0">
                <a:latin typeface="Century Gothic" panose="020B0502020202020204" pitchFamily="34" charset="0"/>
              </a:rPr>
              <a:t> </a:t>
            </a:r>
          </a:p>
          <a:p>
            <a:pPr marL="342900" indent="-342900" eaLnBrk="0" fontAlgn="base" hangingPunct="0">
              <a:spcBef>
                <a:spcPct val="0"/>
              </a:spcBef>
              <a:spcAft>
                <a:spcPct val="0"/>
              </a:spcAft>
              <a:buFont typeface="Arial" panose="020B0604020202020204" pitchFamily="34" charset="0"/>
              <a:buChar char="•"/>
            </a:pPr>
            <a:r>
              <a:rPr lang="es-ES" sz="2200" dirty="0">
                <a:latin typeface="Century Gothic" panose="020B0502020202020204" pitchFamily="34" charset="0"/>
              </a:rPr>
              <a:t>El </a:t>
            </a:r>
            <a:r>
              <a:rPr lang="es-ES" sz="2200" b="1" dirty="0">
                <a:latin typeface="Century Gothic" panose="020B0502020202020204" pitchFamily="34" charset="0"/>
              </a:rPr>
              <a:t>Delegado de Protección de datos </a:t>
            </a:r>
            <a:r>
              <a:rPr lang="es-ES" sz="2200" dirty="0">
                <a:latin typeface="Century Gothic" panose="020B0502020202020204" pitchFamily="34" charset="0"/>
              </a:rPr>
              <a:t>será designado por el responsable del tratamiento de datos o por el encargado del tratamiento de datos. Puede subcontratarse el servicio.</a:t>
            </a:r>
            <a:endParaRPr lang="es-ES" altLang="es-ES" sz="2200" dirty="0">
              <a:latin typeface="Century Gothic" panose="020B0502020202020204" pitchFamily="34" charset="0"/>
            </a:endParaRPr>
          </a:p>
        </p:txBody>
      </p:sp>
    </p:spTree>
    <p:extLst>
      <p:ext uri="{BB962C8B-B14F-4D97-AF65-F5344CB8AC3E}">
        <p14:creationId xmlns:p14="http://schemas.microsoft.com/office/powerpoint/2010/main" val="3410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DE896E3C-B8CB-0413-6D40-47D435AF0000}"/>
              </a:ext>
            </a:extLst>
          </p:cNvPr>
          <p:cNvSpPr>
            <a:spLocks noGrp="1"/>
          </p:cNvSpPr>
          <p:nvPr>
            <p:ph type="body" sz="quarter" idx="4294967295"/>
          </p:nvPr>
        </p:nvSpPr>
        <p:spPr>
          <a:xfrm>
            <a:off x="1150938" y="6146800"/>
            <a:ext cx="11041062" cy="4584700"/>
          </a:xfrm>
        </p:spPr>
        <p:txBody>
          <a:bodyPr>
            <a:normAutofit/>
          </a:bodyPr>
          <a:lstStyle/>
          <a:p>
            <a:pPr marL="0" indent="0" eaLnBrk="0" fontAlgn="base" hangingPunct="0">
              <a:lnSpc>
                <a:spcPct val="100000"/>
              </a:lnSpc>
              <a:spcBef>
                <a:spcPct val="0"/>
              </a:spcBef>
              <a:spcAft>
                <a:spcPct val="0"/>
              </a:spcAft>
              <a:buClrTx/>
              <a:buFontTx/>
              <a:buChar char="•"/>
            </a:pPr>
            <a:endParaRPr lang="es-ES" altLang="es-ES" b="1" dirty="0">
              <a:solidFill>
                <a:schemeClr val="tx1"/>
              </a:solidFill>
              <a:latin typeface="Arial" panose="020B0604020202020204" pitchFamily="34" charset="0"/>
            </a:endParaRPr>
          </a:p>
          <a:p>
            <a:endParaRPr lang="es-ES" dirty="0"/>
          </a:p>
        </p:txBody>
      </p:sp>
      <p:sp>
        <p:nvSpPr>
          <p:cNvPr id="5" name="Título 1">
            <a:extLst>
              <a:ext uri="{FF2B5EF4-FFF2-40B4-BE49-F238E27FC236}">
                <a16:creationId xmlns:a16="http://schemas.microsoft.com/office/drawing/2014/main" id="{BAFEC5A4-B78B-229C-C00B-6CD8DD4D1165}"/>
              </a:ext>
            </a:extLst>
          </p:cNvPr>
          <p:cNvSpPr>
            <a:spLocks noGrp="1"/>
          </p:cNvSpPr>
          <p:nvPr>
            <p:ph type="ctrTitle" idx="4294967295"/>
          </p:nvPr>
        </p:nvSpPr>
        <p:spPr>
          <a:xfrm>
            <a:off x="3913188" y="0"/>
            <a:ext cx="8278812" cy="409575"/>
          </a:xfrm>
        </p:spPr>
        <p:txBody>
          <a:bodyPr>
            <a:normAutofit fontScale="90000"/>
          </a:bodyPr>
          <a:lstStyle/>
          <a:p>
            <a:r>
              <a:rPr lang="es-ES" dirty="0"/>
              <a:t>Normativa protección de datos</a:t>
            </a:r>
          </a:p>
        </p:txBody>
      </p:sp>
      <p:sp>
        <p:nvSpPr>
          <p:cNvPr id="15" name="Rectangle 10">
            <a:extLst>
              <a:ext uri="{FF2B5EF4-FFF2-40B4-BE49-F238E27FC236}">
                <a16:creationId xmlns:a16="http://schemas.microsoft.com/office/drawing/2014/main" id="{91300F3C-8EA7-A64F-8A48-2DB608B12F24}"/>
              </a:ext>
            </a:extLst>
          </p:cNvPr>
          <p:cNvSpPr>
            <a:spLocks noChangeArrowheads="1"/>
          </p:cNvSpPr>
          <p:nvPr/>
        </p:nvSpPr>
        <p:spPr bwMode="auto">
          <a:xfrm>
            <a:off x="257503" y="204787"/>
            <a:ext cx="1123556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lang="es-ES" altLang="es-ES" sz="2000" b="1" dirty="0">
                <a:latin typeface="Arial" panose="020B0604020202020204" pitchFamily="34" charset="0"/>
              </a:rPr>
              <a:t>Obligaciones Responsable tratamiento</a:t>
            </a:r>
          </a:p>
          <a:p>
            <a:pPr eaLnBrk="0" fontAlgn="base" hangingPunct="0">
              <a:spcBef>
                <a:spcPct val="0"/>
              </a:spcBef>
              <a:spcAft>
                <a:spcPct val="0"/>
              </a:spcAft>
              <a:buFontTx/>
              <a:buChar char="•"/>
            </a:pPr>
            <a:r>
              <a:rPr lang="es-ES" altLang="es-ES" sz="2000" dirty="0">
                <a:latin typeface="Arial" panose="020B0604020202020204" pitchFamily="34" charset="0"/>
              </a:rPr>
              <a:t>Cumplir los principios del tratamiento de datos:</a:t>
            </a:r>
          </a:p>
          <a:p>
            <a:pPr eaLnBrk="0" fontAlgn="base" hangingPunct="0">
              <a:spcBef>
                <a:spcPct val="0"/>
              </a:spcBef>
              <a:spcAft>
                <a:spcPct val="0"/>
              </a:spcAft>
              <a:buFontTx/>
              <a:buChar char="•"/>
            </a:pPr>
            <a:r>
              <a:rPr lang="es-ES" altLang="es-ES" sz="2000" dirty="0">
                <a:latin typeface="Arial" panose="020B0604020202020204" pitchFamily="34" charset="0"/>
              </a:rPr>
              <a:t>Garantizar la licitud, lealtad, y transparencia.</a:t>
            </a:r>
          </a:p>
          <a:p>
            <a:pPr eaLnBrk="0" fontAlgn="base" hangingPunct="0">
              <a:spcBef>
                <a:spcPct val="0"/>
              </a:spcBef>
              <a:spcAft>
                <a:spcPct val="0"/>
              </a:spcAft>
              <a:buFontTx/>
              <a:buChar char="•"/>
            </a:pPr>
            <a:r>
              <a:rPr lang="es-ES" altLang="es-ES" sz="2000" dirty="0">
                <a:latin typeface="Arial" panose="020B0604020202020204" pitchFamily="34" charset="0"/>
              </a:rPr>
              <a:t>Aplicar el principio de minimización de datos, limitación del propósito y exactitud.</a:t>
            </a:r>
          </a:p>
          <a:p>
            <a:pPr eaLnBrk="0" fontAlgn="base" hangingPunct="0">
              <a:spcBef>
                <a:spcPct val="0"/>
              </a:spcBef>
              <a:spcAft>
                <a:spcPct val="0"/>
              </a:spcAft>
              <a:buFontTx/>
              <a:buChar char="•"/>
            </a:pPr>
            <a:r>
              <a:rPr lang="es-ES" altLang="es-ES" sz="2000" dirty="0">
                <a:latin typeface="Arial" panose="020B0604020202020204" pitchFamily="34" charset="0"/>
              </a:rPr>
              <a:t>Establecer medidas para la limitación de la conservación y la integridad/confidencialidad.</a:t>
            </a:r>
          </a:p>
          <a:p>
            <a:pPr eaLnBrk="0" fontAlgn="base" hangingPunct="0">
              <a:spcBef>
                <a:spcPct val="0"/>
              </a:spcBef>
              <a:spcAft>
                <a:spcPct val="0"/>
              </a:spcAft>
              <a:buFontTx/>
              <a:buChar char="•"/>
            </a:pPr>
            <a:r>
              <a:rPr lang="es-ES" altLang="es-ES" sz="2000" dirty="0">
                <a:latin typeface="Arial" panose="020B0604020202020204" pitchFamily="34" charset="0"/>
              </a:rPr>
              <a:t>Demostrar que el tratamiento cumple con el RGPD mediante documentación, evaluaciones y políticas internas.</a:t>
            </a:r>
          </a:p>
          <a:p>
            <a:pPr eaLnBrk="0" fontAlgn="base" hangingPunct="0">
              <a:spcBef>
                <a:spcPct val="0"/>
              </a:spcBef>
              <a:spcAft>
                <a:spcPct val="0"/>
              </a:spcAft>
              <a:buFontTx/>
              <a:buChar char="•"/>
            </a:pPr>
            <a:r>
              <a:rPr lang="es-ES" altLang="es-ES" sz="2000" dirty="0">
                <a:latin typeface="Arial" panose="020B0604020202020204" pitchFamily="34" charset="0"/>
              </a:rPr>
              <a:t>Informar a los interesados:</a:t>
            </a:r>
          </a:p>
          <a:p>
            <a:pPr eaLnBrk="0" fontAlgn="base" hangingPunct="0">
              <a:spcBef>
                <a:spcPct val="0"/>
              </a:spcBef>
              <a:spcAft>
                <a:spcPct val="0"/>
              </a:spcAft>
              <a:buFontTx/>
              <a:buChar char="•"/>
            </a:pPr>
            <a:r>
              <a:rPr lang="es-ES" altLang="es-ES" sz="2000" dirty="0">
                <a:latin typeface="Arial" panose="020B0604020202020204" pitchFamily="34" charset="0"/>
              </a:rPr>
              <a:t>Proporcionar información clara y accesible sobre el tratamiento (artículos 13 y 14 del RGPD).</a:t>
            </a:r>
          </a:p>
          <a:p>
            <a:pPr eaLnBrk="0" fontAlgn="base" hangingPunct="0">
              <a:spcBef>
                <a:spcPct val="0"/>
              </a:spcBef>
              <a:spcAft>
                <a:spcPct val="0"/>
              </a:spcAft>
              <a:buFontTx/>
              <a:buChar char="•"/>
            </a:pPr>
            <a:r>
              <a:rPr lang="es-ES" altLang="es-ES" sz="2000" dirty="0">
                <a:latin typeface="Arial" panose="020B0604020202020204" pitchFamily="34" charset="0"/>
              </a:rPr>
              <a:t>Garantizar los derechos de los interesados (acceso, rectificación, supresión, oposición, etc.).</a:t>
            </a:r>
          </a:p>
          <a:p>
            <a:pPr eaLnBrk="0" fontAlgn="base" hangingPunct="0">
              <a:spcBef>
                <a:spcPct val="0"/>
              </a:spcBef>
              <a:spcAft>
                <a:spcPct val="0"/>
              </a:spcAft>
              <a:buFontTx/>
              <a:buChar char="•"/>
            </a:pPr>
            <a:r>
              <a:rPr lang="es-ES" altLang="es-ES" sz="2000" dirty="0">
                <a:latin typeface="Arial" panose="020B0604020202020204" pitchFamily="34" charset="0"/>
              </a:rPr>
              <a:t>Implementar medidas adecuadas para garantizar la seguridad de los datos, como cifrado, </a:t>
            </a:r>
            <a:r>
              <a:rPr lang="es-ES" altLang="es-ES" sz="2000" dirty="0" err="1">
                <a:latin typeface="Arial" panose="020B0604020202020204" pitchFamily="34" charset="0"/>
              </a:rPr>
              <a:t>anonimización</a:t>
            </a:r>
            <a:r>
              <a:rPr lang="es-ES" altLang="es-ES" sz="2000" dirty="0">
                <a:latin typeface="Arial" panose="020B0604020202020204" pitchFamily="34" charset="0"/>
              </a:rPr>
              <a:t> y control de acceso.</a:t>
            </a:r>
          </a:p>
          <a:p>
            <a:pPr eaLnBrk="0" fontAlgn="base" hangingPunct="0">
              <a:spcBef>
                <a:spcPct val="0"/>
              </a:spcBef>
              <a:spcAft>
                <a:spcPct val="0"/>
              </a:spcAft>
              <a:buFontTx/>
              <a:buChar char="•"/>
            </a:pPr>
            <a:r>
              <a:rPr lang="es-ES" altLang="es-ES" sz="2000" dirty="0">
                <a:latin typeface="Arial" panose="020B0604020202020204" pitchFamily="34" charset="0"/>
              </a:rPr>
              <a:t>Realizar evaluaciones de impacto sobre la protección de datos personales en tratamientos de alto riesgo, como los que implican datos sensibles o decisiones automatizadas.</a:t>
            </a:r>
          </a:p>
          <a:p>
            <a:pPr eaLnBrk="0" fontAlgn="base" hangingPunct="0">
              <a:spcBef>
                <a:spcPct val="0"/>
              </a:spcBef>
              <a:spcAft>
                <a:spcPct val="0"/>
              </a:spcAft>
              <a:buFontTx/>
              <a:buChar char="•"/>
            </a:pPr>
            <a:r>
              <a:rPr lang="es-ES" altLang="es-ES" sz="2000" dirty="0">
                <a:latin typeface="Arial" panose="020B0604020202020204" pitchFamily="34" charset="0"/>
              </a:rPr>
              <a:t>Notificación de brechas de seguridad: Informar a la autoridad de control en un plazo de 72 horas tras detectar una violación de datos personales, y notificar a los interesados si el riesgo es alto.</a:t>
            </a:r>
          </a:p>
          <a:p>
            <a:pPr eaLnBrk="0" fontAlgn="base" hangingPunct="0">
              <a:spcBef>
                <a:spcPct val="0"/>
              </a:spcBef>
              <a:spcAft>
                <a:spcPct val="0"/>
              </a:spcAft>
              <a:buFontTx/>
              <a:buChar char="•"/>
            </a:pPr>
            <a:r>
              <a:rPr lang="es-ES" altLang="es-ES" sz="2000" dirty="0">
                <a:latin typeface="Arial" panose="020B0604020202020204" pitchFamily="34" charset="0"/>
              </a:rPr>
              <a:t>Designar un Delegado de Protección de Datos (DPO): Obligatorio si el tratamiento implica vigilancia a gran escala, tratamiento de datos sensibles o si se trata de una autoridad pública.</a:t>
            </a:r>
          </a:p>
          <a:p>
            <a:pPr eaLnBrk="0" fontAlgn="base" hangingPunct="0">
              <a:spcBef>
                <a:spcPct val="0"/>
              </a:spcBef>
              <a:spcAft>
                <a:spcPct val="0"/>
              </a:spcAft>
              <a:buFontTx/>
              <a:buChar char="•"/>
            </a:pPr>
            <a:r>
              <a:rPr lang="es-ES" altLang="es-ES" sz="2000" dirty="0">
                <a:latin typeface="Arial" panose="020B0604020202020204" pitchFamily="34" charset="0"/>
              </a:rPr>
              <a:t>Garantizar que los encargados actúen bajo sus instrucciones mediante un contrato o acuerdo legalmente vinculante.</a:t>
            </a:r>
          </a:p>
        </p:txBody>
      </p:sp>
    </p:spTree>
    <p:extLst>
      <p:ext uri="{BB962C8B-B14F-4D97-AF65-F5344CB8AC3E}">
        <p14:creationId xmlns:p14="http://schemas.microsoft.com/office/powerpoint/2010/main" val="63470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9D247498-BF36-74BE-95A0-BF914C82B25D}"/>
              </a:ext>
            </a:extLst>
          </p:cNvPr>
          <p:cNvSpPr>
            <a:spLocks noChangeArrowheads="1"/>
          </p:cNvSpPr>
          <p:nvPr/>
        </p:nvSpPr>
        <p:spPr bwMode="auto">
          <a:xfrm>
            <a:off x="84082" y="307777"/>
            <a:ext cx="12034345" cy="677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s-ES" altLang="es-ES" sz="2000" b="1" dirty="0">
                <a:latin typeface="Arial" panose="020B0604020202020204" pitchFamily="34" charset="0"/>
              </a:rPr>
              <a:t>Obligaciones del Encargado del Tratamiento</a:t>
            </a:r>
          </a:p>
          <a:p>
            <a:pPr eaLnBrk="0" fontAlgn="base" hangingPunct="0">
              <a:spcBef>
                <a:spcPct val="0"/>
              </a:spcBef>
              <a:spcAft>
                <a:spcPct val="0"/>
              </a:spcAft>
              <a:buFontTx/>
              <a:buAutoNum type="arabicPeriod"/>
            </a:pPr>
            <a:r>
              <a:rPr lang="es-ES" altLang="es-ES" sz="2000" b="1" dirty="0">
                <a:latin typeface="Arial" panose="020B0604020202020204" pitchFamily="34" charset="0"/>
              </a:rPr>
              <a:t>Actuar bajo las instrucciones del responsable</a:t>
            </a:r>
            <a:r>
              <a:rPr lang="es-ES" altLang="es-ES" sz="2000" dirty="0">
                <a:latin typeface="Arial" panose="020B0604020202020204" pitchFamily="34" charset="0"/>
              </a:rPr>
              <a:t>:</a:t>
            </a:r>
          </a:p>
          <a:p>
            <a:pPr lvl="1" eaLnBrk="0" fontAlgn="base" hangingPunct="0">
              <a:spcBef>
                <a:spcPct val="0"/>
              </a:spcBef>
              <a:spcAft>
                <a:spcPct val="0"/>
              </a:spcAft>
              <a:buFontTx/>
              <a:buChar char="•"/>
            </a:pPr>
            <a:r>
              <a:rPr lang="es-ES" altLang="es-ES" sz="2000" dirty="0">
                <a:latin typeface="Arial" panose="020B0604020202020204" pitchFamily="34" charset="0"/>
              </a:rPr>
              <a:t>Tratar los datos únicamente según las instrucciones documentadas del responsable. </a:t>
            </a:r>
          </a:p>
          <a:p>
            <a:pPr eaLnBrk="0" fontAlgn="base" hangingPunct="0">
              <a:spcBef>
                <a:spcPct val="0"/>
              </a:spcBef>
              <a:spcAft>
                <a:spcPct val="0"/>
              </a:spcAft>
              <a:buFontTx/>
              <a:buAutoNum type="arabicPeriod" startAt="2"/>
            </a:pPr>
            <a:r>
              <a:rPr lang="es-ES" altLang="es-ES" sz="2000" b="1" dirty="0">
                <a:latin typeface="Arial" panose="020B0604020202020204" pitchFamily="34" charset="0"/>
              </a:rPr>
              <a:t>Garantizar la seguridad de los datos</a:t>
            </a:r>
            <a:r>
              <a:rPr lang="es-ES" altLang="es-ES" sz="2000" dirty="0">
                <a:latin typeface="Arial" panose="020B0604020202020204" pitchFamily="34" charset="0"/>
              </a:rPr>
              <a:t>:</a:t>
            </a:r>
          </a:p>
          <a:p>
            <a:pPr lvl="1" eaLnBrk="0" fontAlgn="base" hangingPunct="0">
              <a:spcBef>
                <a:spcPct val="0"/>
              </a:spcBef>
              <a:spcAft>
                <a:spcPct val="0"/>
              </a:spcAft>
              <a:buFontTx/>
              <a:buChar char="•"/>
            </a:pPr>
            <a:r>
              <a:rPr lang="es-ES" altLang="es-ES" sz="2000" dirty="0">
                <a:latin typeface="Arial" panose="020B0604020202020204" pitchFamily="34" charset="0"/>
              </a:rPr>
              <a:t>Implementar medidas técnicas y organizativas apropiadas para proteger los datos personales. </a:t>
            </a:r>
          </a:p>
          <a:p>
            <a:pPr eaLnBrk="0" fontAlgn="base" hangingPunct="0">
              <a:spcBef>
                <a:spcPct val="0"/>
              </a:spcBef>
              <a:spcAft>
                <a:spcPct val="0"/>
              </a:spcAft>
              <a:buFontTx/>
              <a:buAutoNum type="arabicPeriod" startAt="3"/>
            </a:pPr>
            <a:r>
              <a:rPr lang="es-ES" altLang="es-ES" sz="2000" b="1" dirty="0">
                <a:latin typeface="Arial" panose="020B0604020202020204" pitchFamily="34" charset="0"/>
              </a:rPr>
              <a:t>Colaborar con el responsable</a:t>
            </a:r>
            <a:r>
              <a:rPr lang="es-ES" altLang="es-ES" sz="2000" dirty="0">
                <a:latin typeface="Arial" panose="020B0604020202020204" pitchFamily="34" charset="0"/>
              </a:rPr>
              <a:t>:</a:t>
            </a:r>
          </a:p>
          <a:p>
            <a:pPr lvl="1" eaLnBrk="0" fontAlgn="base" hangingPunct="0">
              <a:spcBef>
                <a:spcPct val="0"/>
              </a:spcBef>
              <a:spcAft>
                <a:spcPct val="0"/>
              </a:spcAft>
              <a:buFontTx/>
              <a:buChar char="•"/>
            </a:pPr>
            <a:r>
              <a:rPr lang="es-ES" altLang="es-ES" sz="2000" dirty="0">
                <a:latin typeface="Arial" panose="020B0604020202020204" pitchFamily="34" charset="0"/>
              </a:rPr>
              <a:t>Asistir al responsable en el cumplimiento de sus obligaciones, como responder a solicitudes de los interesados o realizar evaluaciones de impacto. </a:t>
            </a:r>
          </a:p>
          <a:p>
            <a:pPr eaLnBrk="0" fontAlgn="base" hangingPunct="0">
              <a:spcBef>
                <a:spcPct val="0"/>
              </a:spcBef>
              <a:spcAft>
                <a:spcPct val="0"/>
              </a:spcAft>
              <a:buFontTx/>
              <a:buAutoNum type="arabicPeriod" startAt="4"/>
            </a:pPr>
            <a:r>
              <a:rPr lang="es-ES" altLang="es-ES" sz="2000" b="1" dirty="0">
                <a:latin typeface="Arial" panose="020B0604020202020204" pitchFamily="34" charset="0"/>
              </a:rPr>
              <a:t>Notificar brechas de seguridad</a:t>
            </a:r>
            <a:r>
              <a:rPr lang="es-ES" altLang="es-ES" sz="2000" dirty="0">
                <a:latin typeface="Arial" panose="020B0604020202020204" pitchFamily="34" charset="0"/>
              </a:rPr>
              <a:t>:</a:t>
            </a:r>
          </a:p>
          <a:p>
            <a:pPr lvl="1" eaLnBrk="0" fontAlgn="base" hangingPunct="0">
              <a:spcBef>
                <a:spcPct val="0"/>
              </a:spcBef>
              <a:spcAft>
                <a:spcPct val="0"/>
              </a:spcAft>
              <a:buFontTx/>
              <a:buChar char="•"/>
            </a:pPr>
            <a:r>
              <a:rPr lang="es-ES" altLang="es-ES" sz="2000" dirty="0">
                <a:latin typeface="Arial" panose="020B0604020202020204" pitchFamily="34" charset="0"/>
              </a:rPr>
              <a:t>Informar al responsable del tratamiento sin dilación indebida tras detectar una violación de seguridad. </a:t>
            </a:r>
          </a:p>
          <a:p>
            <a:pPr eaLnBrk="0" fontAlgn="base" hangingPunct="0">
              <a:spcBef>
                <a:spcPct val="0"/>
              </a:spcBef>
              <a:spcAft>
                <a:spcPct val="0"/>
              </a:spcAft>
              <a:buFontTx/>
              <a:buAutoNum type="arabicPeriod" startAt="5"/>
            </a:pPr>
            <a:r>
              <a:rPr lang="es-ES" altLang="es-ES" sz="2000" b="1" dirty="0">
                <a:latin typeface="Arial" panose="020B0604020202020204" pitchFamily="34" charset="0"/>
              </a:rPr>
              <a:t>Designar un Delegado de Protección de Datos (si aplica)</a:t>
            </a:r>
            <a:r>
              <a:rPr lang="es-ES" altLang="es-ES" sz="2000" dirty="0">
                <a:latin typeface="Arial" panose="020B0604020202020204" pitchFamily="34" charset="0"/>
              </a:rPr>
              <a:t>:</a:t>
            </a:r>
          </a:p>
          <a:p>
            <a:pPr lvl="1" eaLnBrk="0" fontAlgn="base" hangingPunct="0">
              <a:spcBef>
                <a:spcPct val="0"/>
              </a:spcBef>
              <a:spcAft>
                <a:spcPct val="0"/>
              </a:spcAft>
              <a:buFontTx/>
              <a:buChar char="•"/>
            </a:pPr>
            <a:r>
              <a:rPr lang="es-ES" altLang="es-ES" sz="2000" dirty="0">
                <a:latin typeface="Arial" panose="020B0604020202020204" pitchFamily="34" charset="0"/>
              </a:rPr>
              <a:t>Obligatorio en los mismos casos en que lo es para el responsable. </a:t>
            </a:r>
            <a:r>
              <a:rPr lang="es-ES" altLang="es-ES" sz="2000" b="1" dirty="0">
                <a:latin typeface="Arial" panose="020B0604020202020204" pitchFamily="34" charset="0"/>
              </a:rPr>
              <a:t>Mantener un registro de actividades de tratamiento</a:t>
            </a:r>
            <a:r>
              <a:rPr lang="es-ES" altLang="es-ES" sz="2000" dirty="0">
                <a:latin typeface="Arial" panose="020B0604020202020204" pitchFamily="34" charset="0"/>
              </a:rPr>
              <a:t>:</a:t>
            </a:r>
          </a:p>
          <a:p>
            <a:pPr lvl="1" eaLnBrk="0" fontAlgn="base" hangingPunct="0">
              <a:spcBef>
                <a:spcPct val="0"/>
              </a:spcBef>
              <a:spcAft>
                <a:spcPct val="0"/>
              </a:spcAft>
              <a:buFontTx/>
              <a:buChar char="•"/>
            </a:pPr>
            <a:r>
              <a:rPr lang="es-ES" altLang="es-ES" sz="2000" dirty="0">
                <a:latin typeface="Arial" panose="020B0604020202020204" pitchFamily="34" charset="0"/>
              </a:rPr>
              <a:t>Documentar los tratamientos realizados en nombre del responsable, incluyendo los detalles sobre la naturaleza y fines del tratamiento. </a:t>
            </a:r>
          </a:p>
          <a:p>
            <a:pPr eaLnBrk="0" fontAlgn="base" hangingPunct="0">
              <a:spcBef>
                <a:spcPct val="0"/>
              </a:spcBef>
              <a:spcAft>
                <a:spcPct val="0"/>
              </a:spcAft>
              <a:buFontTx/>
              <a:buAutoNum type="arabicPeriod" startAt="7"/>
            </a:pPr>
            <a:r>
              <a:rPr lang="es-ES" altLang="es-ES" sz="2000" b="1" dirty="0">
                <a:latin typeface="Arial" panose="020B0604020202020204" pitchFamily="34" charset="0"/>
              </a:rPr>
              <a:t>Garantizar la confidencialidad</a:t>
            </a:r>
            <a:r>
              <a:rPr lang="es-ES" altLang="es-ES" sz="2000" dirty="0">
                <a:latin typeface="Arial" panose="020B0604020202020204" pitchFamily="34" charset="0"/>
              </a:rPr>
              <a:t>:</a:t>
            </a:r>
          </a:p>
          <a:p>
            <a:pPr lvl="1" eaLnBrk="0" fontAlgn="base" hangingPunct="0">
              <a:spcBef>
                <a:spcPct val="0"/>
              </a:spcBef>
              <a:spcAft>
                <a:spcPct val="0"/>
              </a:spcAft>
              <a:buFontTx/>
              <a:buChar char="•"/>
            </a:pPr>
            <a:r>
              <a:rPr lang="es-ES" altLang="es-ES" sz="2000" dirty="0">
                <a:latin typeface="Arial" panose="020B0604020202020204" pitchFamily="34" charset="0"/>
              </a:rPr>
              <a:t>Asegurar que todas las personas que participen en el tratamiento estén sujetas a un deber de confidencialidad. </a:t>
            </a:r>
          </a:p>
          <a:p>
            <a:pPr eaLnBrk="0" fontAlgn="base" hangingPunct="0">
              <a:spcBef>
                <a:spcPct val="0"/>
              </a:spcBef>
              <a:spcAft>
                <a:spcPct val="0"/>
              </a:spcAft>
              <a:buFontTx/>
              <a:buAutoNum type="arabicPeriod" startAt="8"/>
            </a:pPr>
            <a:r>
              <a:rPr lang="es-ES" altLang="es-ES" sz="2000" b="1" dirty="0">
                <a:latin typeface="Arial" panose="020B0604020202020204" pitchFamily="34" charset="0"/>
              </a:rPr>
              <a:t>No subcontratar sin autorización</a:t>
            </a:r>
            <a:r>
              <a:rPr lang="es-ES" altLang="es-ES" sz="2000" dirty="0">
                <a:latin typeface="Arial" panose="020B0604020202020204" pitchFamily="34" charset="0"/>
              </a:rPr>
              <a:t>:</a:t>
            </a:r>
          </a:p>
          <a:p>
            <a:pPr lvl="1" eaLnBrk="0" fontAlgn="base" hangingPunct="0">
              <a:spcBef>
                <a:spcPct val="0"/>
              </a:spcBef>
              <a:spcAft>
                <a:spcPct val="0"/>
              </a:spcAft>
              <a:buFontTx/>
              <a:buChar char="•"/>
            </a:pPr>
            <a:r>
              <a:rPr lang="es-ES" altLang="es-ES" sz="2000" dirty="0">
                <a:latin typeface="Arial" panose="020B0604020202020204" pitchFamily="34" charset="0"/>
              </a:rPr>
              <a:t>No recurrir a otro encargado sin el consentimiento previo y por escrito del responsable. </a:t>
            </a:r>
          </a:p>
          <a:p>
            <a:pPr eaLnBrk="0" fontAlgn="base" hangingPunct="0">
              <a:spcBef>
                <a:spcPct val="0"/>
              </a:spcBef>
              <a:spcAft>
                <a:spcPct val="0"/>
              </a:spcAft>
            </a:pPr>
            <a:endParaRPr lang="es-ES" altLang="es-ES" sz="1400" dirty="0">
              <a:latin typeface="Arial" panose="020B0604020202020204" pitchFamily="34" charset="0"/>
            </a:endParaRPr>
          </a:p>
        </p:txBody>
      </p:sp>
    </p:spTree>
    <p:extLst>
      <p:ext uri="{BB962C8B-B14F-4D97-AF65-F5344CB8AC3E}">
        <p14:creationId xmlns:p14="http://schemas.microsoft.com/office/powerpoint/2010/main" val="2570344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19</a:t>
            </a:fld>
            <a:endParaRPr lang="en-US" dirty="0"/>
          </a:p>
        </p:txBody>
      </p:sp>
      <p:sp>
        <p:nvSpPr>
          <p:cNvPr id="2" name="Título 1"/>
          <p:cNvSpPr>
            <a:spLocks noGrp="1"/>
          </p:cNvSpPr>
          <p:nvPr>
            <p:ph type="ctrTitle" idx="4294967295"/>
          </p:nvPr>
        </p:nvSpPr>
        <p:spPr>
          <a:xfrm>
            <a:off x="1155700" y="541338"/>
            <a:ext cx="11036300" cy="409575"/>
          </a:xfrm>
        </p:spPr>
        <p:txBody>
          <a:bodyPr>
            <a:normAutofit fontScale="90000"/>
          </a:bodyPr>
          <a:lstStyle/>
          <a:p>
            <a:r>
              <a:rPr lang="es-ES" dirty="0"/>
              <a:t>El Delegado de Protección de Datos. (DPO)</a:t>
            </a:r>
          </a:p>
        </p:txBody>
      </p:sp>
      <p:sp>
        <p:nvSpPr>
          <p:cNvPr id="4" name="Marcador de texto 3"/>
          <p:cNvSpPr>
            <a:spLocks noGrp="1"/>
          </p:cNvSpPr>
          <p:nvPr>
            <p:ph type="body" sz="quarter" idx="4294967295"/>
          </p:nvPr>
        </p:nvSpPr>
        <p:spPr>
          <a:xfrm>
            <a:off x="420415" y="1073534"/>
            <a:ext cx="11529848" cy="4879975"/>
          </a:xfrm>
        </p:spPr>
        <p:txBody>
          <a:bodyPr>
            <a:noAutofit/>
          </a:bodyPr>
          <a:lstStyle/>
          <a:p>
            <a:r>
              <a:rPr lang="es-ES" dirty="0">
                <a:solidFill>
                  <a:schemeClr val="tx1"/>
                </a:solidFill>
              </a:rPr>
              <a:t>El Delegado de Protección de datos será designado por el responsable del tratamiento de datos o por el encargado del tratamiento de </a:t>
            </a:r>
            <a:r>
              <a:rPr lang="es-ES" dirty="0" err="1">
                <a:solidFill>
                  <a:schemeClr val="tx1"/>
                </a:solidFill>
              </a:rPr>
              <a:t>datos.Sus</a:t>
            </a:r>
            <a:r>
              <a:rPr lang="es-ES" dirty="0">
                <a:solidFill>
                  <a:schemeClr val="tx1"/>
                </a:solidFill>
              </a:rPr>
              <a:t> funciones son:</a:t>
            </a:r>
          </a:p>
          <a:p>
            <a:r>
              <a:rPr lang="es-ES" dirty="0">
                <a:solidFill>
                  <a:schemeClr val="tx1"/>
                </a:solidFill>
              </a:rPr>
              <a:t>a) informar y asesorar al responsable o al encargado del tratamiento y a los empleados que se ocupen del tratamiento de las obligaciones que les incumben en virtud del presente Reglamento y de otras disposiciones.</a:t>
            </a:r>
          </a:p>
          <a:p>
            <a:r>
              <a:rPr lang="es-ES" dirty="0">
                <a:solidFill>
                  <a:schemeClr val="tx1"/>
                </a:solidFill>
              </a:rPr>
              <a:t>b) supervisar el cumplimiento de lo dispuesto en el presente Reglamento, de otras disposiciones de protección de datos de la Unión o de los Estados miembros , incluida la asignación de responsabilidades, la concienciación y formación del personal que participa en las operaciones de tratamiento, y las auditorías correspondientes; </a:t>
            </a:r>
          </a:p>
          <a:p>
            <a:r>
              <a:rPr lang="es-ES" dirty="0">
                <a:solidFill>
                  <a:schemeClr val="tx1"/>
                </a:solidFill>
              </a:rPr>
              <a:t>c) ofrecer el asesoramiento que se le solicite acerca de la evaluación de impacto relativa a la protección de datos y supervisar su aplicación.</a:t>
            </a:r>
          </a:p>
          <a:p>
            <a:r>
              <a:rPr lang="es-ES" dirty="0">
                <a:solidFill>
                  <a:schemeClr val="tx1"/>
                </a:solidFill>
              </a:rPr>
              <a:t>d) cooperar con la autoridad de control; </a:t>
            </a:r>
          </a:p>
          <a:p>
            <a:r>
              <a:rPr lang="es-ES" dirty="0">
                <a:solidFill>
                  <a:schemeClr val="tx1"/>
                </a:solidFill>
              </a:rPr>
              <a:t>e) actuar como punto de contacto de la autoridad de control y la empresa.</a:t>
            </a:r>
          </a:p>
        </p:txBody>
      </p:sp>
    </p:spTree>
    <p:extLst>
      <p:ext uri="{BB962C8B-B14F-4D97-AF65-F5344CB8AC3E}">
        <p14:creationId xmlns:p14="http://schemas.microsoft.com/office/powerpoint/2010/main" val="347047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2</a:t>
            </a:fld>
            <a:endParaRPr lang="en-US" dirty="0"/>
          </a:p>
        </p:txBody>
      </p:sp>
      <p:sp>
        <p:nvSpPr>
          <p:cNvPr id="2" name="Título 1"/>
          <p:cNvSpPr>
            <a:spLocks noGrp="1"/>
          </p:cNvSpPr>
          <p:nvPr>
            <p:ph type="ctrTitle" idx="4294967295"/>
          </p:nvPr>
        </p:nvSpPr>
        <p:spPr>
          <a:xfrm>
            <a:off x="1155700" y="541338"/>
            <a:ext cx="11036300" cy="409575"/>
          </a:xfrm>
        </p:spPr>
        <p:txBody>
          <a:bodyPr>
            <a:normAutofit fontScale="90000"/>
          </a:bodyPr>
          <a:lstStyle/>
          <a:p>
            <a:r>
              <a:rPr lang="es-ES" dirty="0"/>
              <a:t>Normativa TIC</a:t>
            </a:r>
          </a:p>
        </p:txBody>
      </p:sp>
      <p:sp>
        <p:nvSpPr>
          <p:cNvPr id="4" name="Marcador de texto 3"/>
          <p:cNvSpPr>
            <a:spLocks noGrp="1"/>
          </p:cNvSpPr>
          <p:nvPr>
            <p:ph type="body" sz="quarter" idx="4294967295"/>
          </p:nvPr>
        </p:nvSpPr>
        <p:spPr>
          <a:xfrm>
            <a:off x="602863" y="1136650"/>
            <a:ext cx="10601165" cy="5180012"/>
          </a:xfrm>
        </p:spPr>
        <p:txBody>
          <a:bodyPr>
            <a:normAutofit/>
          </a:bodyPr>
          <a:lstStyle/>
          <a:p>
            <a:pPr marL="0" indent="0"/>
            <a:r>
              <a:rPr lang="es-ES" sz="2400" dirty="0">
                <a:solidFill>
                  <a:schemeClr val="tx1"/>
                </a:solidFill>
              </a:rPr>
              <a:t>Protección de datos.</a:t>
            </a:r>
          </a:p>
          <a:p>
            <a:pPr marL="400050" lvl="1" indent="0"/>
            <a:r>
              <a:rPr lang="es-ES" sz="2200" dirty="0">
                <a:solidFill>
                  <a:schemeClr val="tx1"/>
                </a:solidFill>
              </a:rPr>
              <a:t>RGPD.</a:t>
            </a:r>
          </a:p>
          <a:p>
            <a:pPr marL="400050" lvl="1" indent="0"/>
            <a:r>
              <a:rPr lang="es-ES" sz="2200" dirty="0">
                <a:solidFill>
                  <a:schemeClr val="tx1"/>
                </a:solidFill>
              </a:rPr>
              <a:t> Ley Orgánica de Protección de datos y derechos Digitales.</a:t>
            </a:r>
          </a:p>
          <a:p>
            <a:pPr marL="400050" lvl="1" indent="0"/>
            <a:r>
              <a:rPr lang="es-ES" sz="2400" dirty="0">
                <a:solidFill>
                  <a:schemeClr val="tx1"/>
                </a:solidFill>
              </a:rPr>
              <a:t>RD_1720_2007</a:t>
            </a:r>
            <a:r>
              <a:rPr lang="es-ES" sz="2400" dirty="0"/>
              <a:t>.</a:t>
            </a:r>
            <a:r>
              <a:rPr lang="es-ES" sz="2200" dirty="0">
                <a:solidFill>
                  <a:schemeClr val="tx1"/>
                </a:solidFill>
              </a:rPr>
              <a:t> desarrollo LOPD medidas de seguridad</a:t>
            </a:r>
          </a:p>
          <a:p>
            <a:pPr marL="0" indent="0"/>
            <a:r>
              <a:rPr lang="es-ES" sz="2400" dirty="0">
                <a:solidFill>
                  <a:schemeClr val="tx1"/>
                </a:solidFill>
              </a:rPr>
              <a:t>Normativa Prestación de servicios.</a:t>
            </a:r>
          </a:p>
          <a:p>
            <a:pPr marL="400050" lvl="1" indent="0"/>
            <a:r>
              <a:rPr lang="es-ES" sz="2200" dirty="0">
                <a:solidFill>
                  <a:schemeClr val="tx1"/>
                </a:solidFill>
              </a:rPr>
              <a:t>LSSICE: Ley Servicios Sociedad de la Información y Comercio electrónico.</a:t>
            </a:r>
          </a:p>
          <a:p>
            <a:pPr marL="400050" lvl="1" indent="0"/>
            <a:r>
              <a:rPr lang="es-ES" sz="2200" dirty="0">
                <a:solidFill>
                  <a:schemeClr val="tx1"/>
                </a:solidFill>
              </a:rPr>
              <a:t>RD Ley Firma electrónica. </a:t>
            </a:r>
          </a:p>
          <a:p>
            <a:pPr marL="0" indent="0"/>
            <a:r>
              <a:rPr lang="es-ES" sz="2400" dirty="0">
                <a:solidFill>
                  <a:schemeClr val="tx1"/>
                </a:solidFill>
              </a:rPr>
              <a:t>Normativa Telecomunicaciones.</a:t>
            </a:r>
          </a:p>
          <a:p>
            <a:pPr marL="400050" lvl="1" indent="0"/>
            <a:r>
              <a:rPr lang="es-ES" sz="2200" dirty="0">
                <a:solidFill>
                  <a:schemeClr val="tx1"/>
                </a:solidFill>
              </a:rPr>
              <a:t>Ley General de Telecomunicaciones.</a:t>
            </a:r>
          </a:p>
          <a:p>
            <a:pPr marL="400050" lvl="1" indent="0"/>
            <a:r>
              <a:rPr lang="es-ES" sz="2200" dirty="0">
                <a:solidFill>
                  <a:schemeClr val="tx1"/>
                </a:solidFill>
              </a:rPr>
              <a:t>Derechos usuarios Telecomunicaciones.</a:t>
            </a:r>
          </a:p>
          <a:p>
            <a:pPr marL="400050" lvl="1" indent="0">
              <a:buNone/>
            </a:pPr>
            <a:endParaRPr lang="es-ES" sz="2200" dirty="0">
              <a:solidFill>
                <a:schemeClr val="tx1"/>
              </a:solidFill>
            </a:endParaRPr>
          </a:p>
          <a:p>
            <a:pPr marL="0" indent="0"/>
            <a:endParaRPr lang="es-ES" sz="2400" dirty="0"/>
          </a:p>
          <a:p>
            <a:pPr marL="0" indent="0"/>
            <a:endParaRPr lang="es-ES" sz="2400" dirty="0"/>
          </a:p>
          <a:p>
            <a:pPr marL="0" indent="0">
              <a:buNone/>
            </a:pPr>
            <a:endParaRPr lang="es-ES" sz="2400" dirty="0"/>
          </a:p>
        </p:txBody>
      </p:sp>
    </p:spTree>
    <p:extLst>
      <p:ext uri="{BB962C8B-B14F-4D97-AF65-F5344CB8AC3E}">
        <p14:creationId xmlns:p14="http://schemas.microsoft.com/office/powerpoint/2010/main" val="1264892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20</a:t>
            </a:fld>
            <a:endParaRPr lang="en-US" dirty="0"/>
          </a:p>
        </p:txBody>
      </p:sp>
      <p:sp>
        <p:nvSpPr>
          <p:cNvPr id="2" name="Título 1"/>
          <p:cNvSpPr>
            <a:spLocks noGrp="1"/>
          </p:cNvSpPr>
          <p:nvPr>
            <p:ph type="ctrTitle" idx="4294967295"/>
          </p:nvPr>
        </p:nvSpPr>
        <p:spPr>
          <a:xfrm>
            <a:off x="798348" y="211137"/>
            <a:ext cx="11036300" cy="409575"/>
          </a:xfrm>
        </p:spPr>
        <p:txBody>
          <a:bodyPr>
            <a:normAutofit fontScale="90000"/>
          </a:bodyPr>
          <a:lstStyle/>
          <a:p>
            <a:r>
              <a:rPr lang="es-ES" dirty="0"/>
              <a:t>RGPD. Sanciones</a:t>
            </a:r>
          </a:p>
        </p:txBody>
      </p:sp>
      <p:sp>
        <p:nvSpPr>
          <p:cNvPr id="4" name="Marcador de texto 3"/>
          <p:cNvSpPr>
            <a:spLocks noGrp="1"/>
          </p:cNvSpPr>
          <p:nvPr>
            <p:ph type="body" sz="quarter" idx="4294967295"/>
          </p:nvPr>
        </p:nvSpPr>
        <p:spPr>
          <a:xfrm>
            <a:off x="126124" y="737203"/>
            <a:ext cx="11939752" cy="4879975"/>
          </a:xfrm>
        </p:spPr>
        <p:txBody>
          <a:bodyPr>
            <a:noAutofit/>
          </a:bodyPr>
          <a:lstStyle/>
          <a:p>
            <a:r>
              <a:rPr lang="es-ES" dirty="0">
                <a:solidFill>
                  <a:schemeClr val="tx1"/>
                </a:solidFill>
              </a:rPr>
              <a:t>la obligación de indemnizar impuesta por el RGPD, afectará a todos los responsables que hayan intervenido en el tratamiento en caso de que el referido tratamiento no cumpla con lo establecido en el RGPD, y a los encargados cuando hayan incumplido las obligaciones impuestas por el RGPD a los mismos o en los casos en los que incumplan las instrucciones que les hayan sido proporcionadas por los responsables.</a:t>
            </a:r>
          </a:p>
          <a:p>
            <a:r>
              <a:rPr lang="es-ES" dirty="0">
                <a:solidFill>
                  <a:schemeClr val="tx1"/>
                </a:solidFill>
              </a:rPr>
              <a:t>La realización del tratamiento sin implantar las medidas de seguridad necesarias, podrían ser sancionadas en virtud del RGPD, con la suma máxima de 10M de euros o un 2% del volumen de negocio total anual del ejercicio financiero anterior..</a:t>
            </a:r>
          </a:p>
          <a:p>
            <a:r>
              <a:rPr lang="es-ES" dirty="0">
                <a:solidFill>
                  <a:schemeClr val="tx1"/>
                </a:solidFill>
              </a:rPr>
              <a:t>la recogida de datos sin especificar detalladamente cada una de las finalidades del tratamiento, la no supresión de los datos una vez los mismos hayan dejado de ser útiles para la finalidad para la que fueron recabados, el tratamiento de los datos sin contar con el consentimiento explícito del interesado en los casos en los que el mismo fuera necesario 20M de euros o el 4% de facturación.</a:t>
            </a:r>
          </a:p>
        </p:txBody>
      </p:sp>
    </p:spTree>
    <p:extLst>
      <p:ext uri="{BB962C8B-B14F-4D97-AF65-F5344CB8AC3E}">
        <p14:creationId xmlns:p14="http://schemas.microsoft.com/office/powerpoint/2010/main" val="3364065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21</a:t>
            </a:fld>
            <a:endParaRPr lang="en-US" dirty="0"/>
          </a:p>
        </p:txBody>
      </p:sp>
      <p:sp>
        <p:nvSpPr>
          <p:cNvPr id="2" name="Título 1"/>
          <p:cNvSpPr>
            <a:spLocks noGrp="1"/>
          </p:cNvSpPr>
          <p:nvPr>
            <p:ph type="ctrTitle" idx="4294967295"/>
          </p:nvPr>
        </p:nvSpPr>
        <p:spPr>
          <a:xfrm>
            <a:off x="1155700" y="541338"/>
            <a:ext cx="11036300" cy="409575"/>
          </a:xfrm>
        </p:spPr>
        <p:txBody>
          <a:bodyPr>
            <a:normAutofit fontScale="90000"/>
          </a:bodyPr>
          <a:lstStyle/>
          <a:p>
            <a:r>
              <a:rPr lang="es-ES" dirty="0"/>
              <a:t>LOPD</a:t>
            </a:r>
          </a:p>
        </p:txBody>
      </p:sp>
      <p:sp>
        <p:nvSpPr>
          <p:cNvPr id="3" name="Subtítulo 2"/>
          <p:cNvSpPr>
            <a:spLocks noGrp="1"/>
          </p:cNvSpPr>
          <p:nvPr>
            <p:ph type="subTitle" idx="4294967295"/>
          </p:nvPr>
        </p:nvSpPr>
        <p:spPr>
          <a:xfrm>
            <a:off x="1155700" y="1058863"/>
            <a:ext cx="11036300" cy="387350"/>
          </a:xfrm>
        </p:spPr>
        <p:txBody>
          <a:bodyPr>
            <a:normAutofit fontScale="92500" lnSpcReduction="20000"/>
          </a:bodyPr>
          <a:lstStyle/>
          <a:p>
            <a:r>
              <a:rPr lang="es-ES" dirty="0"/>
              <a:t>Estructura de la ley</a:t>
            </a:r>
          </a:p>
        </p:txBody>
      </p:sp>
      <p:sp>
        <p:nvSpPr>
          <p:cNvPr id="4" name="Marcador de texto 3"/>
          <p:cNvSpPr>
            <a:spLocks noGrp="1"/>
          </p:cNvSpPr>
          <p:nvPr>
            <p:ph type="body" sz="quarter" idx="4294967295"/>
          </p:nvPr>
        </p:nvSpPr>
        <p:spPr>
          <a:xfrm>
            <a:off x="3706813" y="1357313"/>
            <a:ext cx="8485187" cy="4879975"/>
          </a:xfrm>
        </p:spPr>
        <p:txBody>
          <a:bodyPr>
            <a:noAutofit/>
          </a:bodyPr>
          <a:lstStyle/>
          <a:p>
            <a:r>
              <a:rPr lang="es-ES" dirty="0">
                <a:solidFill>
                  <a:schemeClr val="tx1"/>
                </a:solidFill>
              </a:rPr>
              <a:t> Título I. Disposiciones generales.</a:t>
            </a:r>
          </a:p>
          <a:p>
            <a:r>
              <a:rPr lang="es-ES" dirty="0">
                <a:solidFill>
                  <a:schemeClr val="tx1"/>
                </a:solidFill>
              </a:rPr>
              <a:t> Título II. Principios de protección de datos.</a:t>
            </a:r>
          </a:p>
          <a:p>
            <a:r>
              <a:rPr lang="es-ES" dirty="0">
                <a:solidFill>
                  <a:schemeClr val="tx1"/>
                </a:solidFill>
              </a:rPr>
              <a:t> Título III. Derechos de las personas.</a:t>
            </a:r>
          </a:p>
          <a:p>
            <a:r>
              <a:rPr lang="es-ES" dirty="0">
                <a:solidFill>
                  <a:schemeClr val="tx1"/>
                </a:solidFill>
              </a:rPr>
              <a:t> Título IV. Disposiciones aplicables a tratamientos concretos.</a:t>
            </a:r>
          </a:p>
          <a:p>
            <a:r>
              <a:rPr lang="es-ES" dirty="0">
                <a:solidFill>
                  <a:schemeClr val="tx1"/>
                </a:solidFill>
              </a:rPr>
              <a:t>Título V. Responsable y encargado del tratamiento.</a:t>
            </a:r>
          </a:p>
          <a:p>
            <a:r>
              <a:rPr lang="es-ES" dirty="0">
                <a:solidFill>
                  <a:schemeClr val="tx1"/>
                </a:solidFill>
              </a:rPr>
              <a:t>Título VI. Transferencias internacionales de datos.</a:t>
            </a:r>
          </a:p>
          <a:p>
            <a:r>
              <a:rPr lang="es-ES" dirty="0">
                <a:solidFill>
                  <a:schemeClr val="tx1"/>
                </a:solidFill>
              </a:rPr>
              <a:t>Título VII. Autoridades de protección de datos.</a:t>
            </a:r>
          </a:p>
          <a:p>
            <a:r>
              <a:rPr lang="es-ES" dirty="0">
                <a:solidFill>
                  <a:schemeClr val="tx1"/>
                </a:solidFill>
              </a:rPr>
              <a:t>Título VIII. Procedimientos en caso de posible vulneración de la normativa de protección de datos.</a:t>
            </a:r>
          </a:p>
          <a:p>
            <a:r>
              <a:rPr lang="es-ES" dirty="0">
                <a:solidFill>
                  <a:schemeClr val="tx1"/>
                </a:solidFill>
              </a:rPr>
              <a:t>Título IX. Régimen sancionador.</a:t>
            </a:r>
          </a:p>
          <a:p>
            <a:r>
              <a:rPr lang="es-ES" dirty="0">
                <a:solidFill>
                  <a:schemeClr val="tx1"/>
                </a:solidFill>
              </a:rPr>
              <a:t>Título X. Garantía de los derechos digitales.</a:t>
            </a:r>
          </a:p>
        </p:txBody>
      </p:sp>
    </p:spTree>
    <p:extLst>
      <p:ext uri="{BB962C8B-B14F-4D97-AF65-F5344CB8AC3E}">
        <p14:creationId xmlns:p14="http://schemas.microsoft.com/office/powerpoint/2010/main" val="191810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22</a:t>
            </a:fld>
            <a:endParaRPr lang="en-US" dirty="0"/>
          </a:p>
        </p:txBody>
      </p:sp>
      <p:sp>
        <p:nvSpPr>
          <p:cNvPr id="2" name="Título 1"/>
          <p:cNvSpPr>
            <a:spLocks noGrp="1"/>
          </p:cNvSpPr>
          <p:nvPr>
            <p:ph type="ctrTitle" idx="4294967295"/>
          </p:nvPr>
        </p:nvSpPr>
        <p:spPr>
          <a:xfrm>
            <a:off x="577850" y="211137"/>
            <a:ext cx="11036300" cy="409575"/>
          </a:xfrm>
        </p:spPr>
        <p:txBody>
          <a:bodyPr>
            <a:normAutofit fontScale="90000"/>
          </a:bodyPr>
          <a:lstStyle/>
          <a:p>
            <a:r>
              <a:rPr lang="es-ES" dirty="0"/>
              <a:t>LOPD</a:t>
            </a:r>
          </a:p>
        </p:txBody>
      </p:sp>
      <p:sp>
        <p:nvSpPr>
          <p:cNvPr id="4" name="Marcador de texto 3"/>
          <p:cNvSpPr>
            <a:spLocks noGrp="1"/>
          </p:cNvSpPr>
          <p:nvPr>
            <p:ph type="body" sz="quarter" idx="4294967295"/>
          </p:nvPr>
        </p:nvSpPr>
        <p:spPr>
          <a:xfrm>
            <a:off x="199697" y="716182"/>
            <a:ext cx="11992303" cy="4879975"/>
          </a:xfrm>
        </p:spPr>
        <p:txBody>
          <a:bodyPr>
            <a:noAutofit/>
          </a:bodyPr>
          <a:lstStyle/>
          <a:p>
            <a:r>
              <a:rPr lang="es-ES" dirty="0">
                <a:solidFill>
                  <a:schemeClr val="tx1"/>
                </a:solidFill>
              </a:rPr>
              <a:t> Artículo 3. </a:t>
            </a:r>
            <a:r>
              <a:rPr lang="es-ES" i="1" dirty="0">
                <a:solidFill>
                  <a:schemeClr val="tx1"/>
                </a:solidFill>
              </a:rPr>
              <a:t>Datos de las personas fallecidas.</a:t>
            </a:r>
          </a:p>
          <a:p>
            <a:pPr>
              <a:buNone/>
            </a:pPr>
            <a:r>
              <a:rPr lang="es-ES" dirty="0">
                <a:solidFill>
                  <a:schemeClr val="tx1"/>
                </a:solidFill>
              </a:rPr>
              <a:t>	1. Las personas vinculadas al fallecido por razones familiares podrán dirigirse al responsable o encargado del tratamiento al objeto de solicitar el acceso a los datos personales de aquella y, en su caso, su rectificación o supresión.</a:t>
            </a:r>
          </a:p>
          <a:p>
            <a:r>
              <a:rPr lang="es-ES" dirty="0">
                <a:solidFill>
                  <a:schemeClr val="tx1"/>
                </a:solidFill>
              </a:rPr>
              <a:t>no podrán acceder a los datos del causante, ni solicitar su rectificación o supresión, cuando la persona fallecida lo hubiese prohibido expresamente Dicha prohibición no afectará al derecho de los herederos a acceder a los datos de carácter patrimonial del causante.</a:t>
            </a:r>
          </a:p>
          <a:p>
            <a:r>
              <a:rPr lang="es-ES" dirty="0">
                <a:solidFill>
                  <a:schemeClr val="tx1"/>
                </a:solidFill>
              </a:rPr>
              <a:t>2. Las personas o instituciones a las que el fallecido hubiese designado expresamente para ello podrán también solicitar, con arreglo a las instrucciones recibidas, el acceso a los datos personales de este y, en su caso su rectificación o supresión.</a:t>
            </a:r>
          </a:p>
        </p:txBody>
      </p:sp>
    </p:spTree>
    <p:extLst>
      <p:ext uri="{BB962C8B-B14F-4D97-AF65-F5344CB8AC3E}">
        <p14:creationId xmlns:p14="http://schemas.microsoft.com/office/powerpoint/2010/main" val="3958679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23</a:t>
            </a:fld>
            <a:endParaRPr lang="en-US" dirty="0"/>
          </a:p>
        </p:txBody>
      </p:sp>
      <p:sp>
        <p:nvSpPr>
          <p:cNvPr id="2" name="Título 1"/>
          <p:cNvSpPr>
            <a:spLocks noGrp="1"/>
          </p:cNvSpPr>
          <p:nvPr>
            <p:ph type="ctrTitle" idx="4294967295"/>
          </p:nvPr>
        </p:nvSpPr>
        <p:spPr>
          <a:xfrm>
            <a:off x="577850" y="278607"/>
            <a:ext cx="11036300" cy="409575"/>
          </a:xfrm>
        </p:spPr>
        <p:txBody>
          <a:bodyPr>
            <a:normAutofit fontScale="90000"/>
          </a:bodyPr>
          <a:lstStyle/>
          <a:p>
            <a:r>
              <a:rPr lang="es-ES" dirty="0"/>
              <a:t>LOPD</a:t>
            </a:r>
          </a:p>
        </p:txBody>
      </p:sp>
      <p:sp>
        <p:nvSpPr>
          <p:cNvPr id="4" name="Marcador de texto 3"/>
          <p:cNvSpPr>
            <a:spLocks noGrp="1"/>
          </p:cNvSpPr>
          <p:nvPr>
            <p:ph type="body" sz="quarter" idx="4294967295"/>
          </p:nvPr>
        </p:nvSpPr>
        <p:spPr>
          <a:xfrm>
            <a:off x="325821" y="950913"/>
            <a:ext cx="11298621" cy="4879975"/>
          </a:xfrm>
        </p:spPr>
        <p:txBody>
          <a:bodyPr>
            <a:noAutofit/>
          </a:bodyPr>
          <a:lstStyle/>
          <a:p>
            <a:r>
              <a:rPr lang="es-ES" dirty="0">
                <a:solidFill>
                  <a:schemeClr val="tx1"/>
                </a:solidFill>
              </a:rPr>
              <a:t> Artículo 22. </a:t>
            </a:r>
            <a:r>
              <a:rPr lang="es-ES" i="1" dirty="0">
                <a:solidFill>
                  <a:schemeClr val="tx1"/>
                </a:solidFill>
              </a:rPr>
              <a:t>Tratamientos con fines de </a:t>
            </a:r>
            <a:r>
              <a:rPr lang="es-ES" i="1" dirty="0" err="1">
                <a:solidFill>
                  <a:schemeClr val="tx1"/>
                </a:solidFill>
              </a:rPr>
              <a:t>videovigilancia</a:t>
            </a:r>
            <a:r>
              <a:rPr lang="es-ES" i="1" dirty="0">
                <a:solidFill>
                  <a:schemeClr val="tx1"/>
                </a:solidFill>
              </a:rPr>
              <a:t>.</a:t>
            </a:r>
          </a:p>
          <a:p>
            <a:pPr>
              <a:buNone/>
            </a:pPr>
            <a:r>
              <a:rPr lang="es-ES" dirty="0">
                <a:solidFill>
                  <a:schemeClr val="tx1"/>
                </a:solidFill>
              </a:rPr>
              <a:t>	1. Las personas físicas o jurídicas, públicas o privadas, podrán llevar a cabo el tratamiento de imágenes a través de sistemas de cámaras o videocámaras con la finalidad de preservar la seguridad de las personas y bienes, así como de sus instalaciones.</a:t>
            </a:r>
          </a:p>
          <a:p>
            <a:pPr>
              <a:buNone/>
            </a:pPr>
            <a:r>
              <a:rPr lang="es-ES" dirty="0">
                <a:solidFill>
                  <a:schemeClr val="tx1"/>
                </a:solidFill>
              </a:rPr>
              <a:t>	2. Solo podrán captarse imágenes de la vía pública en la medida en que resulte imprescindible para la finalidad mencionada en el apartado anterior.</a:t>
            </a:r>
          </a:p>
          <a:p>
            <a:pPr>
              <a:buNone/>
            </a:pPr>
            <a:r>
              <a:rPr lang="es-ES" dirty="0">
                <a:solidFill>
                  <a:schemeClr val="tx1"/>
                </a:solidFill>
              </a:rPr>
              <a:t>	No obstante, será posible la captación de la vía pública en una extensión superior cuando fuese necesario para garantizar la seguridad de bienes o instalaciones estratégicos o de infraestructuras vinculadas al transporte, sin que en ningún caso pueda suponer la captación de imágenes del interior de un domicilio privado.</a:t>
            </a:r>
          </a:p>
          <a:p>
            <a:r>
              <a:rPr lang="es-ES" dirty="0">
                <a:solidFill>
                  <a:schemeClr val="tx1"/>
                </a:solidFill>
              </a:rPr>
              <a:t>Artículo 25. </a:t>
            </a:r>
            <a:r>
              <a:rPr lang="es-ES" i="1" dirty="0">
                <a:solidFill>
                  <a:schemeClr val="tx1"/>
                </a:solidFill>
              </a:rPr>
              <a:t>Tratamiento de datos en el ámbito de la función estadística pública.</a:t>
            </a:r>
          </a:p>
          <a:p>
            <a:r>
              <a:rPr lang="es-ES" dirty="0">
                <a:solidFill>
                  <a:schemeClr val="tx1"/>
                </a:solidFill>
              </a:rPr>
              <a:t>1. El tratamiento de datos personales llevado a cabo por los organismos que tengan atribuidas las competencias relacionadas con el ejercicio de la función estadística pública se someterá a lo dispuesto en su legislación específica, así como en el Reglamento (UE) 2016/679 y en la presente ley orgánica.</a:t>
            </a:r>
          </a:p>
        </p:txBody>
      </p:sp>
    </p:spTree>
    <p:extLst>
      <p:ext uri="{BB962C8B-B14F-4D97-AF65-F5344CB8AC3E}">
        <p14:creationId xmlns:p14="http://schemas.microsoft.com/office/powerpoint/2010/main" val="4250970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24</a:t>
            </a:fld>
            <a:endParaRPr lang="en-US" dirty="0"/>
          </a:p>
        </p:txBody>
      </p:sp>
      <p:sp>
        <p:nvSpPr>
          <p:cNvPr id="2" name="Título 1"/>
          <p:cNvSpPr>
            <a:spLocks noGrp="1"/>
          </p:cNvSpPr>
          <p:nvPr>
            <p:ph type="ctrTitle" idx="4294967295"/>
          </p:nvPr>
        </p:nvSpPr>
        <p:spPr>
          <a:xfrm>
            <a:off x="1155700" y="541338"/>
            <a:ext cx="11036300" cy="409575"/>
          </a:xfrm>
        </p:spPr>
        <p:txBody>
          <a:bodyPr>
            <a:normAutofit fontScale="90000"/>
          </a:bodyPr>
          <a:lstStyle/>
          <a:p>
            <a:r>
              <a:rPr lang="es-ES" dirty="0"/>
              <a:t>LOPD</a:t>
            </a:r>
          </a:p>
        </p:txBody>
      </p:sp>
      <p:sp>
        <p:nvSpPr>
          <p:cNvPr id="3" name="Subtítulo 2"/>
          <p:cNvSpPr>
            <a:spLocks noGrp="1"/>
          </p:cNvSpPr>
          <p:nvPr>
            <p:ph type="subTitle" idx="4294967295"/>
          </p:nvPr>
        </p:nvSpPr>
        <p:spPr>
          <a:xfrm>
            <a:off x="1155700" y="1058863"/>
            <a:ext cx="11036300" cy="387350"/>
          </a:xfrm>
        </p:spPr>
        <p:txBody>
          <a:bodyPr>
            <a:normAutofit fontScale="92500" lnSpcReduction="20000"/>
          </a:bodyPr>
          <a:lstStyle/>
          <a:p>
            <a:r>
              <a:rPr lang="es-ES" dirty="0"/>
              <a:t>Autoridades de protección de datos</a:t>
            </a:r>
          </a:p>
        </p:txBody>
      </p:sp>
      <p:sp>
        <p:nvSpPr>
          <p:cNvPr id="4" name="Marcador de texto 3"/>
          <p:cNvSpPr>
            <a:spLocks noGrp="1"/>
          </p:cNvSpPr>
          <p:nvPr>
            <p:ph type="body" sz="quarter" idx="4294967295"/>
          </p:nvPr>
        </p:nvSpPr>
        <p:spPr>
          <a:xfrm>
            <a:off x="493986" y="1357313"/>
            <a:ext cx="11698014" cy="4879975"/>
          </a:xfrm>
        </p:spPr>
        <p:txBody>
          <a:bodyPr>
            <a:noAutofit/>
          </a:bodyPr>
          <a:lstStyle/>
          <a:p>
            <a:r>
              <a:rPr lang="es-ES" dirty="0">
                <a:solidFill>
                  <a:schemeClr val="tx1"/>
                </a:solidFill>
              </a:rPr>
              <a:t> Artículo 44. La Agencia Española de Protección de Datos es una autoridad administrativa independiente de ámbito estatal, que actúa con plena independencia de los poderes públicos en el ejercicio de sus funciones.</a:t>
            </a:r>
          </a:p>
          <a:p>
            <a:pPr>
              <a:buNone/>
            </a:pPr>
            <a:r>
              <a:rPr lang="es-ES" dirty="0">
                <a:solidFill>
                  <a:schemeClr val="tx1"/>
                </a:solidFill>
              </a:rPr>
              <a:t>	Se relaciona con el Gobierno a través del Ministerio de Justicia.</a:t>
            </a:r>
          </a:p>
          <a:p>
            <a:r>
              <a:rPr lang="es-ES" dirty="0">
                <a:solidFill>
                  <a:schemeClr val="tx1"/>
                </a:solidFill>
              </a:rPr>
              <a:t>Artículo 47. </a:t>
            </a:r>
            <a:r>
              <a:rPr lang="es-ES" i="1" dirty="0">
                <a:solidFill>
                  <a:schemeClr val="tx1"/>
                </a:solidFill>
              </a:rPr>
              <a:t>Funciones y potestades de la Agencia Española de Protección de Datos.</a:t>
            </a:r>
          </a:p>
          <a:p>
            <a:pPr>
              <a:buNone/>
            </a:pPr>
            <a:r>
              <a:rPr lang="es-ES" dirty="0">
                <a:solidFill>
                  <a:schemeClr val="tx1"/>
                </a:solidFill>
              </a:rPr>
              <a:t>	Corresponde a la Agencia Española de Protección de Datos supervisar la aplicación de esta ley orgánica y del Reglamento (UE) 2016/679.</a:t>
            </a:r>
          </a:p>
          <a:p>
            <a:pPr>
              <a:buNone/>
            </a:pPr>
            <a:r>
              <a:rPr lang="es-ES" dirty="0">
                <a:solidFill>
                  <a:schemeClr val="tx1"/>
                </a:solidFill>
              </a:rPr>
              <a:t>	Asimismo, corresponde a la Agencia Española de Protección de Datos el desempeño de las funciones y potestades que le atribuyan otras leyes o normas de Derecho de la Unión Europea.</a:t>
            </a:r>
          </a:p>
          <a:p>
            <a:r>
              <a:rPr lang="es-ES" dirty="0">
                <a:solidFill>
                  <a:schemeClr val="tx1"/>
                </a:solidFill>
              </a:rPr>
              <a:t>Artículo 50. </a:t>
            </a:r>
            <a:r>
              <a:rPr lang="es-ES" i="1" dirty="0">
                <a:solidFill>
                  <a:schemeClr val="tx1"/>
                </a:solidFill>
              </a:rPr>
              <a:t>Publicidad.</a:t>
            </a:r>
          </a:p>
          <a:p>
            <a:pPr>
              <a:buNone/>
            </a:pPr>
            <a:r>
              <a:rPr lang="es-ES" dirty="0">
                <a:solidFill>
                  <a:schemeClr val="tx1"/>
                </a:solidFill>
              </a:rPr>
              <a:t>	La Agencia Española de Protección de Datos publicará las resoluciones de su Presidencia que declaren haber lugar o no a la atención de los derechos reconocidos en los artículos 15 a 22 del Reglamento (UE) 2016/679, las que pongan fin a los procedimientos de reclamación.</a:t>
            </a:r>
          </a:p>
        </p:txBody>
      </p:sp>
    </p:spTree>
    <p:extLst>
      <p:ext uri="{BB962C8B-B14F-4D97-AF65-F5344CB8AC3E}">
        <p14:creationId xmlns:p14="http://schemas.microsoft.com/office/powerpoint/2010/main" val="451173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25</a:t>
            </a:fld>
            <a:endParaRPr lang="en-US" dirty="0"/>
          </a:p>
        </p:txBody>
      </p:sp>
      <p:sp>
        <p:nvSpPr>
          <p:cNvPr id="2" name="Título 1"/>
          <p:cNvSpPr>
            <a:spLocks noGrp="1"/>
          </p:cNvSpPr>
          <p:nvPr>
            <p:ph type="ctrTitle" idx="4294967295"/>
          </p:nvPr>
        </p:nvSpPr>
        <p:spPr>
          <a:xfrm>
            <a:off x="1155700" y="541338"/>
            <a:ext cx="11036300" cy="409575"/>
          </a:xfrm>
        </p:spPr>
        <p:txBody>
          <a:bodyPr>
            <a:normAutofit fontScale="90000"/>
          </a:bodyPr>
          <a:lstStyle/>
          <a:p>
            <a:r>
              <a:rPr lang="es-ES" dirty="0"/>
              <a:t>LOPD. Derechos digitales usuarios</a:t>
            </a:r>
            <a:br>
              <a:rPr lang="es-ES" dirty="0"/>
            </a:br>
            <a:endParaRPr lang="es-ES" dirty="0"/>
          </a:p>
        </p:txBody>
      </p:sp>
      <p:sp>
        <p:nvSpPr>
          <p:cNvPr id="4" name="Marcador de texto 3"/>
          <p:cNvSpPr>
            <a:spLocks noGrp="1"/>
          </p:cNvSpPr>
          <p:nvPr>
            <p:ph type="body" sz="quarter" idx="4294967295"/>
          </p:nvPr>
        </p:nvSpPr>
        <p:spPr>
          <a:xfrm>
            <a:off x="822872" y="746125"/>
            <a:ext cx="9666451" cy="4879975"/>
          </a:xfrm>
        </p:spPr>
        <p:txBody>
          <a:bodyPr>
            <a:noAutofit/>
          </a:bodyPr>
          <a:lstStyle/>
          <a:p>
            <a:pPr algn="just"/>
            <a:r>
              <a:rPr lang="es-ES" sz="1800" dirty="0">
                <a:solidFill>
                  <a:srgbClr val="000000"/>
                </a:solidFill>
                <a:latin typeface="Arial" panose="020B0604020202020204" pitchFamily="34" charset="0"/>
              </a:rPr>
              <a:t>Artículo 79. Los derechos en la Era digital.</a:t>
            </a:r>
          </a:p>
          <a:p>
            <a:pPr algn="just"/>
            <a:r>
              <a:rPr lang="es-ES" sz="1800" dirty="0">
                <a:solidFill>
                  <a:srgbClr val="000000"/>
                </a:solidFill>
                <a:latin typeface="Arial" panose="020B0604020202020204" pitchFamily="34" charset="0"/>
              </a:rPr>
              <a:t>Artículo 80. Derecho a la neutralidad de Internet. </a:t>
            </a:r>
          </a:p>
          <a:p>
            <a:pPr algn="just"/>
            <a:r>
              <a:rPr lang="es-ES" sz="1800" dirty="0">
                <a:solidFill>
                  <a:srgbClr val="000000"/>
                </a:solidFill>
                <a:latin typeface="Arial" panose="020B0604020202020204" pitchFamily="34" charset="0"/>
              </a:rPr>
              <a:t>Artículo 81. Derecho de acceso universal a Internet.</a:t>
            </a:r>
          </a:p>
          <a:p>
            <a:pPr algn="just"/>
            <a:r>
              <a:rPr lang="es-ES" sz="1800" dirty="0">
                <a:solidFill>
                  <a:srgbClr val="000000"/>
                </a:solidFill>
                <a:latin typeface="Arial" panose="020B0604020202020204" pitchFamily="34" charset="0"/>
              </a:rPr>
              <a:t>Artículo 82. Derecho a la seguridad digital.</a:t>
            </a:r>
          </a:p>
          <a:p>
            <a:pPr algn="just"/>
            <a:r>
              <a:rPr lang="es-ES" sz="1800" dirty="0">
                <a:solidFill>
                  <a:srgbClr val="000000"/>
                </a:solidFill>
                <a:latin typeface="Arial" panose="020B0604020202020204" pitchFamily="34" charset="0"/>
              </a:rPr>
              <a:t>Artículo 83. Derecho a la educación digital.</a:t>
            </a:r>
          </a:p>
          <a:p>
            <a:pPr algn="just"/>
            <a:r>
              <a:rPr lang="es-ES" sz="1800" dirty="0">
                <a:solidFill>
                  <a:srgbClr val="000000"/>
                </a:solidFill>
                <a:latin typeface="Arial" panose="020B0604020202020204" pitchFamily="34" charset="0"/>
              </a:rPr>
              <a:t>Artículo 84. Protección de los menores en Internet.</a:t>
            </a:r>
          </a:p>
          <a:p>
            <a:pPr algn="just"/>
            <a:r>
              <a:rPr lang="es-ES" sz="1800" dirty="0">
                <a:solidFill>
                  <a:srgbClr val="000000"/>
                </a:solidFill>
                <a:latin typeface="Arial" panose="020B0604020202020204" pitchFamily="34" charset="0"/>
              </a:rPr>
              <a:t>Artículo 85. Derecho de rectificación en Internet.</a:t>
            </a:r>
          </a:p>
          <a:p>
            <a:pPr algn="just"/>
            <a:r>
              <a:rPr lang="es-ES" sz="1800" dirty="0">
                <a:solidFill>
                  <a:srgbClr val="000000"/>
                </a:solidFill>
                <a:latin typeface="Arial" panose="020B0604020202020204" pitchFamily="34" charset="0"/>
              </a:rPr>
              <a:t>Artículo 86. Derecho a la actualización de informaciones en medios de comunicación digitales.</a:t>
            </a:r>
          </a:p>
          <a:p>
            <a:pPr algn="just"/>
            <a:r>
              <a:rPr lang="es-ES" sz="1800" dirty="0">
                <a:solidFill>
                  <a:srgbClr val="000000"/>
                </a:solidFill>
                <a:latin typeface="Arial" panose="020B0604020202020204" pitchFamily="34" charset="0"/>
              </a:rPr>
              <a:t>Artículo 87. Derecho a la intimidad y uso de dispositivos digitales en el ámbito laboral.</a:t>
            </a:r>
          </a:p>
          <a:p>
            <a:pPr algn="just"/>
            <a:r>
              <a:rPr lang="es-ES" sz="1800" dirty="0">
                <a:solidFill>
                  <a:srgbClr val="000000"/>
                </a:solidFill>
                <a:latin typeface="Arial" panose="020B0604020202020204" pitchFamily="34" charset="0"/>
              </a:rPr>
              <a:t>Artículo 88. Derecho a la desconexión digital en el ámbito laboral.</a:t>
            </a:r>
          </a:p>
          <a:p>
            <a:pPr algn="just"/>
            <a:r>
              <a:rPr lang="es-ES" sz="1800" dirty="0">
                <a:solidFill>
                  <a:srgbClr val="000000"/>
                </a:solidFill>
                <a:latin typeface="Arial" panose="020B0604020202020204" pitchFamily="34" charset="0"/>
              </a:rPr>
              <a:t>Artículo 89. Derecho a la intimidad frente al uso de dispositivos de videovigilancia y de grabación de sonidos en el lugar de trabajo.</a:t>
            </a:r>
          </a:p>
          <a:p>
            <a:pPr algn="just"/>
            <a:r>
              <a:rPr lang="es-ES" sz="1800" dirty="0">
                <a:solidFill>
                  <a:srgbClr val="000000"/>
                </a:solidFill>
                <a:latin typeface="Arial" panose="020B0604020202020204" pitchFamily="34" charset="0"/>
              </a:rPr>
              <a:t>Artículo 90. Derecho a la intimidad ante la utilización de sistemas de geolocalización en el ámbito laboral.</a:t>
            </a:r>
          </a:p>
        </p:txBody>
      </p:sp>
    </p:spTree>
    <p:extLst>
      <p:ext uri="{BB962C8B-B14F-4D97-AF65-F5344CB8AC3E}">
        <p14:creationId xmlns:p14="http://schemas.microsoft.com/office/powerpoint/2010/main" val="3663981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26</a:t>
            </a:fld>
            <a:endParaRPr lang="en-US" dirty="0"/>
          </a:p>
        </p:txBody>
      </p:sp>
      <p:sp>
        <p:nvSpPr>
          <p:cNvPr id="2" name="Título 1"/>
          <p:cNvSpPr>
            <a:spLocks noGrp="1"/>
          </p:cNvSpPr>
          <p:nvPr>
            <p:ph type="ctrTitle" idx="4294967295"/>
          </p:nvPr>
        </p:nvSpPr>
        <p:spPr>
          <a:xfrm>
            <a:off x="1155700" y="541338"/>
            <a:ext cx="11036300" cy="409575"/>
          </a:xfrm>
        </p:spPr>
        <p:txBody>
          <a:bodyPr>
            <a:normAutofit fontScale="90000"/>
          </a:bodyPr>
          <a:lstStyle/>
          <a:p>
            <a:r>
              <a:rPr lang="es-ES" dirty="0"/>
              <a:t>LOPD</a:t>
            </a:r>
          </a:p>
        </p:txBody>
      </p:sp>
      <p:sp>
        <p:nvSpPr>
          <p:cNvPr id="3" name="Subtítulo 2"/>
          <p:cNvSpPr>
            <a:spLocks noGrp="1"/>
          </p:cNvSpPr>
          <p:nvPr>
            <p:ph type="subTitle" idx="4294967295"/>
          </p:nvPr>
        </p:nvSpPr>
        <p:spPr>
          <a:xfrm>
            <a:off x="1155700" y="1058863"/>
            <a:ext cx="11036300" cy="387350"/>
          </a:xfrm>
        </p:spPr>
        <p:txBody>
          <a:bodyPr>
            <a:normAutofit fontScale="92500" lnSpcReduction="20000"/>
          </a:bodyPr>
          <a:lstStyle/>
          <a:p>
            <a:r>
              <a:rPr lang="es-ES" dirty="0"/>
              <a:t>Derechos digitales usuarios</a:t>
            </a:r>
          </a:p>
        </p:txBody>
      </p:sp>
      <p:sp>
        <p:nvSpPr>
          <p:cNvPr id="4" name="Marcador de texto 3"/>
          <p:cNvSpPr>
            <a:spLocks noGrp="1"/>
          </p:cNvSpPr>
          <p:nvPr>
            <p:ph type="body" sz="quarter" idx="4294967295"/>
          </p:nvPr>
        </p:nvSpPr>
        <p:spPr>
          <a:xfrm>
            <a:off x="3492500" y="1357313"/>
            <a:ext cx="8699500" cy="4879975"/>
          </a:xfrm>
        </p:spPr>
        <p:txBody>
          <a:bodyPr>
            <a:noAutofit/>
          </a:bodyPr>
          <a:lstStyle/>
          <a:p>
            <a:pPr algn="just"/>
            <a:r>
              <a:rPr lang="es-ES" sz="1800" dirty="0">
                <a:solidFill>
                  <a:srgbClr val="000000"/>
                </a:solidFill>
                <a:latin typeface="Arial" panose="020B0604020202020204" pitchFamily="34" charset="0"/>
              </a:rPr>
              <a:t>Artículo 91. </a:t>
            </a:r>
            <a:r>
              <a:rPr lang="es-ES" sz="1800">
                <a:solidFill>
                  <a:srgbClr val="000000"/>
                </a:solidFill>
                <a:latin typeface="Arial" panose="020B0604020202020204" pitchFamily="34" charset="0"/>
              </a:rPr>
              <a:t>Derechos digitales en la negociación colectiva.</a:t>
            </a:r>
          </a:p>
          <a:p>
            <a:pPr algn="just"/>
            <a:r>
              <a:rPr lang="es-ES" sz="1800" dirty="0">
                <a:solidFill>
                  <a:srgbClr val="000000"/>
                </a:solidFill>
                <a:latin typeface="Arial" panose="020B0604020202020204" pitchFamily="34" charset="0"/>
              </a:rPr>
              <a:t>Artículo 92. Protección de datos de los menores en Internet.</a:t>
            </a:r>
          </a:p>
          <a:p>
            <a:pPr algn="just"/>
            <a:r>
              <a:rPr lang="es-ES" sz="1800" dirty="0">
                <a:solidFill>
                  <a:srgbClr val="000000"/>
                </a:solidFill>
                <a:latin typeface="Arial" panose="020B0604020202020204" pitchFamily="34" charset="0"/>
              </a:rPr>
              <a:t>Artículo 93. Derecho al olvido en búsquedas de Internet.</a:t>
            </a:r>
          </a:p>
          <a:p>
            <a:pPr algn="just"/>
            <a:r>
              <a:rPr lang="es-ES" sz="1800" dirty="0">
                <a:solidFill>
                  <a:srgbClr val="000000"/>
                </a:solidFill>
                <a:latin typeface="Arial" panose="020B0604020202020204" pitchFamily="34" charset="0"/>
              </a:rPr>
              <a:t>Artículo 94. Derecho al olvido en servicios de redes sociales y servicios equivalentes.</a:t>
            </a:r>
          </a:p>
          <a:p>
            <a:pPr algn="just"/>
            <a:r>
              <a:rPr lang="es-ES" sz="1800" dirty="0">
                <a:solidFill>
                  <a:srgbClr val="000000"/>
                </a:solidFill>
                <a:latin typeface="Arial" panose="020B0604020202020204" pitchFamily="34" charset="0"/>
              </a:rPr>
              <a:t>Artículo 95. Derecho de portabilidad en servicios de redes sociales y servicios equivalentes.</a:t>
            </a:r>
          </a:p>
          <a:p>
            <a:pPr algn="just"/>
            <a:r>
              <a:rPr lang="es-ES" sz="1800" dirty="0">
                <a:solidFill>
                  <a:srgbClr val="000000"/>
                </a:solidFill>
                <a:latin typeface="Arial" panose="020B0604020202020204" pitchFamily="34" charset="0"/>
              </a:rPr>
              <a:t>Artículo 96. Derecho al testamento digital.</a:t>
            </a:r>
          </a:p>
          <a:p>
            <a:pPr algn="just"/>
            <a:r>
              <a:rPr lang="es-ES" sz="1800" dirty="0">
                <a:solidFill>
                  <a:srgbClr val="000000"/>
                </a:solidFill>
                <a:latin typeface="Arial" panose="020B0604020202020204" pitchFamily="34" charset="0"/>
              </a:rPr>
              <a:t>Artículo 97. Políticas de impulso de los derechos digitales.</a:t>
            </a:r>
            <a:endParaRPr lang="es-ES" i="1" dirty="0">
              <a:solidFill>
                <a:schemeClr val="tx1"/>
              </a:solidFill>
            </a:endParaRPr>
          </a:p>
        </p:txBody>
      </p:sp>
    </p:spTree>
    <p:extLst>
      <p:ext uri="{BB962C8B-B14F-4D97-AF65-F5344CB8AC3E}">
        <p14:creationId xmlns:p14="http://schemas.microsoft.com/office/powerpoint/2010/main" val="116175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27</a:t>
            </a:fld>
            <a:endParaRPr lang="en-US" dirty="0"/>
          </a:p>
        </p:txBody>
      </p:sp>
      <p:sp>
        <p:nvSpPr>
          <p:cNvPr id="2" name="Título 1"/>
          <p:cNvSpPr>
            <a:spLocks noGrp="1"/>
          </p:cNvSpPr>
          <p:nvPr>
            <p:ph type="ctrTitle" idx="4294967295"/>
          </p:nvPr>
        </p:nvSpPr>
        <p:spPr>
          <a:xfrm>
            <a:off x="0" y="442913"/>
            <a:ext cx="11929241" cy="762000"/>
          </a:xfrm>
        </p:spPr>
        <p:txBody>
          <a:bodyPr>
            <a:normAutofit fontScale="90000"/>
          </a:bodyPr>
          <a:lstStyle/>
          <a:p>
            <a:r>
              <a:rPr lang="es-ES" dirty="0"/>
              <a:t>AUDITORIA SEGURIDAD RD_1720_2007 de desarrollo de la LOPD</a:t>
            </a:r>
            <a:br>
              <a:rPr lang="es-ES" dirty="0"/>
            </a:br>
            <a:endParaRPr lang="es-ES" dirty="0"/>
          </a:p>
        </p:txBody>
      </p:sp>
      <p:sp>
        <p:nvSpPr>
          <p:cNvPr id="4" name="Marcador de texto 3"/>
          <p:cNvSpPr>
            <a:spLocks noGrp="1"/>
          </p:cNvSpPr>
          <p:nvPr>
            <p:ph type="body" sz="quarter" idx="4294967295"/>
          </p:nvPr>
        </p:nvSpPr>
        <p:spPr>
          <a:xfrm>
            <a:off x="262759" y="1041400"/>
            <a:ext cx="11929241" cy="4879975"/>
          </a:xfrm>
        </p:spPr>
        <p:txBody>
          <a:bodyPr>
            <a:noAutofit/>
          </a:bodyPr>
          <a:lstStyle/>
          <a:p>
            <a:r>
              <a:rPr lang="es-ES" dirty="0">
                <a:solidFill>
                  <a:schemeClr val="tx1">
                    <a:lumMod val="95000"/>
                    <a:lumOff val="5000"/>
                  </a:schemeClr>
                </a:solidFill>
              </a:rPr>
              <a:t>El RD 1720/2007 de desarrollo de la LOPD dedica el Titulo VIII a las medidas de seguridad en el tratamiento de los datos. </a:t>
            </a:r>
            <a:r>
              <a:rPr lang="es-ES" sz="1800" dirty="0">
                <a:solidFill>
                  <a:srgbClr val="000000"/>
                </a:solidFill>
                <a:latin typeface="Arial Unicode MS"/>
              </a:rPr>
              <a:t> Es de aplicación a los datos de carácter personal registrados en soporte físico, que los haga susceptibles de tratamiento, y a toda modalidad de uso posterior de estos datos por los sectores público y privado.</a:t>
            </a:r>
            <a:endParaRPr lang="es-ES" dirty="0">
              <a:solidFill>
                <a:schemeClr val="tx1">
                  <a:lumMod val="95000"/>
                  <a:lumOff val="5000"/>
                </a:schemeClr>
              </a:solidFill>
            </a:endParaRPr>
          </a:p>
          <a:p>
            <a:r>
              <a:rPr lang="es-ES" b="0" i="0" dirty="0">
                <a:solidFill>
                  <a:srgbClr val="222222"/>
                </a:solidFill>
                <a:effectLst/>
                <a:latin typeface="Open sans" panose="020B0604020202020204" pitchFamily="34" charset="0"/>
              </a:rPr>
              <a:t>El Reglamento de Medidas de Seguridad tiene por objeto establecer las medidas de índole técnica y organizativa necesarias para garantizar la seguridad que deben reunir los ficheros, los centros de tratamiento, locales, equipos, sistemas, programas y las personas que intervengan en el tratamiento de los datos de carácter personal.</a:t>
            </a:r>
            <a:endParaRPr lang="es-ES" dirty="0">
              <a:solidFill>
                <a:schemeClr val="tx1">
                  <a:lumMod val="95000"/>
                  <a:lumOff val="5000"/>
                </a:schemeClr>
              </a:solidFill>
            </a:endParaRPr>
          </a:p>
          <a:p>
            <a:r>
              <a:rPr lang="es-ES" dirty="0">
                <a:solidFill>
                  <a:schemeClr val="tx1">
                    <a:lumMod val="95000"/>
                    <a:lumOff val="5000"/>
                  </a:schemeClr>
                </a:solidFill>
              </a:rPr>
              <a:t>Establece la obligación del documento de Seguridad.</a:t>
            </a:r>
          </a:p>
          <a:p>
            <a:r>
              <a:rPr lang="es-ES" dirty="0">
                <a:solidFill>
                  <a:schemeClr val="tx1">
                    <a:lumMod val="95000"/>
                    <a:lumOff val="5000"/>
                  </a:schemeClr>
                </a:solidFill>
              </a:rPr>
              <a:t>Establece tres niveles de medidas de seguridad:</a:t>
            </a:r>
          </a:p>
          <a:p>
            <a:pPr lvl="1"/>
            <a:r>
              <a:rPr lang="es-ES" dirty="0">
                <a:solidFill>
                  <a:schemeClr val="tx1">
                    <a:lumMod val="95000"/>
                    <a:lumOff val="5000"/>
                  </a:schemeClr>
                </a:solidFill>
              </a:rPr>
              <a:t>Medidas de seguridad de nivel básico. Son aplicables a todas las empresas.</a:t>
            </a:r>
          </a:p>
          <a:p>
            <a:pPr lvl="1"/>
            <a:r>
              <a:rPr lang="es-ES" dirty="0">
                <a:solidFill>
                  <a:schemeClr val="tx1">
                    <a:lumMod val="95000"/>
                    <a:lumOff val="5000"/>
                  </a:schemeClr>
                </a:solidFill>
              </a:rPr>
              <a:t>Medidas de seguridad de nivel medio</a:t>
            </a:r>
          </a:p>
          <a:p>
            <a:pPr lvl="1"/>
            <a:r>
              <a:rPr lang="es-ES" dirty="0">
                <a:solidFill>
                  <a:schemeClr val="tx1">
                    <a:lumMod val="95000"/>
                    <a:lumOff val="5000"/>
                  </a:schemeClr>
                </a:solidFill>
              </a:rPr>
              <a:t>Medidas de seguridad de nivel alto</a:t>
            </a:r>
          </a:p>
          <a:p>
            <a:r>
              <a:rPr lang="es-ES" sz="1600" i="1" dirty="0">
                <a:solidFill>
                  <a:schemeClr val="tx1"/>
                </a:solidFill>
              </a:rPr>
              <a:t>Artículo 79. Alcance. Los responsables de los tratamientos o los ficheros y los encargados del tratamiento deberán implantar las medidas de seguridad con arreglo a lo dispuesto en este Título, con independencia de cual sea su sistema de tratamiento.</a:t>
            </a:r>
          </a:p>
        </p:txBody>
      </p:sp>
    </p:spTree>
    <p:extLst>
      <p:ext uri="{BB962C8B-B14F-4D97-AF65-F5344CB8AC3E}">
        <p14:creationId xmlns:p14="http://schemas.microsoft.com/office/powerpoint/2010/main" val="3796879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28</a:t>
            </a:fld>
            <a:endParaRPr lang="en-US" dirty="0"/>
          </a:p>
        </p:txBody>
      </p:sp>
      <p:sp>
        <p:nvSpPr>
          <p:cNvPr id="2" name="Título 1"/>
          <p:cNvSpPr>
            <a:spLocks noGrp="1"/>
          </p:cNvSpPr>
          <p:nvPr>
            <p:ph type="ctrTitle" idx="4294967295"/>
          </p:nvPr>
        </p:nvSpPr>
        <p:spPr>
          <a:xfrm>
            <a:off x="0" y="25400"/>
            <a:ext cx="8277225" cy="411163"/>
          </a:xfrm>
        </p:spPr>
        <p:txBody>
          <a:bodyPr>
            <a:normAutofit fontScale="90000"/>
          </a:bodyPr>
          <a:lstStyle/>
          <a:p>
            <a:r>
              <a:rPr lang="es-ES" dirty="0"/>
              <a:t>AUDITORIA SEGURIDAD</a:t>
            </a:r>
          </a:p>
        </p:txBody>
      </p:sp>
      <p:sp>
        <p:nvSpPr>
          <p:cNvPr id="3" name="Subtítulo 2"/>
          <p:cNvSpPr>
            <a:spLocks noGrp="1"/>
          </p:cNvSpPr>
          <p:nvPr>
            <p:ph type="subTitle" idx="4294967295"/>
          </p:nvPr>
        </p:nvSpPr>
        <p:spPr>
          <a:xfrm>
            <a:off x="3914775" y="614363"/>
            <a:ext cx="8277225" cy="387350"/>
          </a:xfrm>
        </p:spPr>
        <p:txBody>
          <a:bodyPr>
            <a:normAutofit fontScale="92500" lnSpcReduction="20000"/>
          </a:bodyPr>
          <a:lstStyle/>
          <a:p>
            <a:r>
              <a:rPr lang="es-ES" dirty="0"/>
              <a:t>RD_1720_2007 Nivel de seguridad medio</a:t>
            </a:r>
          </a:p>
        </p:txBody>
      </p:sp>
      <p:sp>
        <p:nvSpPr>
          <p:cNvPr id="4" name="Marcador de texto 3"/>
          <p:cNvSpPr>
            <a:spLocks noGrp="1"/>
          </p:cNvSpPr>
          <p:nvPr>
            <p:ph type="body" sz="quarter" idx="4294967295"/>
          </p:nvPr>
        </p:nvSpPr>
        <p:spPr>
          <a:xfrm>
            <a:off x="3268663" y="989013"/>
            <a:ext cx="8923337" cy="4879975"/>
          </a:xfrm>
        </p:spPr>
        <p:txBody>
          <a:bodyPr>
            <a:noAutofit/>
          </a:bodyPr>
          <a:lstStyle/>
          <a:p>
            <a:pPr>
              <a:lnSpc>
                <a:spcPct val="100000"/>
              </a:lnSpc>
              <a:spcAft>
                <a:spcPts val="800"/>
              </a:spcAft>
            </a:pPr>
            <a:r>
              <a:rPr lang="es-ES" sz="1800" dirty="0">
                <a:solidFill>
                  <a:srgbClr val="000000"/>
                </a:solidFill>
                <a:latin typeface="Arial Unicode MS"/>
              </a:rPr>
              <a:t>Los relativos a la comisión de infracciones administrativas o penales. </a:t>
            </a:r>
          </a:p>
          <a:p>
            <a:pPr>
              <a:lnSpc>
                <a:spcPct val="100000"/>
              </a:lnSpc>
              <a:spcAft>
                <a:spcPts val="800"/>
              </a:spcAft>
            </a:pPr>
            <a:r>
              <a:rPr lang="es-ES" sz="1800" dirty="0">
                <a:solidFill>
                  <a:srgbClr val="000000"/>
                </a:solidFill>
                <a:latin typeface="Arial Unicode MS"/>
              </a:rPr>
              <a:t>Prestación de servicios de información sobre solvencia patrimonial y crédito.</a:t>
            </a:r>
          </a:p>
          <a:p>
            <a:pPr>
              <a:lnSpc>
                <a:spcPct val="100000"/>
              </a:lnSpc>
              <a:spcAft>
                <a:spcPts val="800"/>
              </a:spcAft>
            </a:pPr>
            <a:r>
              <a:rPr lang="es-ES" sz="1800" dirty="0">
                <a:solidFill>
                  <a:srgbClr val="000000"/>
                </a:solidFill>
                <a:latin typeface="Arial Unicode MS"/>
              </a:rPr>
              <a:t>Datos Administraciones tributarias en el ejercicio de sus potestades tributarias. </a:t>
            </a:r>
          </a:p>
          <a:p>
            <a:pPr>
              <a:lnSpc>
                <a:spcPct val="100000"/>
              </a:lnSpc>
              <a:spcAft>
                <a:spcPts val="800"/>
              </a:spcAft>
            </a:pPr>
            <a:r>
              <a:rPr lang="es-ES" sz="1800" dirty="0">
                <a:solidFill>
                  <a:srgbClr val="000000"/>
                </a:solidFill>
                <a:latin typeface="Arial Unicode MS"/>
              </a:rPr>
              <a:t>Empresas de servicios financieros. </a:t>
            </a:r>
          </a:p>
          <a:p>
            <a:pPr>
              <a:lnSpc>
                <a:spcPct val="100000"/>
              </a:lnSpc>
              <a:spcAft>
                <a:spcPts val="800"/>
              </a:spcAft>
            </a:pPr>
            <a:r>
              <a:rPr lang="es-ES" sz="1800" dirty="0" err="1">
                <a:solidFill>
                  <a:srgbClr val="000000"/>
                </a:solidFill>
                <a:latin typeface="Arial Unicode MS"/>
              </a:rPr>
              <a:t>Emrpesas</a:t>
            </a:r>
            <a:r>
              <a:rPr lang="es-ES" sz="1800" dirty="0">
                <a:solidFill>
                  <a:srgbClr val="000000"/>
                </a:solidFill>
                <a:latin typeface="Arial Unicode MS"/>
              </a:rPr>
              <a:t> de servicios de comunicaciones (</a:t>
            </a:r>
            <a:r>
              <a:rPr lang="es-ES" sz="1800" dirty="0" err="1">
                <a:solidFill>
                  <a:srgbClr val="000000"/>
                </a:solidFill>
                <a:latin typeface="Arial Unicode MS"/>
              </a:rPr>
              <a:t>ISPs</a:t>
            </a:r>
            <a:r>
              <a:rPr lang="es-ES" sz="1800" dirty="0">
                <a:solidFill>
                  <a:srgbClr val="000000"/>
                </a:solidFill>
                <a:latin typeface="Arial Unicode MS"/>
              </a:rPr>
              <a:t>)</a:t>
            </a:r>
          </a:p>
          <a:p>
            <a:pPr>
              <a:lnSpc>
                <a:spcPct val="100000"/>
              </a:lnSpc>
              <a:spcAft>
                <a:spcPts val="800"/>
              </a:spcAft>
            </a:pPr>
            <a:r>
              <a:rPr lang="es-ES" sz="1800" dirty="0">
                <a:solidFill>
                  <a:srgbClr val="000000"/>
                </a:solidFill>
                <a:latin typeface="Arial Unicode MS"/>
              </a:rPr>
              <a:t>Entidades Gestoras y Servicios Comunes de la Seguridad Social y se relacionen con el ejercicio de sus competencias. </a:t>
            </a:r>
          </a:p>
          <a:p>
            <a:pPr>
              <a:lnSpc>
                <a:spcPct val="100000"/>
              </a:lnSpc>
              <a:spcAft>
                <a:spcPts val="800"/>
              </a:spcAft>
            </a:pPr>
            <a:r>
              <a:rPr lang="es-ES" sz="1800" dirty="0">
                <a:solidFill>
                  <a:srgbClr val="000000"/>
                </a:solidFill>
                <a:latin typeface="Arial Unicode MS"/>
              </a:rPr>
              <a:t>mutuas de accidentes de trabajo y enfermedades profesionales de la Seguridad Social. </a:t>
            </a:r>
          </a:p>
          <a:p>
            <a:pPr>
              <a:lnSpc>
                <a:spcPct val="100000"/>
              </a:lnSpc>
              <a:spcAft>
                <a:spcPts val="800"/>
              </a:spcAft>
            </a:pPr>
            <a:r>
              <a:rPr lang="es-ES" sz="1800" dirty="0">
                <a:solidFill>
                  <a:srgbClr val="000000"/>
                </a:solidFill>
                <a:latin typeface="Arial Unicode MS"/>
              </a:rPr>
              <a:t>Aquéllos que contengan un conjunto de datos de carácter personal que ofrezcan una definición de las características o de la personalidad de los ciudadanos y que permitan evaluar determinados aspectos de la personalidad o del comportamiento de los mismos.</a:t>
            </a:r>
          </a:p>
          <a:p>
            <a:pPr marL="0" indent="0">
              <a:lnSpc>
                <a:spcPct val="100000"/>
              </a:lnSpc>
              <a:buNone/>
            </a:pPr>
            <a:endParaRPr lang="es-ES" sz="1800" dirty="0">
              <a:solidFill>
                <a:srgbClr val="000000"/>
              </a:solidFill>
              <a:latin typeface="Arial Unicode MS"/>
            </a:endParaRPr>
          </a:p>
          <a:p>
            <a:pPr marL="0" indent="0">
              <a:buNone/>
            </a:pPr>
            <a:endParaRPr lang="es-ES" sz="1800" dirty="0">
              <a:solidFill>
                <a:srgbClr val="000000"/>
              </a:solidFill>
              <a:latin typeface="Arial Unicode MS"/>
            </a:endParaRPr>
          </a:p>
        </p:txBody>
      </p:sp>
    </p:spTree>
    <p:extLst>
      <p:ext uri="{BB962C8B-B14F-4D97-AF65-F5344CB8AC3E}">
        <p14:creationId xmlns:p14="http://schemas.microsoft.com/office/powerpoint/2010/main" val="4217092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29</a:t>
            </a:fld>
            <a:endParaRPr lang="en-US" dirty="0"/>
          </a:p>
        </p:txBody>
      </p:sp>
      <p:sp>
        <p:nvSpPr>
          <p:cNvPr id="2" name="Título 1"/>
          <p:cNvSpPr>
            <a:spLocks noGrp="1"/>
          </p:cNvSpPr>
          <p:nvPr>
            <p:ph type="ctrTitle" idx="4294967295"/>
          </p:nvPr>
        </p:nvSpPr>
        <p:spPr>
          <a:xfrm>
            <a:off x="0" y="25400"/>
            <a:ext cx="8277225" cy="411163"/>
          </a:xfrm>
        </p:spPr>
        <p:txBody>
          <a:bodyPr>
            <a:normAutofit fontScale="90000"/>
          </a:bodyPr>
          <a:lstStyle/>
          <a:p>
            <a:r>
              <a:rPr lang="es-ES" dirty="0"/>
              <a:t>AUDITORIA SEGURIDAD</a:t>
            </a:r>
          </a:p>
        </p:txBody>
      </p:sp>
      <p:sp>
        <p:nvSpPr>
          <p:cNvPr id="3" name="Subtítulo 2"/>
          <p:cNvSpPr>
            <a:spLocks noGrp="1"/>
          </p:cNvSpPr>
          <p:nvPr>
            <p:ph type="subTitle" idx="4294967295"/>
          </p:nvPr>
        </p:nvSpPr>
        <p:spPr>
          <a:xfrm>
            <a:off x="3914775" y="614363"/>
            <a:ext cx="8277225" cy="387350"/>
          </a:xfrm>
        </p:spPr>
        <p:txBody>
          <a:bodyPr>
            <a:normAutofit fontScale="92500" lnSpcReduction="20000"/>
          </a:bodyPr>
          <a:lstStyle/>
          <a:p>
            <a:r>
              <a:rPr lang="es-ES" dirty="0"/>
              <a:t>RD_1720_2007 Nivel de seguridad alto</a:t>
            </a:r>
          </a:p>
        </p:txBody>
      </p:sp>
      <p:sp>
        <p:nvSpPr>
          <p:cNvPr id="4" name="Marcador de texto 3"/>
          <p:cNvSpPr>
            <a:spLocks noGrp="1"/>
          </p:cNvSpPr>
          <p:nvPr>
            <p:ph type="body" sz="quarter" idx="4294967295"/>
          </p:nvPr>
        </p:nvSpPr>
        <p:spPr>
          <a:xfrm>
            <a:off x="3268663" y="1179513"/>
            <a:ext cx="8923337" cy="4879975"/>
          </a:xfrm>
        </p:spPr>
        <p:txBody>
          <a:bodyPr>
            <a:noAutofit/>
          </a:bodyPr>
          <a:lstStyle/>
          <a:p>
            <a:r>
              <a:rPr lang="es-ES" sz="1800" dirty="0">
                <a:solidFill>
                  <a:srgbClr val="000000"/>
                </a:solidFill>
                <a:latin typeface="Arial Unicode MS"/>
              </a:rPr>
              <a:t>Los que se refieran a datos de ideología, afiliación sindical, religión, creencias, origen racial, salud o vida sexual. </a:t>
            </a:r>
          </a:p>
          <a:p>
            <a:r>
              <a:rPr lang="es-ES" sz="1800" dirty="0">
                <a:solidFill>
                  <a:srgbClr val="000000"/>
                </a:solidFill>
                <a:latin typeface="Arial Unicode MS"/>
              </a:rPr>
              <a:t>Los que contengan o se refieran a datos recabados para fines policiales sin consentimiento de las personas afectadas. </a:t>
            </a:r>
          </a:p>
          <a:p>
            <a:r>
              <a:rPr lang="es-ES" sz="1800" dirty="0">
                <a:solidFill>
                  <a:srgbClr val="000000"/>
                </a:solidFill>
                <a:latin typeface="Arial Unicode MS"/>
              </a:rPr>
              <a:t> Aquéllos que contengan datos derivados de actos de violencia de género.</a:t>
            </a:r>
          </a:p>
        </p:txBody>
      </p:sp>
    </p:spTree>
    <p:extLst>
      <p:ext uri="{BB962C8B-B14F-4D97-AF65-F5344CB8AC3E}">
        <p14:creationId xmlns:p14="http://schemas.microsoft.com/office/powerpoint/2010/main" val="373061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3</a:t>
            </a:fld>
            <a:endParaRPr lang="en-US" dirty="0"/>
          </a:p>
        </p:txBody>
      </p:sp>
      <p:sp>
        <p:nvSpPr>
          <p:cNvPr id="2" name="Título 1"/>
          <p:cNvSpPr>
            <a:spLocks noGrp="1"/>
          </p:cNvSpPr>
          <p:nvPr>
            <p:ph type="ctrTitle" idx="4294967295"/>
          </p:nvPr>
        </p:nvSpPr>
        <p:spPr>
          <a:xfrm>
            <a:off x="1155700" y="541338"/>
            <a:ext cx="11036300" cy="409575"/>
          </a:xfrm>
        </p:spPr>
        <p:txBody>
          <a:bodyPr>
            <a:normAutofit fontScale="90000"/>
          </a:bodyPr>
          <a:lstStyle/>
          <a:p>
            <a:r>
              <a:rPr lang="es-ES" dirty="0"/>
              <a:t>Normativa protección de datos</a:t>
            </a:r>
          </a:p>
        </p:txBody>
      </p:sp>
      <p:sp>
        <p:nvSpPr>
          <p:cNvPr id="4" name="Marcador de texto 3"/>
          <p:cNvSpPr>
            <a:spLocks noGrp="1"/>
          </p:cNvSpPr>
          <p:nvPr>
            <p:ph type="body" sz="quarter" idx="4294967295"/>
          </p:nvPr>
        </p:nvSpPr>
        <p:spPr>
          <a:xfrm>
            <a:off x="236483" y="1231190"/>
            <a:ext cx="11719034" cy="3193666"/>
          </a:xfrm>
        </p:spPr>
        <p:txBody>
          <a:bodyPr>
            <a:noAutofit/>
          </a:bodyPr>
          <a:lstStyle/>
          <a:p>
            <a:r>
              <a:rPr lang="es-ES" dirty="0">
                <a:solidFill>
                  <a:schemeClr val="tx1">
                    <a:lumMod val="95000"/>
                    <a:lumOff val="5000"/>
                  </a:schemeClr>
                </a:solidFill>
              </a:rPr>
              <a:t>Reglamento Unión Europea General Protección de Datos (RGPD). Reglamento (UE) 2016/679 </a:t>
            </a:r>
          </a:p>
          <a:p>
            <a:r>
              <a:rPr lang="es-ES" dirty="0">
                <a:solidFill>
                  <a:schemeClr val="tx1">
                    <a:lumMod val="95000"/>
                    <a:lumOff val="5000"/>
                  </a:schemeClr>
                </a:solidFill>
              </a:rPr>
              <a:t>Ley Orgánica sobre Protección de Datos (LOPD). Ley 3/2018</a:t>
            </a:r>
          </a:p>
          <a:p>
            <a:r>
              <a:rPr lang="es-ES" dirty="0">
                <a:solidFill>
                  <a:schemeClr val="tx1">
                    <a:lumMod val="95000"/>
                    <a:lumOff val="5000"/>
                  </a:schemeClr>
                </a:solidFill>
              </a:rPr>
              <a:t>Real Decreto 1720/2007,  Reglamento de desarrollo de la Ley Orgánica 15/1999, de protección de datos de carácter personal.</a:t>
            </a:r>
          </a:p>
        </p:txBody>
      </p:sp>
    </p:spTree>
    <p:extLst>
      <p:ext uri="{BB962C8B-B14F-4D97-AF65-F5344CB8AC3E}">
        <p14:creationId xmlns:p14="http://schemas.microsoft.com/office/powerpoint/2010/main" val="460189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30</a:t>
            </a:fld>
            <a:endParaRPr lang="en-US" dirty="0"/>
          </a:p>
        </p:txBody>
      </p:sp>
      <p:sp>
        <p:nvSpPr>
          <p:cNvPr id="2" name="Título 1"/>
          <p:cNvSpPr>
            <a:spLocks noGrp="1"/>
          </p:cNvSpPr>
          <p:nvPr>
            <p:ph type="ctrTitle" idx="4294967295"/>
          </p:nvPr>
        </p:nvSpPr>
        <p:spPr>
          <a:xfrm>
            <a:off x="0" y="25400"/>
            <a:ext cx="8277225" cy="411163"/>
          </a:xfrm>
        </p:spPr>
        <p:txBody>
          <a:bodyPr>
            <a:normAutofit fontScale="90000"/>
          </a:bodyPr>
          <a:lstStyle/>
          <a:p>
            <a:r>
              <a:rPr lang="es-ES" dirty="0"/>
              <a:t>AUDITORIA SEGURIDAD</a:t>
            </a:r>
          </a:p>
        </p:txBody>
      </p:sp>
      <p:sp>
        <p:nvSpPr>
          <p:cNvPr id="3" name="Subtítulo 2"/>
          <p:cNvSpPr>
            <a:spLocks noGrp="1"/>
          </p:cNvSpPr>
          <p:nvPr>
            <p:ph type="subTitle" idx="4294967295"/>
          </p:nvPr>
        </p:nvSpPr>
        <p:spPr>
          <a:xfrm>
            <a:off x="3914775" y="614363"/>
            <a:ext cx="8277225" cy="387350"/>
          </a:xfrm>
        </p:spPr>
        <p:txBody>
          <a:bodyPr>
            <a:normAutofit fontScale="92500" lnSpcReduction="20000"/>
          </a:bodyPr>
          <a:lstStyle/>
          <a:p>
            <a:r>
              <a:rPr lang="es-ES" dirty="0"/>
              <a:t>RD_1720_2007 Documento de Seguridad</a:t>
            </a:r>
          </a:p>
        </p:txBody>
      </p:sp>
      <p:sp>
        <p:nvSpPr>
          <p:cNvPr id="4" name="Marcador de texto 3"/>
          <p:cNvSpPr>
            <a:spLocks noGrp="1"/>
          </p:cNvSpPr>
          <p:nvPr>
            <p:ph type="body" sz="quarter" idx="4294967295"/>
          </p:nvPr>
        </p:nvSpPr>
        <p:spPr>
          <a:xfrm>
            <a:off x="0" y="985838"/>
            <a:ext cx="8486775" cy="4879975"/>
          </a:xfrm>
        </p:spPr>
        <p:txBody>
          <a:bodyPr>
            <a:noAutofit/>
          </a:bodyPr>
          <a:lstStyle/>
          <a:p>
            <a:r>
              <a:rPr lang="es-ES" sz="1800" b="1" dirty="0">
                <a:solidFill>
                  <a:srgbClr val="000000"/>
                </a:solidFill>
                <a:latin typeface="Arial" panose="020B0604020202020204" pitchFamily="34" charset="0"/>
              </a:rPr>
              <a:t>Artículo 88. </a:t>
            </a:r>
            <a:r>
              <a:rPr lang="es-ES" sz="1800" i="1" dirty="0">
                <a:solidFill>
                  <a:srgbClr val="000000"/>
                </a:solidFill>
                <a:latin typeface="Arial" panose="020B0604020202020204" pitchFamily="34" charset="0"/>
              </a:rPr>
              <a:t>El documento de seguridad.  (para todos los niveles)</a:t>
            </a:r>
            <a:endParaRPr lang="es-ES" sz="1800" dirty="0">
              <a:solidFill>
                <a:srgbClr val="000000"/>
              </a:solidFill>
              <a:latin typeface="Arial Unicode MS"/>
            </a:endParaRPr>
          </a:p>
          <a:p>
            <a:r>
              <a:rPr lang="es-ES" sz="1800" dirty="0">
                <a:solidFill>
                  <a:srgbClr val="000000"/>
                </a:solidFill>
                <a:latin typeface="Arial Unicode MS"/>
              </a:rPr>
              <a:t>El responsable del fichero o tratamiento elaborará un documento de seguridad que recogerá las medidas de índole técnica y organizativa acordes a la normativa de seguridad vigente que será de obligado cumplimiento para el personal con acceso a los sistemas de información. Puede se un documento o la agrupación de varios (ficheros </a:t>
            </a:r>
            <a:r>
              <a:rPr lang="es-ES" sz="1800" dirty="0" err="1">
                <a:solidFill>
                  <a:srgbClr val="000000"/>
                </a:solidFill>
                <a:latin typeface="Arial Unicode MS"/>
              </a:rPr>
              <a:t>etc</a:t>
            </a:r>
            <a:r>
              <a:rPr lang="es-ES" sz="1800" dirty="0">
                <a:solidFill>
                  <a:srgbClr val="000000"/>
                </a:solidFill>
                <a:latin typeface="Arial Unicode MS"/>
              </a:rPr>
              <a:t>).</a:t>
            </a:r>
            <a:endParaRPr lang="es-ES" dirty="0">
              <a:solidFill>
                <a:schemeClr val="tx1">
                  <a:lumMod val="95000"/>
                  <a:lumOff val="5000"/>
                </a:schemeClr>
              </a:solidFill>
            </a:endParaRPr>
          </a:p>
          <a:p>
            <a:r>
              <a:rPr lang="es-ES" sz="1800" dirty="0">
                <a:solidFill>
                  <a:srgbClr val="000000"/>
                </a:solidFill>
                <a:latin typeface="Arial Unicode MS"/>
              </a:rPr>
              <a:t>El documento deberá contener, como mínimo, los siguientes aspectos:</a:t>
            </a:r>
          </a:p>
          <a:p>
            <a:pPr marL="0" indent="0">
              <a:buNone/>
            </a:pPr>
            <a:r>
              <a:rPr lang="es-ES" sz="1800" dirty="0">
                <a:solidFill>
                  <a:srgbClr val="000000"/>
                </a:solidFill>
                <a:latin typeface="Arial Unicode MS"/>
              </a:rPr>
              <a:t>	- especificación detallada de los recursos protegidos.</a:t>
            </a:r>
          </a:p>
          <a:p>
            <a:pPr marL="0" indent="0">
              <a:buNone/>
            </a:pPr>
            <a:r>
              <a:rPr lang="es-ES" sz="1800" dirty="0">
                <a:solidFill>
                  <a:srgbClr val="000000"/>
                </a:solidFill>
                <a:latin typeface="Arial Unicode MS"/>
              </a:rPr>
              <a:t>	-  Medidas, procedimientos y estándares para garantizar el nivel de 	seguridad exigido en este 	reglamento.</a:t>
            </a:r>
          </a:p>
          <a:p>
            <a:pPr marL="0" indent="0">
              <a:buNone/>
            </a:pPr>
            <a:r>
              <a:rPr lang="es-ES" sz="1800" dirty="0">
                <a:solidFill>
                  <a:srgbClr val="000000"/>
                </a:solidFill>
                <a:latin typeface="Arial Unicode MS"/>
              </a:rPr>
              <a:t>	- Funciones y obligaciones del personal en relación con el tratamiento 	de los datos de carácter personal incluidos en los ficheros.</a:t>
            </a:r>
          </a:p>
          <a:p>
            <a:pPr marL="0" indent="0">
              <a:buNone/>
            </a:pPr>
            <a:r>
              <a:rPr lang="es-ES" sz="1800" dirty="0">
                <a:solidFill>
                  <a:srgbClr val="000000"/>
                </a:solidFill>
                <a:latin typeface="Arial Unicode MS"/>
              </a:rPr>
              <a:t>	-Estructura de los ficheros con datos de carácter personal y descripción 	de los sistemas de información que los tratan.</a:t>
            </a:r>
          </a:p>
          <a:p>
            <a:pPr marL="0" indent="0">
              <a:buNone/>
            </a:pPr>
            <a:r>
              <a:rPr lang="es-ES" sz="1800" dirty="0">
                <a:solidFill>
                  <a:srgbClr val="000000"/>
                </a:solidFill>
                <a:latin typeface="Arial Unicode MS"/>
              </a:rPr>
              <a:t>	-Procedimiento de notificación, gestión y respuesta ante las incidencias.</a:t>
            </a:r>
          </a:p>
          <a:p>
            <a:pPr marL="0" indent="0">
              <a:buNone/>
            </a:pPr>
            <a:r>
              <a:rPr lang="es-ES" sz="1800" dirty="0">
                <a:solidFill>
                  <a:srgbClr val="000000"/>
                </a:solidFill>
                <a:latin typeface="Arial Unicode MS"/>
              </a:rPr>
              <a:t>	- Los procedimientos de realización de copias de respaldo y de 	recuperación de los datos en los ficheros o tratamientos automatizados.</a:t>
            </a:r>
          </a:p>
          <a:p>
            <a:pPr marL="0" indent="0">
              <a:buNone/>
            </a:pPr>
            <a:r>
              <a:rPr lang="es-ES" sz="1800" dirty="0">
                <a:solidFill>
                  <a:srgbClr val="000000"/>
                </a:solidFill>
                <a:latin typeface="Arial Unicode MS"/>
              </a:rPr>
              <a:t>	- procedimientos para el transporte  destrucción y reutilización de 	soportes y documentos,. </a:t>
            </a:r>
            <a:endParaRPr lang="es-ES" dirty="0">
              <a:solidFill>
                <a:schemeClr val="tx1">
                  <a:lumMod val="95000"/>
                  <a:lumOff val="5000"/>
                </a:schemeClr>
              </a:solidFill>
            </a:endParaRPr>
          </a:p>
        </p:txBody>
      </p:sp>
    </p:spTree>
    <p:extLst>
      <p:ext uri="{BB962C8B-B14F-4D97-AF65-F5344CB8AC3E}">
        <p14:creationId xmlns:p14="http://schemas.microsoft.com/office/powerpoint/2010/main" val="4221599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31</a:t>
            </a:fld>
            <a:endParaRPr lang="en-US" dirty="0"/>
          </a:p>
        </p:txBody>
      </p:sp>
      <p:sp>
        <p:nvSpPr>
          <p:cNvPr id="2" name="Título 1"/>
          <p:cNvSpPr>
            <a:spLocks noGrp="1"/>
          </p:cNvSpPr>
          <p:nvPr>
            <p:ph type="ctrTitle" idx="4294967295"/>
          </p:nvPr>
        </p:nvSpPr>
        <p:spPr>
          <a:xfrm>
            <a:off x="0" y="25400"/>
            <a:ext cx="8277225" cy="411163"/>
          </a:xfrm>
        </p:spPr>
        <p:txBody>
          <a:bodyPr>
            <a:normAutofit fontScale="90000"/>
          </a:bodyPr>
          <a:lstStyle/>
          <a:p>
            <a:r>
              <a:rPr lang="es-ES" dirty="0"/>
              <a:t>AUDITORIA SEGURIDAD</a:t>
            </a:r>
          </a:p>
        </p:txBody>
      </p:sp>
      <p:sp>
        <p:nvSpPr>
          <p:cNvPr id="3" name="Subtítulo 2"/>
          <p:cNvSpPr>
            <a:spLocks noGrp="1"/>
          </p:cNvSpPr>
          <p:nvPr>
            <p:ph type="subTitle" idx="4294967295"/>
          </p:nvPr>
        </p:nvSpPr>
        <p:spPr>
          <a:xfrm>
            <a:off x="3914775" y="614363"/>
            <a:ext cx="8277225" cy="387350"/>
          </a:xfrm>
        </p:spPr>
        <p:txBody>
          <a:bodyPr>
            <a:normAutofit fontScale="92500" lnSpcReduction="20000"/>
          </a:bodyPr>
          <a:lstStyle/>
          <a:p>
            <a:r>
              <a:rPr lang="es-ES" dirty="0"/>
              <a:t>RD_1720_2007 Documento de Seguridad</a:t>
            </a:r>
          </a:p>
        </p:txBody>
      </p:sp>
      <p:sp>
        <p:nvSpPr>
          <p:cNvPr id="4" name="Marcador de texto 3"/>
          <p:cNvSpPr>
            <a:spLocks noGrp="1"/>
          </p:cNvSpPr>
          <p:nvPr>
            <p:ph type="body" sz="quarter" idx="4294967295"/>
          </p:nvPr>
        </p:nvSpPr>
        <p:spPr>
          <a:xfrm>
            <a:off x="0" y="985838"/>
            <a:ext cx="8486775" cy="4879975"/>
          </a:xfrm>
        </p:spPr>
        <p:txBody>
          <a:bodyPr>
            <a:noAutofit/>
          </a:bodyPr>
          <a:lstStyle/>
          <a:p>
            <a:r>
              <a:rPr lang="es-ES" sz="1800" dirty="0">
                <a:solidFill>
                  <a:srgbClr val="000000"/>
                </a:solidFill>
                <a:latin typeface="Arial Unicode MS"/>
              </a:rPr>
              <a:t>Para niveles medios y altos de seguridad además:</a:t>
            </a:r>
          </a:p>
          <a:p>
            <a:pPr marL="0" indent="0">
              <a:buNone/>
            </a:pPr>
            <a:r>
              <a:rPr lang="es-ES" sz="1800" dirty="0">
                <a:solidFill>
                  <a:srgbClr val="000000"/>
                </a:solidFill>
                <a:latin typeface="Arial Unicode MS"/>
              </a:rPr>
              <a:t>	- La identificación del responsable o responsables de seguridad.</a:t>
            </a:r>
          </a:p>
          <a:p>
            <a:pPr marL="0" indent="0">
              <a:buNone/>
            </a:pPr>
            <a:r>
              <a:rPr lang="es-ES" sz="1800" dirty="0">
                <a:solidFill>
                  <a:srgbClr val="000000"/>
                </a:solidFill>
                <a:latin typeface="Arial Unicode MS"/>
              </a:rPr>
              <a:t>	- Los controles periódicos que se deban realizar para verificar el 	cumplimiento de lo dispuesto en el Documento de Seguridad.</a:t>
            </a:r>
          </a:p>
          <a:p>
            <a:pPr marL="0" indent="0">
              <a:buNone/>
            </a:pPr>
            <a:endParaRPr lang="es-ES" sz="1800" dirty="0">
              <a:solidFill>
                <a:srgbClr val="000000"/>
              </a:solidFill>
              <a:latin typeface="Arial Unicode MS"/>
            </a:endParaRPr>
          </a:p>
          <a:p>
            <a:pPr marL="0" indent="0">
              <a:buNone/>
            </a:pPr>
            <a:endParaRPr lang="es-ES" sz="1800" dirty="0">
              <a:solidFill>
                <a:srgbClr val="000000"/>
              </a:solidFill>
              <a:latin typeface="Arial Unicode MS"/>
            </a:endParaRPr>
          </a:p>
          <a:p>
            <a:r>
              <a:rPr lang="es-ES" sz="1800" dirty="0">
                <a:solidFill>
                  <a:srgbClr val="000000"/>
                </a:solidFill>
                <a:latin typeface="Arial Unicode MS"/>
              </a:rPr>
              <a:t>El documento de seguridad deberá mantenerse en todo momento actualizado y será revisado siempre que se produzcan cambios relevantes en el sistema de información, en el sistema de tratamiento empleado, en su organización, en el contenido de la información incluida en los ficheros o tratamientos o, en su caso, como consecuencia de los controles periódicos realizados. </a:t>
            </a:r>
            <a:endParaRPr lang="es-ES" dirty="0">
              <a:solidFill>
                <a:schemeClr val="tx1">
                  <a:lumMod val="95000"/>
                  <a:lumOff val="5000"/>
                </a:schemeClr>
              </a:solidFill>
            </a:endParaRPr>
          </a:p>
        </p:txBody>
      </p:sp>
    </p:spTree>
    <p:extLst>
      <p:ext uri="{BB962C8B-B14F-4D97-AF65-F5344CB8AC3E}">
        <p14:creationId xmlns:p14="http://schemas.microsoft.com/office/powerpoint/2010/main" val="2133687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32</a:t>
            </a:fld>
            <a:endParaRPr lang="en-US" dirty="0"/>
          </a:p>
        </p:txBody>
      </p:sp>
      <p:sp>
        <p:nvSpPr>
          <p:cNvPr id="2" name="Título 1"/>
          <p:cNvSpPr>
            <a:spLocks noGrp="1"/>
          </p:cNvSpPr>
          <p:nvPr>
            <p:ph type="ctrTitle" idx="4294967295"/>
          </p:nvPr>
        </p:nvSpPr>
        <p:spPr>
          <a:xfrm>
            <a:off x="0" y="25400"/>
            <a:ext cx="8277225" cy="411163"/>
          </a:xfrm>
        </p:spPr>
        <p:txBody>
          <a:bodyPr>
            <a:normAutofit fontScale="90000"/>
          </a:bodyPr>
          <a:lstStyle/>
          <a:p>
            <a:r>
              <a:rPr lang="es-ES" dirty="0"/>
              <a:t>AUDITORIA SEGURIDAD</a:t>
            </a:r>
          </a:p>
        </p:txBody>
      </p:sp>
      <p:sp>
        <p:nvSpPr>
          <p:cNvPr id="3" name="Subtítulo 2"/>
          <p:cNvSpPr>
            <a:spLocks noGrp="1"/>
          </p:cNvSpPr>
          <p:nvPr>
            <p:ph type="subTitle" idx="4294967295"/>
          </p:nvPr>
        </p:nvSpPr>
        <p:spPr>
          <a:xfrm>
            <a:off x="3914775" y="614363"/>
            <a:ext cx="8277225" cy="387350"/>
          </a:xfrm>
        </p:spPr>
        <p:txBody>
          <a:bodyPr>
            <a:normAutofit fontScale="92500" lnSpcReduction="20000"/>
          </a:bodyPr>
          <a:lstStyle/>
          <a:p>
            <a:r>
              <a:rPr lang="es-ES" dirty="0"/>
              <a:t>RD_1720_2007. Medidas de Seguridad nivel básico.</a:t>
            </a:r>
          </a:p>
        </p:txBody>
      </p:sp>
      <p:sp>
        <p:nvSpPr>
          <p:cNvPr id="4" name="Marcador de texto 3"/>
          <p:cNvSpPr>
            <a:spLocks noGrp="1"/>
          </p:cNvSpPr>
          <p:nvPr>
            <p:ph type="body" sz="quarter" idx="4294967295"/>
          </p:nvPr>
        </p:nvSpPr>
        <p:spPr>
          <a:xfrm>
            <a:off x="3387725" y="1363663"/>
            <a:ext cx="8804275" cy="4879975"/>
          </a:xfrm>
        </p:spPr>
        <p:txBody>
          <a:bodyPr>
            <a:noAutofit/>
          </a:bodyPr>
          <a:lstStyle/>
          <a:p>
            <a:r>
              <a:rPr lang="es-ES" sz="1800" dirty="0">
                <a:solidFill>
                  <a:srgbClr val="000000"/>
                </a:solidFill>
                <a:latin typeface="Arial Unicode MS"/>
              </a:rPr>
              <a:t>Definición de </a:t>
            </a:r>
            <a:r>
              <a:rPr lang="es-ES" sz="1800" b="1" dirty="0">
                <a:solidFill>
                  <a:srgbClr val="000000"/>
                </a:solidFill>
                <a:latin typeface="Arial Unicode MS"/>
              </a:rPr>
              <a:t>funciones y obligaciones </a:t>
            </a:r>
            <a:r>
              <a:rPr lang="es-ES" sz="1800" dirty="0">
                <a:solidFill>
                  <a:srgbClr val="000000"/>
                </a:solidFill>
                <a:latin typeface="Arial Unicode MS"/>
              </a:rPr>
              <a:t>de cada uno de los usuarios o perfiles de usuarios con acceso a los datos.</a:t>
            </a:r>
          </a:p>
          <a:p>
            <a:r>
              <a:rPr lang="es-ES" sz="1800" dirty="0">
                <a:solidFill>
                  <a:srgbClr val="000000"/>
                </a:solidFill>
                <a:latin typeface="Arial Unicode MS"/>
              </a:rPr>
              <a:t>Formación y conocimiento de obligaciones para este personal.</a:t>
            </a:r>
          </a:p>
          <a:p>
            <a:r>
              <a:rPr lang="es-ES" sz="1800" b="1" dirty="0">
                <a:solidFill>
                  <a:srgbClr val="000000"/>
                </a:solidFill>
                <a:latin typeface="Arial Unicode MS"/>
              </a:rPr>
              <a:t>Registro de incidencias </a:t>
            </a:r>
            <a:r>
              <a:rPr lang="es-ES" sz="1800" dirty="0">
                <a:solidFill>
                  <a:srgbClr val="000000"/>
                </a:solidFill>
                <a:latin typeface="Arial Unicode MS"/>
              </a:rPr>
              <a:t>en materia de protección de datos y un procedimiento de notificación y gestión de las incidencias.</a:t>
            </a:r>
          </a:p>
          <a:p>
            <a:r>
              <a:rPr lang="es-ES" sz="1800" b="1" dirty="0">
                <a:solidFill>
                  <a:srgbClr val="000000"/>
                </a:solidFill>
                <a:latin typeface="Arial Unicode MS"/>
              </a:rPr>
              <a:t>Sistema de control de acceso </a:t>
            </a:r>
            <a:r>
              <a:rPr lang="es-ES" sz="1800" dirty="0">
                <a:solidFill>
                  <a:srgbClr val="000000"/>
                </a:solidFill>
                <a:latin typeface="Arial Unicode MS"/>
              </a:rPr>
              <a:t>a los datos por perfiles de usuarios que y establecer un registro en el que se haga constar el tipo de incidencia.</a:t>
            </a:r>
          </a:p>
          <a:p>
            <a:r>
              <a:rPr lang="es-ES" sz="1800" b="1" i="1" dirty="0">
                <a:solidFill>
                  <a:srgbClr val="000000"/>
                </a:solidFill>
                <a:latin typeface="Arial" panose="020B0604020202020204" pitchFamily="34" charset="0"/>
              </a:rPr>
              <a:t>Identificación y </a:t>
            </a:r>
            <a:r>
              <a:rPr lang="es-ES" sz="1800" b="1" i="1" dirty="0" err="1">
                <a:solidFill>
                  <a:srgbClr val="000000"/>
                </a:solidFill>
                <a:latin typeface="Arial" panose="020B0604020202020204" pitchFamily="34" charset="0"/>
              </a:rPr>
              <a:t>autenticación</a:t>
            </a:r>
            <a:r>
              <a:rPr lang="es-ES" sz="1800" i="1" dirty="0" err="1">
                <a:solidFill>
                  <a:srgbClr val="000000"/>
                </a:solidFill>
                <a:latin typeface="Arial" panose="020B0604020202020204" pitchFamily="34" charset="0"/>
              </a:rPr>
              <a:t>.</a:t>
            </a:r>
            <a:r>
              <a:rPr lang="es-ES" sz="1800" dirty="0" err="1">
                <a:solidFill>
                  <a:srgbClr val="000000"/>
                </a:solidFill>
                <a:latin typeface="Arial Unicode MS"/>
              </a:rPr>
              <a:t>El</a:t>
            </a:r>
            <a:r>
              <a:rPr lang="es-ES" sz="1800" dirty="0">
                <a:solidFill>
                  <a:srgbClr val="000000"/>
                </a:solidFill>
                <a:latin typeface="Arial Unicode MS"/>
              </a:rPr>
              <a:t> responsable del fichero o tratamiento deberá adoptar las medidas que garanticen la correcta identificación y autenticación de los usuarios.</a:t>
            </a:r>
            <a:endParaRPr lang="es-ES" sz="1800" dirty="0">
              <a:solidFill>
                <a:srgbClr val="000000"/>
              </a:solidFill>
              <a:latin typeface="Arial" panose="020B0604020202020204" pitchFamily="34" charset="0"/>
            </a:endParaRPr>
          </a:p>
          <a:p>
            <a:r>
              <a:rPr lang="es-ES" sz="1800" b="1" i="1" dirty="0">
                <a:solidFill>
                  <a:srgbClr val="000000"/>
                </a:solidFill>
                <a:latin typeface="Arial" panose="020B0604020202020204" pitchFamily="34" charset="0"/>
              </a:rPr>
              <a:t>Copias de respaldo y recuperación</a:t>
            </a:r>
            <a:r>
              <a:rPr lang="es-ES" sz="1800" i="1" dirty="0">
                <a:solidFill>
                  <a:srgbClr val="000000"/>
                </a:solidFill>
                <a:latin typeface="Arial" panose="020B0604020202020204" pitchFamily="34" charset="0"/>
              </a:rPr>
              <a:t>.</a:t>
            </a:r>
            <a:r>
              <a:rPr lang="es-ES" sz="1800" dirty="0">
                <a:solidFill>
                  <a:srgbClr val="000000"/>
                </a:solidFill>
                <a:latin typeface="Arial" panose="020B0604020202020204" pitchFamily="34" charset="0"/>
              </a:rPr>
              <a:t> </a:t>
            </a:r>
            <a:r>
              <a:rPr lang="es-ES" sz="1800" dirty="0">
                <a:solidFill>
                  <a:srgbClr val="000000"/>
                </a:solidFill>
                <a:latin typeface="Arial Unicode MS"/>
              </a:rPr>
              <a:t>Deberán establecerse procedimientos de actuación para la realización como mínimo semanal de copias de respaldo, salvo que en dicho período no se hubiera producido ninguna actualización de los datos.</a:t>
            </a:r>
          </a:p>
          <a:p>
            <a:r>
              <a:rPr lang="es-ES" dirty="0">
                <a:solidFill>
                  <a:srgbClr val="000000"/>
                </a:solidFill>
                <a:latin typeface="Arial Unicode MS"/>
              </a:rPr>
              <a:t>se establecerán procedimientos para la recuperación de los datos que garanticen en todo momento su reconstrucción en el estado en que se encontraban al tiempo de producirse la pérdida o destrucción</a:t>
            </a:r>
            <a:endParaRPr lang="es-ES" dirty="0">
              <a:solidFill>
                <a:schemeClr val="tx1">
                  <a:lumMod val="95000"/>
                  <a:lumOff val="5000"/>
                </a:schemeClr>
              </a:solidFill>
            </a:endParaRPr>
          </a:p>
        </p:txBody>
      </p:sp>
    </p:spTree>
    <p:extLst>
      <p:ext uri="{BB962C8B-B14F-4D97-AF65-F5344CB8AC3E}">
        <p14:creationId xmlns:p14="http://schemas.microsoft.com/office/powerpoint/2010/main" val="3582446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33</a:t>
            </a:fld>
            <a:endParaRPr lang="en-US" dirty="0"/>
          </a:p>
        </p:txBody>
      </p:sp>
      <p:sp>
        <p:nvSpPr>
          <p:cNvPr id="2" name="Título 1"/>
          <p:cNvSpPr>
            <a:spLocks noGrp="1"/>
          </p:cNvSpPr>
          <p:nvPr>
            <p:ph type="ctrTitle" idx="4294967295"/>
          </p:nvPr>
        </p:nvSpPr>
        <p:spPr>
          <a:xfrm>
            <a:off x="0" y="25400"/>
            <a:ext cx="8277225" cy="411163"/>
          </a:xfrm>
        </p:spPr>
        <p:txBody>
          <a:bodyPr>
            <a:normAutofit fontScale="90000"/>
          </a:bodyPr>
          <a:lstStyle/>
          <a:p>
            <a:r>
              <a:rPr lang="es-ES" dirty="0"/>
              <a:t>AUDITORIA SEGURIDAD</a:t>
            </a:r>
          </a:p>
        </p:txBody>
      </p:sp>
      <p:sp>
        <p:nvSpPr>
          <p:cNvPr id="3" name="Subtítulo 2"/>
          <p:cNvSpPr>
            <a:spLocks noGrp="1"/>
          </p:cNvSpPr>
          <p:nvPr>
            <p:ph type="subTitle" idx="4294967295"/>
          </p:nvPr>
        </p:nvSpPr>
        <p:spPr>
          <a:xfrm>
            <a:off x="3914775" y="614363"/>
            <a:ext cx="8277225" cy="387350"/>
          </a:xfrm>
        </p:spPr>
        <p:txBody>
          <a:bodyPr>
            <a:normAutofit fontScale="92500" lnSpcReduction="20000"/>
          </a:bodyPr>
          <a:lstStyle/>
          <a:p>
            <a:r>
              <a:rPr lang="es-ES" dirty="0"/>
              <a:t>RD_1720_2007. Medidas de Seguridad nivel medio.</a:t>
            </a:r>
          </a:p>
        </p:txBody>
      </p:sp>
      <p:sp>
        <p:nvSpPr>
          <p:cNvPr id="4" name="Marcador de texto 3"/>
          <p:cNvSpPr>
            <a:spLocks noGrp="1"/>
          </p:cNvSpPr>
          <p:nvPr>
            <p:ph type="body" sz="quarter" idx="4294967295"/>
          </p:nvPr>
        </p:nvSpPr>
        <p:spPr>
          <a:xfrm>
            <a:off x="0" y="1211263"/>
            <a:ext cx="8486775" cy="4879975"/>
          </a:xfrm>
        </p:spPr>
        <p:txBody>
          <a:bodyPr>
            <a:noAutofit/>
          </a:bodyPr>
          <a:lstStyle/>
          <a:p>
            <a:r>
              <a:rPr lang="es-ES" sz="1800" i="1" dirty="0">
                <a:solidFill>
                  <a:srgbClr val="000000"/>
                </a:solidFill>
                <a:latin typeface="Arial" panose="020B0604020202020204" pitchFamily="34" charset="0"/>
              </a:rPr>
              <a:t>Responsable de seguridad.</a:t>
            </a:r>
            <a:r>
              <a:rPr lang="es-ES" sz="1800" dirty="0">
                <a:solidFill>
                  <a:srgbClr val="000000"/>
                </a:solidFill>
                <a:latin typeface="Arial" panose="020B0604020202020204" pitchFamily="34" charset="0"/>
              </a:rPr>
              <a:t> Se designará </a:t>
            </a:r>
            <a:r>
              <a:rPr lang="es-ES" sz="1800" dirty="0">
                <a:solidFill>
                  <a:srgbClr val="000000"/>
                </a:solidFill>
                <a:latin typeface="Arial Unicode MS"/>
              </a:rPr>
              <a:t>uno o varios responsables de seguridad encargados de coordinar y controlar las medidas definidas en el documento de seguridad. </a:t>
            </a:r>
          </a:p>
          <a:p>
            <a:r>
              <a:rPr lang="es-ES" sz="1800" b="1" dirty="0">
                <a:solidFill>
                  <a:srgbClr val="000000"/>
                </a:solidFill>
                <a:latin typeface="Arial Unicode MS"/>
              </a:rPr>
              <a:t>Auditoria: </a:t>
            </a:r>
            <a:r>
              <a:rPr lang="es-ES" sz="1800" dirty="0">
                <a:solidFill>
                  <a:srgbClr val="000000"/>
                </a:solidFill>
                <a:latin typeface="Arial Unicode MS"/>
              </a:rPr>
              <a:t>al menos cada dos años,  interna o externa que verifique el cumplimiento del presente Título.</a:t>
            </a:r>
          </a:p>
          <a:p>
            <a:r>
              <a:rPr lang="es-ES" sz="1800" b="1" i="1" dirty="0">
                <a:solidFill>
                  <a:srgbClr val="000000"/>
                </a:solidFill>
                <a:latin typeface="Arial" panose="020B0604020202020204" pitchFamily="34" charset="0"/>
              </a:rPr>
              <a:t>Gestión de soportes y documentos.</a:t>
            </a:r>
            <a:r>
              <a:rPr lang="es-ES" sz="1800" b="1" dirty="0">
                <a:solidFill>
                  <a:srgbClr val="000000"/>
                </a:solidFill>
                <a:latin typeface="Arial" panose="020B0604020202020204" pitchFamily="34" charset="0"/>
              </a:rPr>
              <a:t> </a:t>
            </a:r>
            <a:r>
              <a:rPr lang="es-ES" sz="1800" dirty="0">
                <a:solidFill>
                  <a:srgbClr val="000000"/>
                </a:solidFill>
                <a:latin typeface="Arial Unicode MS"/>
              </a:rPr>
              <a:t>Deberá establecerse un sistema de registro de entrada y salida de soportes que permita, directa o indirectamente, conocer el tipo de documento o soporte, la fecha y hora, el emisor, el número de documentos o soportes incluidos en el envío, el tipo de información que contienen, la forma de envío y la persona responsable de la recepción que deberá estar debidamente autorizada.</a:t>
            </a:r>
            <a:endParaRPr lang="es-ES" sz="1800" dirty="0">
              <a:solidFill>
                <a:srgbClr val="000000"/>
              </a:solidFill>
              <a:latin typeface="Arial" panose="020B0604020202020204" pitchFamily="34" charset="0"/>
            </a:endParaRPr>
          </a:p>
          <a:p>
            <a:r>
              <a:rPr lang="es-ES" sz="1800" b="1" i="1" dirty="0">
                <a:solidFill>
                  <a:srgbClr val="000000"/>
                </a:solidFill>
                <a:latin typeface="Arial" panose="020B0604020202020204" pitchFamily="34" charset="0"/>
              </a:rPr>
              <a:t>Identificación y autenticación </a:t>
            </a:r>
            <a:r>
              <a:rPr lang="es-ES" sz="1800" dirty="0">
                <a:solidFill>
                  <a:srgbClr val="000000"/>
                </a:solidFill>
                <a:latin typeface="Arial Unicode MS"/>
              </a:rPr>
              <a:t>El responsable del fichero o tratamiento establecerá un mecanismo que limite la posibilidad de intentar reiteradamente el acceso no autorizado al sistema de información.</a:t>
            </a:r>
          </a:p>
          <a:p>
            <a:r>
              <a:rPr lang="es-ES" sz="1800" b="1" i="1" dirty="0">
                <a:solidFill>
                  <a:srgbClr val="000000"/>
                </a:solidFill>
                <a:latin typeface="Arial" panose="020B0604020202020204" pitchFamily="34" charset="0"/>
              </a:rPr>
              <a:t>Control de acceso físico</a:t>
            </a:r>
            <a:r>
              <a:rPr lang="es-ES" sz="1800" i="1" dirty="0">
                <a:solidFill>
                  <a:srgbClr val="000000"/>
                </a:solidFill>
                <a:latin typeface="Arial" panose="020B0604020202020204" pitchFamily="34" charset="0"/>
              </a:rPr>
              <a:t>. </a:t>
            </a:r>
            <a:r>
              <a:rPr lang="es-ES" sz="1800" dirty="0">
                <a:solidFill>
                  <a:srgbClr val="000000"/>
                </a:solidFill>
                <a:latin typeface="Arial Unicode MS"/>
              </a:rPr>
              <a:t>Exclusivamente el personal autorizado en el documento de seguridad podrá tener acceso a los lugares donde se hallen instalados los equipos físicos que den soporte a los sistemas de información. </a:t>
            </a:r>
          </a:p>
          <a:p>
            <a:pPr marL="0" indent="0">
              <a:buNone/>
            </a:pPr>
            <a:endParaRPr lang="es-ES" sz="1800" dirty="0">
              <a:solidFill>
                <a:srgbClr val="000000"/>
              </a:solidFill>
              <a:latin typeface="Arial Unicode MS"/>
            </a:endParaRPr>
          </a:p>
        </p:txBody>
      </p:sp>
    </p:spTree>
    <p:extLst>
      <p:ext uri="{BB962C8B-B14F-4D97-AF65-F5344CB8AC3E}">
        <p14:creationId xmlns:p14="http://schemas.microsoft.com/office/powerpoint/2010/main" val="590248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34</a:t>
            </a:fld>
            <a:endParaRPr lang="en-US" dirty="0"/>
          </a:p>
        </p:txBody>
      </p:sp>
      <p:sp>
        <p:nvSpPr>
          <p:cNvPr id="2" name="Título 1"/>
          <p:cNvSpPr>
            <a:spLocks noGrp="1"/>
          </p:cNvSpPr>
          <p:nvPr>
            <p:ph type="ctrTitle" idx="4294967295"/>
          </p:nvPr>
        </p:nvSpPr>
        <p:spPr>
          <a:xfrm>
            <a:off x="0" y="25400"/>
            <a:ext cx="8277225" cy="411163"/>
          </a:xfrm>
        </p:spPr>
        <p:txBody>
          <a:bodyPr>
            <a:normAutofit fontScale="90000"/>
          </a:bodyPr>
          <a:lstStyle/>
          <a:p>
            <a:r>
              <a:rPr lang="es-ES" dirty="0"/>
              <a:t>AUDITORIA SEGURIDAD</a:t>
            </a:r>
          </a:p>
        </p:txBody>
      </p:sp>
      <p:sp>
        <p:nvSpPr>
          <p:cNvPr id="3" name="Subtítulo 2"/>
          <p:cNvSpPr>
            <a:spLocks noGrp="1"/>
          </p:cNvSpPr>
          <p:nvPr>
            <p:ph type="subTitle" idx="4294967295"/>
          </p:nvPr>
        </p:nvSpPr>
        <p:spPr>
          <a:xfrm>
            <a:off x="519934" y="551657"/>
            <a:ext cx="8277225" cy="387350"/>
          </a:xfrm>
        </p:spPr>
        <p:txBody>
          <a:bodyPr>
            <a:normAutofit fontScale="92500" lnSpcReduction="20000"/>
          </a:bodyPr>
          <a:lstStyle/>
          <a:p>
            <a:r>
              <a:rPr lang="es-ES" dirty="0"/>
              <a:t>RD_1720_2007. Medidas de Seguridad nivel alto.</a:t>
            </a:r>
          </a:p>
        </p:txBody>
      </p:sp>
      <p:sp>
        <p:nvSpPr>
          <p:cNvPr id="4" name="Marcador de texto 3"/>
          <p:cNvSpPr>
            <a:spLocks noGrp="1"/>
          </p:cNvSpPr>
          <p:nvPr>
            <p:ph type="body" sz="quarter" idx="4294967295"/>
          </p:nvPr>
        </p:nvSpPr>
        <p:spPr>
          <a:xfrm>
            <a:off x="420415" y="989013"/>
            <a:ext cx="11771586" cy="4879975"/>
          </a:xfrm>
        </p:spPr>
        <p:txBody>
          <a:bodyPr>
            <a:noAutofit/>
          </a:bodyPr>
          <a:lstStyle/>
          <a:p>
            <a:r>
              <a:rPr lang="es-ES" sz="1800" b="1" i="1" dirty="0">
                <a:solidFill>
                  <a:srgbClr val="000000"/>
                </a:solidFill>
                <a:latin typeface="Arial" panose="020B0604020202020204" pitchFamily="34" charset="0"/>
              </a:rPr>
              <a:t>Copias de respaldo y recuperación</a:t>
            </a:r>
            <a:r>
              <a:rPr lang="es-ES" sz="1800" i="1" dirty="0">
                <a:solidFill>
                  <a:srgbClr val="000000"/>
                </a:solidFill>
                <a:latin typeface="Arial" panose="020B0604020202020204" pitchFamily="34" charset="0"/>
              </a:rPr>
              <a:t>. </a:t>
            </a:r>
            <a:r>
              <a:rPr lang="es-ES" sz="1800" dirty="0">
                <a:solidFill>
                  <a:srgbClr val="000000"/>
                </a:solidFill>
                <a:latin typeface="Arial Unicode MS"/>
              </a:rPr>
              <a:t>Deberá conservarse una copia de respaldo de los datos y de los procedimientos de recuperación de los mismos </a:t>
            </a:r>
            <a:r>
              <a:rPr lang="es-ES" sz="1800" b="1" dirty="0">
                <a:solidFill>
                  <a:srgbClr val="000000"/>
                </a:solidFill>
                <a:latin typeface="Arial Unicode MS"/>
              </a:rPr>
              <a:t>en un lugar diferente de aquel en que se encuentren los equipos informáticos que los tratan</a:t>
            </a:r>
            <a:r>
              <a:rPr lang="es-ES" sz="1800" dirty="0">
                <a:solidFill>
                  <a:srgbClr val="000000"/>
                </a:solidFill>
                <a:latin typeface="Arial Unicode MS"/>
              </a:rPr>
              <a:t>, que deberá cumplir en todo caso las medidas de seguridad utilizando elementos que garanticen la integridad y recuperación.</a:t>
            </a:r>
            <a:endParaRPr lang="es-ES" sz="1800" dirty="0">
              <a:solidFill>
                <a:srgbClr val="000000"/>
              </a:solidFill>
              <a:latin typeface="Arial" panose="020B0604020202020204" pitchFamily="34" charset="0"/>
            </a:endParaRPr>
          </a:p>
          <a:p>
            <a:r>
              <a:rPr lang="es-ES" sz="1800" b="1" i="1" dirty="0">
                <a:solidFill>
                  <a:srgbClr val="000000"/>
                </a:solidFill>
                <a:latin typeface="Arial" panose="020B0604020202020204" pitchFamily="34" charset="0"/>
              </a:rPr>
              <a:t>Registro de accesos</a:t>
            </a:r>
            <a:r>
              <a:rPr lang="es-ES" sz="1800" i="1" dirty="0">
                <a:solidFill>
                  <a:srgbClr val="000000"/>
                </a:solidFill>
                <a:latin typeface="Arial" panose="020B0604020202020204" pitchFamily="34" charset="0"/>
              </a:rPr>
              <a:t>.</a:t>
            </a:r>
            <a:r>
              <a:rPr lang="es-ES" sz="1800" dirty="0">
                <a:solidFill>
                  <a:srgbClr val="000000"/>
                </a:solidFill>
                <a:latin typeface="Arial" panose="020B0604020202020204" pitchFamily="34" charset="0"/>
              </a:rPr>
              <a:t> </a:t>
            </a:r>
            <a:r>
              <a:rPr lang="es-ES" sz="1800" dirty="0">
                <a:solidFill>
                  <a:srgbClr val="000000"/>
                </a:solidFill>
                <a:latin typeface="Arial Unicode MS"/>
              </a:rPr>
              <a:t> De cada intento de acceso se guardarán, como mínimo, la identificación del usuario, la fecha y hora en que se realizó, el fichero accedido, el tipo de acceso y si ha sido autorizado o denegado. El período mínimo de conservación de los datos registrados será de dos años.</a:t>
            </a:r>
          </a:p>
          <a:p>
            <a:pPr marL="0" indent="0">
              <a:buNone/>
            </a:pPr>
            <a:r>
              <a:rPr lang="es-ES" sz="1800" dirty="0">
                <a:solidFill>
                  <a:srgbClr val="000000"/>
                </a:solidFill>
                <a:latin typeface="Arial Unicode MS"/>
              </a:rPr>
              <a:t>  El responsable de seguridad se encargará de revisar al menos una vez al mes la información de control registrada y elaborará un informe de las revisiones realizadas y los problemas detectados.</a:t>
            </a:r>
          </a:p>
          <a:p>
            <a:r>
              <a:rPr lang="es-ES" sz="1800" b="1" dirty="0">
                <a:solidFill>
                  <a:srgbClr val="000000"/>
                </a:solidFill>
                <a:latin typeface="Arial Unicode MS"/>
              </a:rPr>
              <a:t>Cifrado comunicaciones</a:t>
            </a:r>
            <a:r>
              <a:rPr lang="es-ES" sz="1800" dirty="0">
                <a:solidFill>
                  <a:srgbClr val="000000"/>
                </a:solidFill>
                <a:latin typeface="Arial Unicode MS"/>
              </a:rPr>
              <a:t>: la transmisión de datos de carácter personal a través de redes públicas o redes inalámbricas de comunicaciones electrónicas se realizará cifrando dichos datos o bien utilizando cualquier otro mecanismo que garantice que la información no sea inteligible ni manipulada por </a:t>
            </a:r>
            <a:r>
              <a:rPr lang="es-ES" sz="1800" dirty="0" err="1">
                <a:solidFill>
                  <a:srgbClr val="000000"/>
                </a:solidFill>
                <a:latin typeface="Arial Unicode MS"/>
              </a:rPr>
              <a:t>terceros.n</a:t>
            </a:r>
            <a:r>
              <a:rPr lang="es-ES" sz="1800" dirty="0">
                <a:solidFill>
                  <a:srgbClr val="000000"/>
                </a:solidFill>
                <a:latin typeface="Arial Unicode MS"/>
              </a:rPr>
              <a:t> de la información, de forma que sea posible su recuperación.</a:t>
            </a:r>
          </a:p>
          <a:p>
            <a:r>
              <a:rPr lang="es-ES" sz="1800" b="1" i="1" dirty="0">
                <a:solidFill>
                  <a:srgbClr val="000000"/>
                </a:solidFill>
                <a:latin typeface="Arial" panose="020B0604020202020204" pitchFamily="34" charset="0"/>
              </a:rPr>
              <a:t>Control de acceso físico</a:t>
            </a:r>
            <a:r>
              <a:rPr lang="es-ES" sz="1800" i="1" dirty="0">
                <a:solidFill>
                  <a:srgbClr val="000000"/>
                </a:solidFill>
                <a:latin typeface="Arial" panose="020B0604020202020204" pitchFamily="34" charset="0"/>
              </a:rPr>
              <a:t>. </a:t>
            </a:r>
            <a:r>
              <a:rPr lang="es-ES" sz="1800" dirty="0">
                <a:solidFill>
                  <a:srgbClr val="000000"/>
                </a:solidFill>
                <a:latin typeface="Arial Unicode MS"/>
              </a:rPr>
              <a:t>Exclusivamente el personal autorizado en el documento de seguridad podrá tener acceso a los lugares donde se hallen instalados los equipos físicos que den soporte a los sistemas de información. </a:t>
            </a:r>
          </a:p>
          <a:p>
            <a:endParaRPr lang="es-ES" sz="1800" dirty="0">
              <a:solidFill>
                <a:srgbClr val="000000"/>
              </a:solidFill>
              <a:latin typeface="Arial Unicode MS"/>
            </a:endParaRPr>
          </a:p>
        </p:txBody>
      </p:sp>
    </p:spTree>
    <p:extLst>
      <p:ext uri="{BB962C8B-B14F-4D97-AF65-F5344CB8AC3E}">
        <p14:creationId xmlns:p14="http://schemas.microsoft.com/office/powerpoint/2010/main" val="222824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5FDC9-0794-A6AB-3974-F27771AF543B}"/>
            </a:ext>
          </a:extLst>
        </p:cNvPr>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8DFF45CA-E4D6-2481-3115-090700F0EC6C}"/>
              </a:ext>
            </a:extLst>
          </p:cNvPr>
          <p:cNvSpPr>
            <a:spLocks noGrp="1"/>
          </p:cNvSpPr>
          <p:nvPr>
            <p:ph type="sldNum" sz="quarter" idx="12"/>
          </p:nvPr>
        </p:nvSpPr>
        <p:spPr/>
        <p:txBody>
          <a:bodyPr/>
          <a:lstStyle/>
          <a:p>
            <a:fld id="{E29469E3-F7C2-0343-AD03-CE704401D5F1}" type="slidenum">
              <a:rPr lang="en-US" smtClean="0"/>
              <a:pPr/>
              <a:t>4</a:t>
            </a:fld>
            <a:endParaRPr lang="en-US" dirty="0"/>
          </a:p>
        </p:txBody>
      </p:sp>
      <p:sp>
        <p:nvSpPr>
          <p:cNvPr id="2" name="Título 1">
            <a:extLst>
              <a:ext uri="{FF2B5EF4-FFF2-40B4-BE49-F238E27FC236}">
                <a16:creationId xmlns:a16="http://schemas.microsoft.com/office/drawing/2014/main" id="{533F4227-70BA-699A-54FF-A0A23E1F1FC4}"/>
              </a:ext>
            </a:extLst>
          </p:cNvPr>
          <p:cNvSpPr>
            <a:spLocks noGrp="1"/>
          </p:cNvSpPr>
          <p:nvPr>
            <p:ph type="ctrTitle" idx="4294967295"/>
          </p:nvPr>
        </p:nvSpPr>
        <p:spPr>
          <a:xfrm>
            <a:off x="1155700" y="136525"/>
            <a:ext cx="11036300" cy="409575"/>
          </a:xfrm>
        </p:spPr>
        <p:txBody>
          <a:bodyPr>
            <a:normAutofit fontScale="90000"/>
          </a:bodyPr>
          <a:lstStyle/>
          <a:p>
            <a:r>
              <a:rPr lang="es-ES" dirty="0"/>
              <a:t>Normativa protección de datos. RGPD.</a:t>
            </a:r>
          </a:p>
        </p:txBody>
      </p:sp>
      <p:sp>
        <p:nvSpPr>
          <p:cNvPr id="4" name="Marcador de texto 3">
            <a:extLst>
              <a:ext uri="{FF2B5EF4-FFF2-40B4-BE49-F238E27FC236}">
                <a16:creationId xmlns:a16="http://schemas.microsoft.com/office/drawing/2014/main" id="{3BAF7566-51A7-9EF6-FA15-CB501AABA727}"/>
              </a:ext>
            </a:extLst>
          </p:cNvPr>
          <p:cNvSpPr>
            <a:spLocks noGrp="1"/>
          </p:cNvSpPr>
          <p:nvPr>
            <p:ph type="body" sz="quarter" idx="4294967295"/>
          </p:nvPr>
        </p:nvSpPr>
        <p:spPr>
          <a:xfrm>
            <a:off x="241738" y="656569"/>
            <a:ext cx="11698014" cy="4879975"/>
          </a:xfrm>
        </p:spPr>
        <p:txBody>
          <a:bodyPr>
            <a:noAutofit/>
          </a:bodyPr>
          <a:lstStyle/>
          <a:p>
            <a:r>
              <a:rPr lang="es-ES" i="1" dirty="0">
                <a:solidFill>
                  <a:schemeClr val="tx1"/>
                </a:solidFill>
              </a:rPr>
              <a:t>CAPÍTULO I </a:t>
            </a:r>
            <a:r>
              <a:rPr lang="es-ES" b="1" i="1" dirty="0">
                <a:solidFill>
                  <a:schemeClr val="tx1"/>
                </a:solidFill>
              </a:rPr>
              <a:t>Disposiciones generales</a:t>
            </a:r>
            <a:endParaRPr lang="es-ES" dirty="0">
              <a:solidFill>
                <a:schemeClr val="tx1"/>
              </a:solidFill>
            </a:endParaRPr>
          </a:p>
          <a:p>
            <a:r>
              <a:rPr lang="es-ES" i="1" dirty="0">
                <a:solidFill>
                  <a:schemeClr val="tx1"/>
                </a:solidFill>
              </a:rPr>
              <a:t>CAPÍTULO II </a:t>
            </a:r>
            <a:r>
              <a:rPr lang="es-ES" b="1" i="1" dirty="0">
                <a:solidFill>
                  <a:schemeClr val="tx1"/>
                </a:solidFill>
              </a:rPr>
              <a:t>Principios</a:t>
            </a:r>
            <a:endParaRPr lang="es-ES" dirty="0">
              <a:solidFill>
                <a:schemeClr val="tx1"/>
              </a:solidFill>
            </a:endParaRPr>
          </a:p>
          <a:p>
            <a:r>
              <a:rPr lang="es-ES" i="1" dirty="0">
                <a:solidFill>
                  <a:schemeClr val="tx1"/>
                </a:solidFill>
              </a:rPr>
              <a:t>CAPÍTULO III </a:t>
            </a:r>
            <a:r>
              <a:rPr lang="es-ES" b="1" i="1" dirty="0">
                <a:solidFill>
                  <a:schemeClr val="tx1"/>
                </a:solidFill>
              </a:rPr>
              <a:t>Derechos del interesado</a:t>
            </a:r>
            <a:endParaRPr lang="es-ES" dirty="0">
              <a:solidFill>
                <a:schemeClr val="tx1"/>
              </a:solidFill>
            </a:endParaRPr>
          </a:p>
          <a:p>
            <a:r>
              <a:rPr lang="es-ES" i="1" dirty="0">
                <a:solidFill>
                  <a:schemeClr val="tx1"/>
                </a:solidFill>
              </a:rPr>
              <a:t>CAPÍTULO IV </a:t>
            </a:r>
            <a:r>
              <a:rPr lang="es-ES" b="1" i="1" dirty="0">
                <a:solidFill>
                  <a:schemeClr val="tx1"/>
                </a:solidFill>
              </a:rPr>
              <a:t>Responsable del tratamiento y encargado del tratamiento</a:t>
            </a:r>
            <a:endParaRPr lang="es-ES" dirty="0">
              <a:solidFill>
                <a:schemeClr val="tx1"/>
              </a:solidFill>
            </a:endParaRPr>
          </a:p>
          <a:p>
            <a:r>
              <a:rPr lang="es-ES" i="1" dirty="0">
                <a:solidFill>
                  <a:schemeClr val="tx1"/>
                </a:solidFill>
              </a:rPr>
              <a:t>CAPÍTULO V </a:t>
            </a:r>
            <a:r>
              <a:rPr lang="es-ES" b="1" i="1" dirty="0">
                <a:solidFill>
                  <a:schemeClr val="tx1"/>
                </a:solidFill>
              </a:rPr>
              <a:t>Transferencias de datos personales a terceros países u organizaciones internacionales</a:t>
            </a:r>
            <a:endParaRPr lang="es-ES" dirty="0">
              <a:solidFill>
                <a:schemeClr val="tx1"/>
              </a:solidFill>
            </a:endParaRPr>
          </a:p>
          <a:p>
            <a:r>
              <a:rPr lang="es-ES" i="1" dirty="0">
                <a:solidFill>
                  <a:schemeClr val="tx1"/>
                </a:solidFill>
              </a:rPr>
              <a:t>CAPÍTULO V </a:t>
            </a:r>
            <a:r>
              <a:rPr lang="es-ES" b="1" i="1" dirty="0">
                <a:solidFill>
                  <a:schemeClr val="tx1"/>
                </a:solidFill>
              </a:rPr>
              <a:t>Transferencias de datos personales a terceros países u organizaciones internacionales</a:t>
            </a:r>
            <a:endParaRPr lang="es-ES" dirty="0">
              <a:solidFill>
                <a:schemeClr val="tx1"/>
              </a:solidFill>
            </a:endParaRPr>
          </a:p>
          <a:p>
            <a:r>
              <a:rPr lang="es-ES" i="1" dirty="0">
                <a:solidFill>
                  <a:schemeClr val="tx1"/>
                </a:solidFill>
              </a:rPr>
              <a:t>CAPÍTULO VI </a:t>
            </a:r>
            <a:r>
              <a:rPr lang="es-ES" b="1" i="1" dirty="0">
                <a:solidFill>
                  <a:schemeClr val="tx1"/>
                </a:solidFill>
              </a:rPr>
              <a:t>Autoridades de control independientes</a:t>
            </a:r>
            <a:endParaRPr lang="es-ES" dirty="0">
              <a:solidFill>
                <a:schemeClr val="tx1"/>
              </a:solidFill>
            </a:endParaRPr>
          </a:p>
          <a:p>
            <a:r>
              <a:rPr lang="es-ES" i="1" dirty="0">
                <a:solidFill>
                  <a:schemeClr val="tx1"/>
                </a:solidFill>
              </a:rPr>
              <a:t>CAPÍTULO VII </a:t>
            </a:r>
            <a:r>
              <a:rPr lang="es-ES" b="1" i="1" dirty="0">
                <a:solidFill>
                  <a:schemeClr val="tx1"/>
                </a:solidFill>
              </a:rPr>
              <a:t>Cooperación y coherencia</a:t>
            </a:r>
            <a:endParaRPr lang="es-ES" dirty="0">
              <a:solidFill>
                <a:schemeClr val="tx1"/>
              </a:solidFill>
            </a:endParaRPr>
          </a:p>
          <a:p>
            <a:r>
              <a:rPr lang="es-ES" i="1" dirty="0">
                <a:solidFill>
                  <a:schemeClr val="tx1"/>
                </a:solidFill>
              </a:rPr>
              <a:t>CAPÍTULO VIII </a:t>
            </a:r>
            <a:r>
              <a:rPr lang="es-ES" b="1" i="1" dirty="0">
                <a:solidFill>
                  <a:schemeClr val="tx1"/>
                </a:solidFill>
              </a:rPr>
              <a:t>Recursos, responsabilidad y sanciones</a:t>
            </a:r>
            <a:endParaRPr lang="es-ES" dirty="0">
              <a:solidFill>
                <a:schemeClr val="tx1"/>
              </a:solidFill>
            </a:endParaRPr>
          </a:p>
          <a:p>
            <a:r>
              <a:rPr lang="es-ES" i="1" dirty="0">
                <a:solidFill>
                  <a:schemeClr val="tx1"/>
                </a:solidFill>
              </a:rPr>
              <a:t>CAPÍTULO IX </a:t>
            </a:r>
            <a:r>
              <a:rPr lang="es-ES" b="1" i="1" dirty="0">
                <a:solidFill>
                  <a:schemeClr val="tx1"/>
                </a:solidFill>
              </a:rPr>
              <a:t>Disposiciones relativas a situaciones específicas de tratamiento</a:t>
            </a:r>
            <a:endParaRPr lang="es-ES" dirty="0">
              <a:solidFill>
                <a:schemeClr val="tx1"/>
              </a:solidFill>
            </a:endParaRPr>
          </a:p>
          <a:p>
            <a:r>
              <a:rPr lang="es-ES" i="1" dirty="0">
                <a:solidFill>
                  <a:schemeClr val="tx1"/>
                </a:solidFill>
              </a:rPr>
              <a:t>CAPÍTULO X </a:t>
            </a:r>
            <a:r>
              <a:rPr lang="es-ES" b="1" i="1" dirty="0">
                <a:solidFill>
                  <a:schemeClr val="tx1"/>
                </a:solidFill>
              </a:rPr>
              <a:t>Actos delegados y actos de ejecución</a:t>
            </a:r>
            <a:endParaRPr lang="es-ES" dirty="0">
              <a:solidFill>
                <a:schemeClr val="tx1"/>
              </a:solidFill>
            </a:endParaRPr>
          </a:p>
          <a:p>
            <a:r>
              <a:rPr lang="es-ES" i="1" dirty="0">
                <a:solidFill>
                  <a:schemeClr val="tx1"/>
                </a:solidFill>
              </a:rPr>
              <a:t>CAPÍTULO XI </a:t>
            </a:r>
            <a:r>
              <a:rPr lang="es-ES" b="1" i="1" dirty="0">
                <a:solidFill>
                  <a:schemeClr val="tx1"/>
                </a:solidFill>
              </a:rPr>
              <a:t>Disposiciones finales</a:t>
            </a:r>
            <a:endParaRPr lang="es-ES" dirty="0">
              <a:solidFill>
                <a:schemeClr val="tx1"/>
              </a:solidFill>
            </a:endParaRPr>
          </a:p>
          <a:p>
            <a:pPr marL="0" indent="0">
              <a:buNone/>
            </a:pPr>
            <a:endParaRPr lang="es-ES" dirty="0">
              <a:solidFill>
                <a:schemeClr val="tx1"/>
              </a:solidFill>
            </a:endParaRPr>
          </a:p>
        </p:txBody>
      </p:sp>
    </p:spTree>
    <p:extLst>
      <p:ext uri="{BB962C8B-B14F-4D97-AF65-F5344CB8AC3E}">
        <p14:creationId xmlns:p14="http://schemas.microsoft.com/office/powerpoint/2010/main" val="127508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FF4AD-99EB-2507-DE5F-08AB409D0A7C}"/>
            </a:ext>
          </a:extLst>
        </p:cNvPr>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3AF88AE4-30D0-FC2E-7354-64DEB1098512}"/>
              </a:ext>
            </a:extLst>
          </p:cNvPr>
          <p:cNvSpPr>
            <a:spLocks noGrp="1"/>
          </p:cNvSpPr>
          <p:nvPr>
            <p:ph type="sldNum" sz="quarter" idx="12"/>
          </p:nvPr>
        </p:nvSpPr>
        <p:spPr/>
        <p:txBody>
          <a:bodyPr/>
          <a:lstStyle/>
          <a:p>
            <a:fld id="{E29469E3-F7C2-0343-AD03-CE704401D5F1}" type="slidenum">
              <a:rPr lang="en-US" smtClean="0"/>
              <a:pPr/>
              <a:t>5</a:t>
            </a:fld>
            <a:endParaRPr lang="en-US" dirty="0"/>
          </a:p>
        </p:txBody>
      </p:sp>
      <p:sp>
        <p:nvSpPr>
          <p:cNvPr id="2" name="Título 1">
            <a:extLst>
              <a:ext uri="{FF2B5EF4-FFF2-40B4-BE49-F238E27FC236}">
                <a16:creationId xmlns:a16="http://schemas.microsoft.com/office/drawing/2014/main" id="{1DAEB6AA-20C1-9206-C810-CF36EB9A65D2}"/>
              </a:ext>
            </a:extLst>
          </p:cNvPr>
          <p:cNvSpPr>
            <a:spLocks noGrp="1"/>
          </p:cNvSpPr>
          <p:nvPr>
            <p:ph type="ctrTitle" idx="4294967295"/>
          </p:nvPr>
        </p:nvSpPr>
        <p:spPr>
          <a:xfrm>
            <a:off x="672224" y="220663"/>
            <a:ext cx="11036300" cy="409575"/>
          </a:xfrm>
        </p:spPr>
        <p:txBody>
          <a:bodyPr>
            <a:normAutofit fontScale="90000"/>
          </a:bodyPr>
          <a:lstStyle/>
          <a:p>
            <a:r>
              <a:rPr lang="es-ES" dirty="0"/>
              <a:t>LOPD. Ley </a:t>
            </a:r>
            <a:r>
              <a:rPr lang="es-ES" dirty="0" err="1"/>
              <a:t>Organica</a:t>
            </a:r>
            <a:r>
              <a:rPr lang="es-ES" dirty="0"/>
              <a:t> de Protección de Datos.</a:t>
            </a:r>
          </a:p>
        </p:txBody>
      </p:sp>
      <p:sp>
        <p:nvSpPr>
          <p:cNvPr id="4" name="Marcador de texto 3">
            <a:extLst>
              <a:ext uri="{FF2B5EF4-FFF2-40B4-BE49-F238E27FC236}">
                <a16:creationId xmlns:a16="http://schemas.microsoft.com/office/drawing/2014/main" id="{21F7D50C-83A0-E607-DB74-8FCE3C5BEFC4}"/>
              </a:ext>
            </a:extLst>
          </p:cNvPr>
          <p:cNvSpPr>
            <a:spLocks noGrp="1"/>
          </p:cNvSpPr>
          <p:nvPr>
            <p:ph type="body" sz="quarter" idx="4294967295"/>
          </p:nvPr>
        </p:nvSpPr>
        <p:spPr>
          <a:xfrm>
            <a:off x="378373" y="950913"/>
            <a:ext cx="11151476" cy="4879975"/>
          </a:xfrm>
        </p:spPr>
        <p:txBody>
          <a:bodyPr>
            <a:noAutofit/>
          </a:bodyPr>
          <a:lstStyle/>
          <a:p>
            <a:r>
              <a:rPr lang="es-ES" dirty="0">
                <a:solidFill>
                  <a:schemeClr val="tx1"/>
                </a:solidFill>
              </a:rPr>
              <a:t> Título I. Disposiciones generales.</a:t>
            </a:r>
          </a:p>
          <a:p>
            <a:r>
              <a:rPr lang="es-ES" dirty="0">
                <a:solidFill>
                  <a:schemeClr val="tx1"/>
                </a:solidFill>
              </a:rPr>
              <a:t> Título II. Principios de protección de datos.</a:t>
            </a:r>
          </a:p>
          <a:p>
            <a:r>
              <a:rPr lang="es-ES" dirty="0">
                <a:solidFill>
                  <a:schemeClr val="tx1"/>
                </a:solidFill>
              </a:rPr>
              <a:t> Título III. Derechos de las personas.</a:t>
            </a:r>
          </a:p>
          <a:p>
            <a:r>
              <a:rPr lang="es-ES" dirty="0">
                <a:solidFill>
                  <a:schemeClr val="tx1"/>
                </a:solidFill>
              </a:rPr>
              <a:t> Título IV. Disposiciones aplicables a tratamientos concretos.</a:t>
            </a:r>
          </a:p>
          <a:p>
            <a:r>
              <a:rPr lang="es-ES" dirty="0">
                <a:solidFill>
                  <a:schemeClr val="tx1"/>
                </a:solidFill>
              </a:rPr>
              <a:t>Título V. Responsable y encargado del tratamiento.</a:t>
            </a:r>
          </a:p>
          <a:p>
            <a:r>
              <a:rPr lang="es-ES" dirty="0">
                <a:solidFill>
                  <a:schemeClr val="tx1"/>
                </a:solidFill>
              </a:rPr>
              <a:t>Título VI. Transferencias internacionales de datos.</a:t>
            </a:r>
          </a:p>
          <a:p>
            <a:r>
              <a:rPr lang="es-ES" dirty="0">
                <a:solidFill>
                  <a:schemeClr val="tx1"/>
                </a:solidFill>
              </a:rPr>
              <a:t>Título VII. Autoridades de protección de datos.</a:t>
            </a:r>
          </a:p>
          <a:p>
            <a:r>
              <a:rPr lang="es-ES" dirty="0">
                <a:solidFill>
                  <a:schemeClr val="tx1"/>
                </a:solidFill>
              </a:rPr>
              <a:t>Título VIII. Procedimientos en caso de posible vulneración de la normativa de protección de datos.</a:t>
            </a:r>
          </a:p>
          <a:p>
            <a:r>
              <a:rPr lang="es-ES" dirty="0">
                <a:solidFill>
                  <a:schemeClr val="tx1"/>
                </a:solidFill>
              </a:rPr>
              <a:t>Título IX. Régimen sancionador.</a:t>
            </a:r>
          </a:p>
          <a:p>
            <a:r>
              <a:rPr lang="es-ES" dirty="0">
                <a:solidFill>
                  <a:schemeClr val="tx1"/>
                </a:solidFill>
              </a:rPr>
              <a:t>Título X. Garantía de los derechos digitales.</a:t>
            </a:r>
          </a:p>
        </p:txBody>
      </p:sp>
    </p:spTree>
    <p:extLst>
      <p:ext uri="{BB962C8B-B14F-4D97-AF65-F5344CB8AC3E}">
        <p14:creationId xmlns:p14="http://schemas.microsoft.com/office/powerpoint/2010/main" val="350140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6</a:t>
            </a:fld>
            <a:endParaRPr lang="en-US" dirty="0"/>
          </a:p>
        </p:txBody>
      </p:sp>
      <p:sp>
        <p:nvSpPr>
          <p:cNvPr id="2" name="Título 1"/>
          <p:cNvSpPr>
            <a:spLocks noGrp="1"/>
          </p:cNvSpPr>
          <p:nvPr>
            <p:ph type="ctrTitle" idx="4294967295"/>
          </p:nvPr>
        </p:nvSpPr>
        <p:spPr>
          <a:xfrm>
            <a:off x="1077091" y="295276"/>
            <a:ext cx="11036300" cy="409575"/>
          </a:xfrm>
        </p:spPr>
        <p:txBody>
          <a:bodyPr>
            <a:normAutofit fontScale="90000"/>
          </a:bodyPr>
          <a:lstStyle/>
          <a:p>
            <a:r>
              <a:rPr lang="es-ES" dirty="0"/>
              <a:t>RGPD</a:t>
            </a:r>
          </a:p>
        </p:txBody>
      </p:sp>
      <p:sp>
        <p:nvSpPr>
          <p:cNvPr id="4" name="Marcador de texto 3"/>
          <p:cNvSpPr>
            <a:spLocks noGrp="1"/>
          </p:cNvSpPr>
          <p:nvPr>
            <p:ph type="body" sz="quarter" idx="4294967295"/>
          </p:nvPr>
        </p:nvSpPr>
        <p:spPr>
          <a:xfrm>
            <a:off x="499241" y="852816"/>
            <a:ext cx="11193517" cy="4879975"/>
          </a:xfrm>
        </p:spPr>
        <p:txBody>
          <a:bodyPr>
            <a:noAutofit/>
          </a:bodyPr>
          <a:lstStyle/>
          <a:p>
            <a:r>
              <a:rPr lang="es-ES" dirty="0">
                <a:solidFill>
                  <a:schemeClr val="tx1"/>
                </a:solidFill>
              </a:rPr>
              <a:t>El Reglamento Europeo establece como su objeto establecer las normas relativas a la protección de las personas físicas en lo que respecta al </a:t>
            </a:r>
            <a:r>
              <a:rPr lang="es-ES" b="1" dirty="0">
                <a:solidFill>
                  <a:schemeClr val="tx1"/>
                </a:solidFill>
              </a:rPr>
              <a:t>tratamiento de los datos personales</a:t>
            </a:r>
            <a:r>
              <a:rPr lang="es-ES" dirty="0">
                <a:solidFill>
                  <a:schemeClr val="tx1"/>
                </a:solidFill>
              </a:rPr>
              <a:t> y las normas relativas a la libre circulación de tales datos.</a:t>
            </a:r>
          </a:p>
          <a:p>
            <a:r>
              <a:rPr lang="es-ES" dirty="0">
                <a:solidFill>
                  <a:schemeClr val="tx1"/>
                </a:solidFill>
              </a:rPr>
              <a:t>En cuanto al ámbito de aplicación el Reglamento se aplica a dos situaciones específicas:</a:t>
            </a:r>
          </a:p>
          <a:p>
            <a:pPr marL="0" indent="0">
              <a:buNone/>
            </a:pPr>
            <a:r>
              <a:rPr lang="es-ES" dirty="0">
                <a:solidFill>
                  <a:schemeClr val="tx1"/>
                </a:solidFill>
              </a:rPr>
              <a:t>	- al tratamiento total o parcialmente automatizado de datos 	personales.</a:t>
            </a:r>
          </a:p>
          <a:p>
            <a:pPr marL="0" indent="0">
              <a:buNone/>
            </a:pPr>
            <a:r>
              <a:rPr lang="es-ES" dirty="0">
                <a:solidFill>
                  <a:schemeClr val="tx1"/>
                </a:solidFill>
              </a:rPr>
              <a:t>	- al tratamiento no automatizado de datos personales contenidos o 	destinados a ser incluidos en un</a:t>
            </a:r>
          </a:p>
          <a:p>
            <a:r>
              <a:rPr lang="es-ES" dirty="0">
                <a:solidFill>
                  <a:schemeClr val="tx1"/>
                </a:solidFill>
              </a:rPr>
              <a:t> Respecto al </a:t>
            </a:r>
            <a:r>
              <a:rPr lang="es-ES" b="1" dirty="0">
                <a:solidFill>
                  <a:schemeClr val="tx1"/>
                </a:solidFill>
              </a:rPr>
              <a:t>ámbito territorial </a:t>
            </a:r>
            <a:r>
              <a:rPr lang="es-ES" dirty="0">
                <a:solidFill>
                  <a:schemeClr val="tx1"/>
                </a:solidFill>
              </a:rPr>
              <a:t>el Reglamento se aplica al tratamiento de datos personales en el contexto de las actividades de un establecimiento del responsable o del encargado en la Unión, independientemente de que el tratamiento tenga lugar en la Unión o no.</a:t>
            </a:r>
          </a:p>
        </p:txBody>
      </p:sp>
    </p:spTree>
    <p:extLst>
      <p:ext uri="{BB962C8B-B14F-4D97-AF65-F5344CB8AC3E}">
        <p14:creationId xmlns:p14="http://schemas.microsoft.com/office/powerpoint/2010/main" val="3589730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7</a:t>
            </a:fld>
            <a:endParaRPr lang="en-US" dirty="0"/>
          </a:p>
        </p:txBody>
      </p:sp>
      <p:sp>
        <p:nvSpPr>
          <p:cNvPr id="2" name="Título 1"/>
          <p:cNvSpPr>
            <a:spLocks noGrp="1"/>
          </p:cNvSpPr>
          <p:nvPr>
            <p:ph type="ctrTitle" idx="4294967295"/>
          </p:nvPr>
        </p:nvSpPr>
        <p:spPr>
          <a:xfrm>
            <a:off x="977024" y="220663"/>
            <a:ext cx="11036300" cy="409575"/>
          </a:xfrm>
        </p:spPr>
        <p:txBody>
          <a:bodyPr>
            <a:normAutofit fontScale="90000"/>
          </a:bodyPr>
          <a:lstStyle/>
          <a:p>
            <a:r>
              <a:rPr lang="es-ES" dirty="0"/>
              <a:t>RGPD. Definiciones</a:t>
            </a:r>
          </a:p>
        </p:txBody>
      </p:sp>
      <p:sp>
        <p:nvSpPr>
          <p:cNvPr id="4" name="Marcador de texto 3"/>
          <p:cNvSpPr>
            <a:spLocks noGrp="1"/>
          </p:cNvSpPr>
          <p:nvPr>
            <p:ph type="body" sz="quarter" idx="4294967295"/>
          </p:nvPr>
        </p:nvSpPr>
        <p:spPr>
          <a:xfrm>
            <a:off x="262759" y="803769"/>
            <a:ext cx="11432355" cy="4879975"/>
          </a:xfrm>
        </p:spPr>
        <p:txBody>
          <a:bodyPr>
            <a:noAutofit/>
          </a:bodyPr>
          <a:lstStyle/>
          <a:p>
            <a:r>
              <a:rPr lang="es-ES" b="1" dirty="0">
                <a:solidFill>
                  <a:schemeClr val="tx1"/>
                </a:solidFill>
              </a:rPr>
              <a:t>datos personales</a:t>
            </a:r>
            <a:r>
              <a:rPr lang="es-ES" dirty="0">
                <a:solidFill>
                  <a:schemeClr val="tx1"/>
                </a:solidFill>
              </a:rPr>
              <a:t>: toda información sobre una persona física identificada o identificable, se considerará persona física identificable toda persona cuya identidad pueda determinarse, directa o indirectamente, en particular mediante un identificador, como por ejemplo un nombre, un número de identificación, datos de localización, un identificador en línea o uno o varios elementos propios de la identidad física, fisiológica, genética, psíquica, económica, cultural o social de dicha persona;</a:t>
            </a:r>
          </a:p>
          <a:p>
            <a:r>
              <a:rPr lang="es-ES" b="1" dirty="0">
                <a:solidFill>
                  <a:schemeClr val="tx1"/>
                </a:solidFill>
              </a:rPr>
              <a:t>tratamiento</a:t>
            </a:r>
            <a:r>
              <a:rPr lang="es-ES" dirty="0">
                <a:solidFill>
                  <a:schemeClr val="tx1"/>
                </a:solidFill>
              </a:rPr>
              <a:t>: cualquier operación o conjunto de operaciones realizadas sobre datos personales o conjuntos de datos personales, ya sea por procedimientos automatizados o no, como la recogida, registro, organización, estructuración, conservación, adaptación o modificación, extracción, consulta, utilización, comunicación por transmisión, difusión o cualquier otra forma de habilitación de acceso, cotejo o interconexión, limitación, supresión o destrucción.</a:t>
            </a:r>
          </a:p>
        </p:txBody>
      </p:sp>
    </p:spTree>
    <p:extLst>
      <p:ext uri="{BB962C8B-B14F-4D97-AF65-F5344CB8AC3E}">
        <p14:creationId xmlns:p14="http://schemas.microsoft.com/office/powerpoint/2010/main" val="200535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8</a:t>
            </a:fld>
            <a:endParaRPr lang="en-US" dirty="0"/>
          </a:p>
        </p:txBody>
      </p:sp>
      <p:sp>
        <p:nvSpPr>
          <p:cNvPr id="2" name="Título 1"/>
          <p:cNvSpPr>
            <a:spLocks noGrp="1"/>
          </p:cNvSpPr>
          <p:nvPr>
            <p:ph type="ctrTitle" idx="4294967295"/>
          </p:nvPr>
        </p:nvSpPr>
        <p:spPr>
          <a:xfrm>
            <a:off x="1155700" y="211137"/>
            <a:ext cx="11036300" cy="409575"/>
          </a:xfrm>
        </p:spPr>
        <p:txBody>
          <a:bodyPr>
            <a:normAutofit fontScale="90000"/>
          </a:bodyPr>
          <a:lstStyle/>
          <a:p>
            <a:r>
              <a:rPr lang="es-ES" dirty="0"/>
              <a:t>RGPD. Definiciones</a:t>
            </a:r>
          </a:p>
        </p:txBody>
      </p:sp>
      <p:sp>
        <p:nvSpPr>
          <p:cNvPr id="4" name="Marcador de texto 3"/>
          <p:cNvSpPr>
            <a:spLocks noGrp="1"/>
          </p:cNvSpPr>
          <p:nvPr>
            <p:ph type="body" sz="quarter" idx="4294967295"/>
          </p:nvPr>
        </p:nvSpPr>
        <p:spPr>
          <a:xfrm>
            <a:off x="543200" y="747713"/>
            <a:ext cx="11564717" cy="4879975"/>
          </a:xfrm>
        </p:spPr>
        <p:txBody>
          <a:bodyPr>
            <a:noAutofit/>
          </a:bodyPr>
          <a:lstStyle/>
          <a:p>
            <a:r>
              <a:rPr lang="es-ES" b="1" dirty="0"/>
              <a:t>limitación del tratamiento</a:t>
            </a:r>
            <a:r>
              <a:rPr lang="es-ES" dirty="0"/>
              <a:t>: el marcado de los datos de carácter personal conservados con el fin de limitar su tratamiento en el futuro.</a:t>
            </a:r>
            <a:endParaRPr lang="es-ES" b="1" dirty="0">
              <a:solidFill>
                <a:schemeClr val="tx1"/>
              </a:solidFill>
            </a:endParaRPr>
          </a:p>
          <a:p>
            <a:r>
              <a:rPr lang="es-ES" b="1" dirty="0">
                <a:solidFill>
                  <a:schemeClr val="tx1"/>
                </a:solidFill>
              </a:rPr>
              <a:t>elaboración de perfiles</a:t>
            </a:r>
            <a:r>
              <a:rPr lang="es-ES" dirty="0">
                <a:solidFill>
                  <a:schemeClr val="tx1"/>
                </a:solidFill>
              </a:rPr>
              <a:t>: toda forma de tratamiento automatizado de datos personales consistente en utilizar datos personales para evaluar determinados aspectos personales de una persona física, en particular para analizar o predecir aspectos relativos al rendimiento profesional, situación económica, salud, preferencias personales, intereses, fiabilidad, comportamiento, ubicación o movimientos de dicha persona física.</a:t>
            </a:r>
          </a:p>
          <a:p>
            <a:r>
              <a:rPr lang="es-ES" b="1" dirty="0" err="1">
                <a:solidFill>
                  <a:schemeClr val="tx1"/>
                </a:solidFill>
              </a:rPr>
              <a:t>seudonimización</a:t>
            </a:r>
            <a:r>
              <a:rPr lang="es-ES" b="1" dirty="0">
                <a:solidFill>
                  <a:schemeClr val="tx1"/>
                </a:solidFill>
              </a:rPr>
              <a:t>:</a:t>
            </a:r>
            <a:r>
              <a:rPr lang="es-ES" dirty="0">
                <a:solidFill>
                  <a:schemeClr val="tx1"/>
                </a:solidFill>
              </a:rPr>
              <a:t> el tratamiento de datos personales de manera tal que ya no puedan atribuirse a un interesado sin utilizar información adicional, siempre que dicha información adicional figure por separado y esté sujeta a medidas técnicas y organizativas destinadas a garantizar que los datos personales no se atribuyan a una persona física identificada o identificable.</a:t>
            </a:r>
          </a:p>
        </p:txBody>
      </p:sp>
    </p:spTree>
    <p:extLst>
      <p:ext uri="{BB962C8B-B14F-4D97-AF65-F5344CB8AC3E}">
        <p14:creationId xmlns:p14="http://schemas.microsoft.com/office/powerpoint/2010/main" val="384092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E29469E3-F7C2-0343-AD03-CE704401D5F1}" type="slidenum">
              <a:rPr lang="en-US" smtClean="0"/>
              <a:pPr/>
              <a:t>9</a:t>
            </a:fld>
            <a:endParaRPr lang="en-US" dirty="0"/>
          </a:p>
        </p:txBody>
      </p:sp>
      <p:sp>
        <p:nvSpPr>
          <p:cNvPr id="2" name="Título 1"/>
          <p:cNvSpPr>
            <a:spLocks noGrp="1"/>
          </p:cNvSpPr>
          <p:nvPr>
            <p:ph type="ctrTitle" idx="4294967295"/>
          </p:nvPr>
        </p:nvSpPr>
        <p:spPr>
          <a:xfrm>
            <a:off x="1155700" y="541338"/>
            <a:ext cx="11036300" cy="409575"/>
          </a:xfrm>
        </p:spPr>
        <p:txBody>
          <a:bodyPr>
            <a:normAutofit fontScale="90000"/>
          </a:bodyPr>
          <a:lstStyle/>
          <a:p>
            <a:r>
              <a:rPr lang="es-ES" dirty="0"/>
              <a:t>Normativa protección de datos</a:t>
            </a:r>
          </a:p>
        </p:txBody>
      </p:sp>
      <p:sp>
        <p:nvSpPr>
          <p:cNvPr id="3" name="Subtítulo 2"/>
          <p:cNvSpPr>
            <a:spLocks noGrp="1"/>
          </p:cNvSpPr>
          <p:nvPr>
            <p:ph type="subTitle" idx="4294967295"/>
          </p:nvPr>
        </p:nvSpPr>
        <p:spPr>
          <a:xfrm>
            <a:off x="1155700" y="1058863"/>
            <a:ext cx="11036300" cy="387350"/>
          </a:xfrm>
        </p:spPr>
        <p:txBody>
          <a:bodyPr>
            <a:normAutofit fontScale="92500" lnSpcReduction="20000"/>
          </a:bodyPr>
          <a:lstStyle/>
          <a:p>
            <a:r>
              <a:rPr lang="es-ES" dirty="0"/>
              <a:t>RGPD. Definiciones</a:t>
            </a:r>
          </a:p>
        </p:txBody>
      </p:sp>
      <p:sp>
        <p:nvSpPr>
          <p:cNvPr id="4" name="Marcador de texto 3"/>
          <p:cNvSpPr>
            <a:spLocks noGrp="1"/>
          </p:cNvSpPr>
          <p:nvPr>
            <p:ph type="body" sz="quarter" idx="4294967295"/>
          </p:nvPr>
        </p:nvSpPr>
        <p:spPr>
          <a:xfrm>
            <a:off x="557049" y="1357313"/>
            <a:ext cx="11634952" cy="4879975"/>
          </a:xfrm>
        </p:spPr>
        <p:txBody>
          <a:bodyPr>
            <a:noAutofit/>
          </a:bodyPr>
          <a:lstStyle/>
          <a:p>
            <a:r>
              <a:rPr lang="es-ES" b="1" dirty="0"/>
              <a:t>Datos especialmente protegidos</a:t>
            </a:r>
            <a:r>
              <a:rPr lang="es-ES" dirty="0"/>
              <a:t>: datos sobre el origen étnico o racial, las opiniones políticas, las convicciones religiosas o filosóficas, o la afiliación sindical, y el tratamiento de datos genéticos, datos biométricos dirigidos a identificar de manera unívoca a una persona física, datos relativos a la salud o datos relativos a la vida sexual o las orientación sexuales de una persona física. </a:t>
            </a:r>
            <a:endParaRPr lang="es-ES" b="1" dirty="0">
              <a:solidFill>
                <a:schemeClr val="tx1"/>
              </a:solidFill>
            </a:endParaRPr>
          </a:p>
          <a:p>
            <a:r>
              <a:rPr lang="es-ES" b="1" dirty="0">
                <a:solidFill>
                  <a:schemeClr val="tx1"/>
                </a:solidFill>
              </a:rPr>
              <a:t>fichero</a:t>
            </a:r>
            <a:r>
              <a:rPr lang="es-ES" dirty="0">
                <a:solidFill>
                  <a:schemeClr val="tx1"/>
                </a:solidFill>
              </a:rPr>
              <a:t>: todo conjunto estructurado de datos personales, accesibles con arreglo a criterios determinados, ya sea centralizado, descentralizado o repartido de forma funcional o geográfica.</a:t>
            </a:r>
          </a:p>
        </p:txBody>
      </p:sp>
    </p:spTree>
    <p:extLst>
      <p:ext uri="{BB962C8B-B14F-4D97-AF65-F5344CB8AC3E}">
        <p14:creationId xmlns:p14="http://schemas.microsoft.com/office/powerpoint/2010/main" val="7003785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4966</Words>
  <Application>Microsoft Office PowerPoint</Application>
  <PresentationFormat>Panorámica</PresentationFormat>
  <Paragraphs>324</Paragraphs>
  <Slides>34</Slides>
  <Notes>29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34</vt:i4>
      </vt:variant>
    </vt:vector>
  </HeadingPairs>
  <TitlesOfParts>
    <vt:vector size="42" baseType="lpstr">
      <vt:lpstr>Arial</vt:lpstr>
      <vt:lpstr>Arial Unicode MS</vt:lpstr>
      <vt:lpstr>Calibri</vt:lpstr>
      <vt:lpstr>Calibri Light</vt:lpstr>
      <vt:lpstr>Century Gothic</vt:lpstr>
      <vt:lpstr>Open sans</vt:lpstr>
      <vt:lpstr>Trebuchet MS</vt:lpstr>
      <vt:lpstr>Tema de Office</vt:lpstr>
      <vt:lpstr>CIBERSEGURIDAD</vt:lpstr>
      <vt:lpstr>Normativa TIC</vt:lpstr>
      <vt:lpstr>Normativa protección de datos</vt:lpstr>
      <vt:lpstr>Normativa protección de datos. RGPD.</vt:lpstr>
      <vt:lpstr>LOPD. Ley Organica de Protección de Datos.</vt:lpstr>
      <vt:lpstr>RGPD</vt:lpstr>
      <vt:lpstr>RGPD. Definiciones</vt:lpstr>
      <vt:lpstr>RGPD. Definiciones</vt:lpstr>
      <vt:lpstr>Normativa protección de datos</vt:lpstr>
      <vt:lpstr>RGPD. Definiciones</vt:lpstr>
      <vt:lpstr>RGPD. Capitulo II. Principios fundamentales.</vt:lpstr>
      <vt:lpstr>RGPD.Derechos de los usuarios. Derechos ARCO </vt:lpstr>
      <vt:lpstr>RGPD.Derechos de los usuarios. ARCO</vt:lpstr>
      <vt:lpstr>Derechos de los usuarios</vt:lpstr>
      <vt:lpstr>RGPD. Seguridad del tratamiento.</vt:lpstr>
      <vt:lpstr>Responsable, encargado del tratamiento y DPO.</vt:lpstr>
      <vt:lpstr>Normativa protección de datos</vt:lpstr>
      <vt:lpstr>Presentación de PowerPoint</vt:lpstr>
      <vt:lpstr>El Delegado de Protección de Datos. (DPO)</vt:lpstr>
      <vt:lpstr>RGPD. Sanciones</vt:lpstr>
      <vt:lpstr>LOPD</vt:lpstr>
      <vt:lpstr>LOPD</vt:lpstr>
      <vt:lpstr>LOPD</vt:lpstr>
      <vt:lpstr>LOPD</vt:lpstr>
      <vt:lpstr>LOPD. Derechos digitales usuarios </vt:lpstr>
      <vt:lpstr>LOPD</vt:lpstr>
      <vt:lpstr>AUDITORIA SEGURIDAD RD_1720_2007 de desarrollo de la LOPD </vt:lpstr>
      <vt:lpstr>AUDITORIA SEGURIDAD</vt:lpstr>
      <vt:lpstr>AUDITORIA SEGURIDAD</vt:lpstr>
      <vt:lpstr>AUDITORIA SEGURIDAD</vt:lpstr>
      <vt:lpstr>AUDITORIA SEGURIDAD</vt:lpstr>
      <vt:lpstr>AUDITORIA SEGURIDAD</vt:lpstr>
      <vt:lpstr>AUDITORIA SEGURIDAD</vt:lpstr>
      <vt:lpstr>AUDITORIA SEGURIDAD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and Switching I</dc:title>
  <dc:creator>Santiago Torres Alegre</dc:creator>
  <cp:lastModifiedBy>SANTIAGO TORRES ALEGRE</cp:lastModifiedBy>
  <cp:revision>35</cp:revision>
  <dcterms:created xsi:type="dcterms:W3CDTF">2019-09-23T20:26:06Z</dcterms:created>
  <dcterms:modified xsi:type="dcterms:W3CDTF">2025-06-30T16:26:23Z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84a3394-03bb-460d-b0e0-929a41aa1fc7_Enabled">
    <vt:lpwstr>true</vt:lpwstr>
  </property>
  <property fmtid="{D5CDD505-2E9C-101B-9397-08002B2CF9AE}" pid="3" name="MSIP_Label_184a3394-03bb-460d-b0e0-929a41aa1fc7_SetDate">
    <vt:lpwstr>2025-06-17T15:35:40Z</vt:lpwstr>
  </property>
  <property fmtid="{D5CDD505-2E9C-101B-9397-08002B2CF9AE}" pid="4" name="MSIP_Label_184a3394-03bb-460d-b0e0-929a41aa1fc7_Method">
    <vt:lpwstr>Privileged</vt:lpwstr>
  </property>
  <property fmtid="{D5CDD505-2E9C-101B-9397-08002B2CF9AE}" pid="5" name="MSIP_Label_184a3394-03bb-460d-b0e0-929a41aa1fc7_Name">
    <vt:lpwstr>Público</vt:lpwstr>
  </property>
  <property fmtid="{D5CDD505-2E9C-101B-9397-08002B2CF9AE}" pid="6" name="MSIP_Label_184a3394-03bb-460d-b0e0-929a41aa1fc7_SiteId">
    <vt:lpwstr>cfab0009-84b7-4397-a0f8-f77cdf1579c1</vt:lpwstr>
  </property>
  <property fmtid="{D5CDD505-2E9C-101B-9397-08002B2CF9AE}" pid="7" name="MSIP_Label_184a3394-03bb-460d-b0e0-929a41aa1fc7_ActionId">
    <vt:lpwstr>7a36f572-5d03-4c10-8fd9-f5dbc0387017</vt:lpwstr>
  </property>
  <property fmtid="{D5CDD505-2E9C-101B-9397-08002B2CF9AE}" pid="8" name="MSIP_Label_184a3394-03bb-460d-b0e0-929a41aa1fc7_ContentBits">
    <vt:lpwstr>0</vt:lpwstr>
  </property>
  <property fmtid="{D5CDD505-2E9C-101B-9397-08002B2CF9AE}" pid="9" name="MSIP_Label_184a3394-03bb-460d-b0e0-929a41aa1fc7_Tag">
    <vt:lpwstr>10, 0, 1, 1</vt:lpwstr>
  </property>
</Properties>
</file>