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8" roundtripDataSignature="AMtx7mhYu8WZXWJtlPKZ+G68dw3yfmB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F02995-D762-4748-96A0-2138827511A5}">
  <a:tblStyle styleId="{53F02995-D762-4748-96A0-2138827511A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003188fb6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a003188fb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09ba2297e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a09ba2297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09ba2297e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a09ba2297e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09ba2297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a09ba2297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a0f2cd0f6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433" name="Google Shape;433;g2a0f2cd0f60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9ba2297e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9ba2297e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14"/>
          <p:cNvGrpSpPr/>
          <p:nvPr/>
        </p:nvGrpSpPr>
        <p:grpSpPr>
          <a:xfrm>
            <a:off x="6098378" y="5"/>
            <a:ext cx="3045625" cy="2030570"/>
            <a:chOff x="6098378" y="5"/>
            <a:chExt cx="3045625" cy="2030570"/>
          </a:xfrm>
        </p:grpSpPr>
        <p:sp>
          <p:nvSpPr>
            <p:cNvPr id="11" name="Google Shape;11;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4"/>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14"/>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22"/>
          <p:cNvGrpSpPr/>
          <p:nvPr/>
        </p:nvGrpSpPr>
        <p:grpSpPr>
          <a:xfrm>
            <a:off x="6098378" y="5"/>
            <a:ext cx="3045625" cy="2030570"/>
            <a:chOff x="6098378" y="5"/>
            <a:chExt cx="3045625" cy="2030570"/>
          </a:xfrm>
        </p:grpSpPr>
        <p:sp>
          <p:nvSpPr>
            <p:cNvPr id="71" name="Google Shape;71;p2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2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2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15"/>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2" name="Google Shape;22;p1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15"/>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5" name="Google Shape;25;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grpSp>
        <p:nvGrpSpPr>
          <p:cNvPr id="27" name="Google Shape;27;p13"/>
          <p:cNvGrpSpPr/>
          <p:nvPr/>
        </p:nvGrpSpPr>
        <p:grpSpPr>
          <a:xfrm>
            <a:off x="0" y="3903669"/>
            <a:ext cx="9144000" cy="1239925"/>
            <a:chOff x="0" y="3903669"/>
            <a:chExt cx="9144000" cy="1239925"/>
          </a:xfrm>
        </p:grpSpPr>
        <p:sp>
          <p:nvSpPr>
            <p:cNvPr id="28" name="Google Shape;28;p1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6" name="Shape 36"/>
        <p:cNvGrpSpPr/>
        <p:nvPr/>
      </p:nvGrpSpPr>
      <p:grpSpPr>
        <a:xfrm>
          <a:off x="0" y="0"/>
          <a:ext cx="0" cy="0"/>
          <a:chOff x="0" y="0"/>
          <a:chExt cx="0" cy="0"/>
        </a:xfrm>
      </p:grpSpPr>
      <p:grpSp>
        <p:nvGrpSpPr>
          <p:cNvPr id="37" name="Google Shape;37;p16"/>
          <p:cNvGrpSpPr/>
          <p:nvPr/>
        </p:nvGrpSpPr>
        <p:grpSpPr>
          <a:xfrm>
            <a:off x="6098378" y="5"/>
            <a:ext cx="3045625" cy="2030570"/>
            <a:chOff x="6098378" y="5"/>
            <a:chExt cx="3045625" cy="2030570"/>
          </a:xfrm>
        </p:grpSpPr>
        <p:sp>
          <p:nvSpPr>
            <p:cNvPr id="38" name="Google Shape;38;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44" name="Google Shape;44;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1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7"/>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6" name="Google Shape;56;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20"/>
          <p:cNvGrpSpPr/>
          <p:nvPr/>
        </p:nvGrpSpPr>
        <p:grpSpPr>
          <a:xfrm>
            <a:off x="6098378" y="5"/>
            <a:ext cx="3045625" cy="2030570"/>
            <a:chOff x="6098378" y="5"/>
            <a:chExt cx="3045625" cy="2030570"/>
          </a:xfrm>
        </p:grpSpPr>
        <p:sp>
          <p:nvSpPr>
            <p:cNvPr id="59" name="Google Shape;59;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ityofnewyork.us/Housing-Development/Affordable-Housing-Production-by-Building/hg8x-zxpr" TargetMode="External"/><Relationship Id="rId4" Type="http://schemas.openxmlformats.org/officeDocument/2006/relationships/hyperlink" Target="https://data.cityofnewyork.us/Education/2015-16-School-Safety-Report/44t3-dj6x" TargetMode="External"/><Relationship Id="rId5" Type="http://schemas.openxmlformats.org/officeDocument/2006/relationships/hyperlink" Target="https://data.cityofnewyork.us/Education/2016-2017-School-Safety-Report/rear-wh5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2"/>
          <p:cNvPicPr preferRelativeResize="0"/>
          <p:nvPr/>
        </p:nvPicPr>
        <p:blipFill rotWithShape="1">
          <a:blip r:embed="rId3">
            <a:alphaModFix/>
          </a:blip>
          <a:srcRect b="0" l="0" r="0" t="0"/>
          <a:stretch/>
        </p:blipFill>
        <p:spPr>
          <a:xfrm>
            <a:off x="399700" y="1102800"/>
            <a:ext cx="5537475" cy="3655399"/>
          </a:xfrm>
          <a:prstGeom prst="rect">
            <a:avLst/>
          </a:prstGeom>
          <a:noFill/>
          <a:ln>
            <a:noFill/>
          </a:ln>
        </p:spPr>
      </p:pic>
      <p:sp>
        <p:nvSpPr>
          <p:cNvPr id="86" name="Google Shape;86;p2"/>
          <p:cNvSpPr txBox="1"/>
          <p:nvPr>
            <p:ph type="ctrTitle"/>
          </p:nvPr>
        </p:nvSpPr>
        <p:spPr>
          <a:xfrm>
            <a:off x="598100" y="1279927"/>
            <a:ext cx="8222100" cy="1334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0"/>
              <a:buNone/>
            </a:pPr>
            <a:r>
              <a:rPr b="1" lang="en"/>
              <a:t>Impact of </a:t>
            </a:r>
            <a:r>
              <a:rPr b="1" lang="en"/>
              <a:t>Affordable Housing </a:t>
            </a:r>
            <a:endParaRPr b="1"/>
          </a:p>
          <a:p>
            <a:pPr indent="0" lvl="0" marL="0" rtl="0" algn="l">
              <a:lnSpc>
                <a:spcPct val="100000"/>
              </a:lnSpc>
              <a:spcBef>
                <a:spcPts val="0"/>
              </a:spcBef>
              <a:spcAft>
                <a:spcPts val="0"/>
              </a:spcAft>
              <a:buSzPct val="111111"/>
              <a:buNone/>
            </a:pPr>
            <a:r>
              <a:rPr b="1" lang="en"/>
              <a:t>on Local Communities</a:t>
            </a:r>
            <a:endParaRPr b="1"/>
          </a:p>
        </p:txBody>
      </p:sp>
      <p:sp>
        <p:nvSpPr>
          <p:cNvPr id="87" name="Google Shape;87;p2"/>
          <p:cNvSpPr txBox="1"/>
          <p:nvPr>
            <p:ph idx="1" type="subTitle"/>
          </p:nvPr>
        </p:nvSpPr>
        <p:spPr>
          <a:xfrm>
            <a:off x="733000" y="2983050"/>
            <a:ext cx="4033800" cy="1334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lang="en"/>
              <a:t>Group 2:</a:t>
            </a:r>
            <a:endParaRPr/>
          </a:p>
          <a:p>
            <a:pPr indent="0" lvl="0" marL="457200" rtl="0" algn="l">
              <a:lnSpc>
                <a:spcPct val="100000"/>
              </a:lnSpc>
              <a:spcBef>
                <a:spcPts val="0"/>
              </a:spcBef>
              <a:spcAft>
                <a:spcPts val="0"/>
              </a:spcAft>
              <a:buSzPct val="117647"/>
              <a:buNone/>
            </a:pPr>
            <a:r>
              <a:rPr lang="en"/>
              <a:t>Anargha Ajoykumar</a:t>
            </a:r>
            <a:endParaRPr/>
          </a:p>
          <a:p>
            <a:pPr indent="0" lvl="0" marL="457200" rtl="0" algn="l">
              <a:lnSpc>
                <a:spcPct val="100000"/>
              </a:lnSpc>
              <a:spcBef>
                <a:spcPts val="0"/>
              </a:spcBef>
              <a:spcAft>
                <a:spcPts val="0"/>
              </a:spcAft>
              <a:buSzPct val="117647"/>
              <a:buNone/>
            </a:pPr>
            <a:r>
              <a:rPr lang="en"/>
              <a:t>Anna Han</a:t>
            </a:r>
            <a:endParaRPr/>
          </a:p>
          <a:p>
            <a:pPr indent="0" lvl="0" marL="457200" rtl="0" algn="l">
              <a:lnSpc>
                <a:spcPct val="100000"/>
              </a:lnSpc>
              <a:spcBef>
                <a:spcPts val="0"/>
              </a:spcBef>
              <a:spcAft>
                <a:spcPts val="0"/>
              </a:spcAft>
              <a:buSzPct val="117647"/>
              <a:buNone/>
            </a:pPr>
            <a:r>
              <a:rPr lang="en"/>
              <a:t>Thien-An Bui</a:t>
            </a:r>
            <a:endParaRPr/>
          </a:p>
          <a:p>
            <a:pPr indent="0" lvl="0" marL="457200" rtl="0" algn="l">
              <a:lnSpc>
                <a:spcPct val="100000"/>
              </a:lnSpc>
              <a:spcBef>
                <a:spcPts val="0"/>
              </a:spcBef>
              <a:spcAft>
                <a:spcPts val="0"/>
              </a:spcAft>
              <a:buSzPct val="117647"/>
              <a:buNone/>
            </a:pPr>
            <a:r>
              <a:rPr lang="en"/>
              <a:t>Xiaojing Fang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a003188fb6_2_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Data Loading Challenges &amp; Solutions</a:t>
            </a:r>
            <a:endParaRPr b="1"/>
          </a:p>
        </p:txBody>
      </p:sp>
      <p:grpSp>
        <p:nvGrpSpPr>
          <p:cNvPr id="260" name="Google Shape;260;g2a003188fb6_2_0"/>
          <p:cNvGrpSpPr/>
          <p:nvPr/>
        </p:nvGrpSpPr>
        <p:grpSpPr>
          <a:xfrm>
            <a:off x="3739376" y="60377"/>
            <a:ext cx="5091266" cy="349500"/>
            <a:chOff x="0" y="0"/>
            <a:chExt cx="5091266" cy="349500"/>
          </a:xfrm>
        </p:grpSpPr>
        <p:sp>
          <p:nvSpPr>
            <p:cNvPr id="261" name="Google Shape;261;g2a003188fb6_2_0"/>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a003188fb6_2_0"/>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263" name="Google Shape;263;g2a003188fb6_2_0"/>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a003188fb6_2_0"/>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265" name="Google Shape;265;g2a003188fb6_2_0"/>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a003188fb6_2_0"/>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267" name="Google Shape;267;g2a003188fb6_2_0"/>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a003188fb6_2_0"/>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0" i="0" sz="1400" u="none" cap="none" strike="noStrike">
                <a:solidFill>
                  <a:srgbClr val="000000"/>
                </a:solidFill>
                <a:latin typeface="Arial"/>
                <a:ea typeface="Arial"/>
                <a:cs typeface="Arial"/>
                <a:sym typeface="Arial"/>
              </a:endParaRPr>
            </a:p>
          </p:txBody>
        </p:sp>
        <p:sp>
          <p:nvSpPr>
            <p:cNvPr id="269" name="Google Shape;269;g2a003188fb6_2_0"/>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a003188fb6_2_0"/>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grpSp>
      <p:grpSp>
        <p:nvGrpSpPr>
          <p:cNvPr id="271" name="Google Shape;271;g2a003188fb6_2_0"/>
          <p:cNvGrpSpPr/>
          <p:nvPr/>
        </p:nvGrpSpPr>
        <p:grpSpPr>
          <a:xfrm>
            <a:off x="449451" y="1332854"/>
            <a:ext cx="3626603" cy="953146"/>
            <a:chOff x="449451" y="1332854"/>
            <a:chExt cx="3626603" cy="953146"/>
          </a:xfrm>
        </p:grpSpPr>
        <p:sp>
          <p:nvSpPr>
            <p:cNvPr id="272" name="Google Shape;272;g2a003188fb6_2_0"/>
            <p:cNvSpPr/>
            <p:nvPr/>
          </p:nvSpPr>
          <p:spPr>
            <a:xfrm>
              <a:off x="449451" y="1332854"/>
              <a:ext cx="3626603" cy="953146"/>
            </a:xfrm>
            <a:prstGeom prst="round2DiagRect">
              <a:avLst>
                <a:gd fmla="val 47445" name="adj1"/>
                <a:gd fmla="val 0" name="adj2"/>
              </a:avLst>
            </a:prstGeom>
            <a:noFill/>
            <a:ln cap="flat" cmpd="sng" w="15875">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g2a003188fb6_2_0"/>
            <p:cNvSpPr txBox="1"/>
            <p:nvPr/>
          </p:nvSpPr>
          <p:spPr>
            <a:xfrm>
              <a:off x="931215" y="1393448"/>
              <a:ext cx="2982973"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2060"/>
                  </a:solidFill>
                  <a:latin typeface="Roboto"/>
                  <a:ea typeface="Roboto"/>
                  <a:cs typeface="Roboto"/>
                  <a:sym typeface="Roboto"/>
                </a:rPr>
                <a:t>Loading data from the raw CSV file to the MySQL Workbench environment proved challenging, resulting in errors or partial record loading.</a:t>
              </a:r>
              <a:endParaRPr/>
            </a:p>
          </p:txBody>
        </p:sp>
        <p:sp>
          <p:nvSpPr>
            <p:cNvPr id="274" name="Google Shape;274;g2a003188fb6_2_0"/>
            <p:cNvSpPr/>
            <p:nvPr/>
          </p:nvSpPr>
          <p:spPr>
            <a:xfrm>
              <a:off x="510399" y="1629316"/>
              <a:ext cx="420816" cy="420816"/>
            </a:xfrm>
            <a:prstGeom prst="ellipse">
              <a:avLst/>
            </a:prstGeom>
            <a:solidFill>
              <a:srgbClr val="3849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g2a003188fb6_2_0"/>
            <p:cNvSpPr txBox="1"/>
            <p:nvPr/>
          </p:nvSpPr>
          <p:spPr>
            <a:xfrm>
              <a:off x="584538" y="1685835"/>
              <a:ext cx="2725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1</a:t>
              </a:r>
              <a:endParaRPr/>
            </a:p>
          </p:txBody>
        </p:sp>
      </p:grpSp>
      <p:grpSp>
        <p:nvGrpSpPr>
          <p:cNvPr id="276" name="Google Shape;276;g2a003188fb6_2_0"/>
          <p:cNvGrpSpPr/>
          <p:nvPr/>
        </p:nvGrpSpPr>
        <p:grpSpPr>
          <a:xfrm>
            <a:off x="449452" y="2565274"/>
            <a:ext cx="3626602" cy="953146"/>
            <a:chOff x="462482" y="2571750"/>
            <a:chExt cx="3626602" cy="953146"/>
          </a:xfrm>
        </p:grpSpPr>
        <p:sp>
          <p:nvSpPr>
            <p:cNvPr id="277" name="Google Shape;277;g2a003188fb6_2_0"/>
            <p:cNvSpPr/>
            <p:nvPr/>
          </p:nvSpPr>
          <p:spPr>
            <a:xfrm>
              <a:off x="462482" y="2571750"/>
              <a:ext cx="3626602" cy="953146"/>
            </a:xfrm>
            <a:prstGeom prst="round2DiagRect">
              <a:avLst>
                <a:gd fmla="val 47445" name="adj1"/>
                <a:gd fmla="val 0" name="adj2"/>
              </a:avLst>
            </a:prstGeom>
            <a:noFill/>
            <a:ln cap="flat" cmpd="sng" w="15875">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g2a003188fb6_2_0"/>
            <p:cNvSpPr txBox="1"/>
            <p:nvPr/>
          </p:nvSpPr>
          <p:spPr>
            <a:xfrm>
              <a:off x="931214" y="2602047"/>
              <a:ext cx="3126934"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2060"/>
                  </a:solidFill>
                  <a:latin typeface="Roboto"/>
                  <a:ea typeface="Roboto"/>
                  <a:cs typeface="Roboto"/>
                  <a:sym typeface="Roboto"/>
                </a:rPr>
                <a:t>Handling raw data from multiple files posed challenges, particularly in avoiding duplicates during loading, for lookup tables like addresses and bbl.</a:t>
              </a:r>
              <a:endParaRPr b="0" i="0" sz="1300" u="none" cap="none" strike="noStrike">
                <a:solidFill>
                  <a:srgbClr val="002060"/>
                </a:solidFill>
                <a:latin typeface="Roboto"/>
                <a:ea typeface="Roboto"/>
                <a:cs typeface="Roboto"/>
                <a:sym typeface="Roboto"/>
              </a:endParaRPr>
            </a:p>
          </p:txBody>
        </p:sp>
        <p:sp>
          <p:nvSpPr>
            <p:cNvPr id="279" name="Google Shape;279;g2a003188fb6_2_0"/>
            <p:cNvSpPr/>
            <p:nvPr/>
          </p:nvSpPr>
          <p:spPr>
            <a:xfrm>
              <a:off x="527805" y="2889447"/>
              <a:ext cx="420816" cy="420816"/>
            </a:xfrm>
            <a:prstGeom prst="ellipse">
              <a:avLst/>
            </a:prstGeom>
            <a:solidFill>
              <a:srgbClr val="3849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g2a003188fb6_2_0"/>
            <p:cNvSpPr txBox="1"/>
            <p:nvPr/>
          </p:nvSpPr>
          <p:spPr>
            <a:xfrm>
              <a:off x="601944" y="2945966"/>
              <a:ext cx="2725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a:t>
              </a:r>
              <a:endParaRPr/>
            </a:p>
          </p:txBody>
        </p:sp>
      </p:grpSp>
      <p:grpSp>
        <p:nvGrpSpPr>
          <p:cNvPr id="281" name="Google Shape;281;g2a003188fb6_2_0"/>
          <p:cNvGrpSpPr/>
          <p:nvPr/>
        </p:nvGrpSpPr>
        <p:grpSpPr>
          <a:xfrm>
            <a:off x="449452" y="3797694"/>
            <a:ext cx="3713857" cy="953146"/>
            <a:chOff x="462482" y="2571750"/>
            <a:chExt cx="3713857" cy="953146"/>
          </a:xfrm>
        </p:grpSpPr>
        <p:sp>
          <p:nvSpPr>
            <p:cNvPr id="282" name="Google Shape;282;g2a003188fb6_2_0"/>
            <p:cNvSpPr/>
            <p:nvPr/>
          </p:nvSpPr>
          <p:spPr>
            <a:xfrm>
              <a:off x="462482" y="2571750"/>
              <a:ext cx="3626602" cy="953146"/>
            </a:xfrm>
            <a:prstGeom prst="round2DiagRect">
              <a:avLst>
                <a:gd fmla="val 47445" name="adj1"/>
                <a:gd fmla="val 0" name="adj2"/>
              </a:avLst>
            </a:prstGeom>
            <a:noFill/>
            <a:ln cap="flat" cmpd="sng" w="15875">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3" name="Google Shape;283;g2a003188fb6_2_0"/>
            <p:cNvSpPr txBox="1"/>
            <p:nvPr/>
          </p:nvSpPr>
          <p:spPr>
            <a:xfrm>
              <a:off x="948639" y="2697335"/>
              <a:ext cx="3227700" cy="752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 sz="1300">
                  <a:solidFill>
                    <a:srgbClr val="002060"/>
                  </a:solidFill>
                  <a:highlight>
                    <a:schemeClr val="lt1"/>
                  </a:highlight>
                  <a:latin typeface="Roboto"/>
                  <a:ea typeface="Roboto"/>
                  <a:cs typeface="Roboto"/>
                  <a:sym typeface="Roboto"/>
                </a:rPr>
                <a:t>Identifying a primary key for each table and determining a unique lookup field proved challenging in this context.</a:t>
              </a:r>
              <a:endParaRPr sz="1300">
                <a:solidFill>
                  <a:srgbClr val="002060"/>
                </a:solidFill>
                <a:highlight>
                  <a:schemeClr val="lt1"/>
                </a:highlight>
                <a:latin typeface="Roboto"/>
                <a:ea typeface="Roboto"/>
                <a:cs typeface="Roboto"/>
                <a:sym typeface="Roboto"/>
              </a:endParaRPr>
            </a:p>
          </p:txBody>
        </p:sp>
        <p:sp>
          <p:nvSpPr>
            <p:cNvPr id="284" name="Google Shape;284;g2a003188fb6_2_0"/>
            <p:cNvSpPr/>
            <p:nvPr/>
          </p:nvSpPr>
          <p:spPr>
            <a:xfrm>
              <a:off x="527805" y="2889447"/>
              <a:ext cx="420816" cy="420816"/>
            </a:xfrm>
            <a:prstGeom prst="ellipse">
              <a:avLst/>
            </a:prstGeom>
            <a:solidFill>
              <a:srgbClr val="3849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5" name="Google Shape;285;g2a003188fb6_2_0"/>
            <p:cNvSpPr txBox="1"/>
            <p:nvPr/>
          </p:nvSpPr>
          <p:spPr>
            <a:xfrm>
              <a:off x="601944" y="2945966"/>
              <a:ext cx="2725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3</a:t>
              </a:r>
              <a:endParaRPr/>
            </a:p>
          </p:txBody>
        </p:sp>
      </p:grpSp>
      <p:grpSp>
        <p:nvGrpSpPr>
          <p:cNvPr id="286" name="Google Shape;286;g2a003188fb6_2_0"/>
          <p:cNvGrpSpPr/>
          <p:nvPr/>
        </p:nvGrpSpPr>
        <p:grpSpPr>
          <a:xfrm>
            <a:off x="4813453" y="1228848"/>
            <a:ext cx="2581032" cy="1057152"/>
            <a:chOff x="5722787" y="1228848"/>
            <a:chExt cx="2581032" cy="1057152"/>
          </a:xfrm>
        </p:grpSpPr>
        <p:sp>
          <p:nvSpPr>
            <p:cNvPr id="287" name="Google Shape;287;g2a003188fb6_2_0"/>
            <p:cNvSpPr/>
            <p:nvPr/>
          </p:nvSpPr>
          <p:spPr>
            <a:xfrm flipH="1" rot="10800000">
              <a:off x="5722787" y="1332854"/>
              <a:ext cx="2489998" cy="953146"/>
            </a:xfrm>
            <a:prstGeom prst="round2DiagRect">
              <a:avLst>
                <a:gd fmla="val 47445" name="adj1"/>
                <a:gd fmla="val 0" name="adj2"/>
              </a:avLst>
            </a:prstGeom>
            <a:noFill/>
            <a:ln cap="flat" cmpd="sng" w="15875">
              <a:solidFill>
                <a:srgbClr val="D2326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g2a003188fb6_2_0"/>
            <p:cNvSpPr txBox="1"/>
            <p:nvPr/>
          </p:nvSpPr>
          <p:spPr>
            <a:xfrm>
              <a:off x="5881607" y="1453575"/>
              <a:ext cx="2422212" cy="6924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2060"/>
                  </a:solidFill>
                  <a:latin typeface="Roboto"/>
                  <a:ea typeface="Roboto"/>
                  <a:cs typeface="Roboto"/>
                  <a:sym typeface="Roboto"/>
                </a:rPr>
                <a:t>Manually removed special characters and imported via Workbench's import wizard.</a:t>
              </a:r>
              <a:endParaRPr/>
            </a:p>
          </p:txBody>
        </p:sp>
        <p:sp>
          <p:nvSpPr>
            <p:cNvPr id="289" name="Google Shape;289;g2a003188fb6_2_0"/>
            <p:cNvSpPr/>
            <p:nvPr/>
          </p:nvSpPr>
          <p:spPr>
            <a:xfrm flipH="1" rot="-5400000">
              <a:off x="5717870" y="1284236"/>
              <a:ext cx="224726" cy="113952"/>
            </a:xfrm>
            <a:prstGeom prst="homePlate">
              <a:avLst>
                <a:gd fmla="val 50000" name="adj"/>
              </a:avLst>
            </a:prstGeom>
            <a:solidFill>
              <a:srgbClr val="D232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g2a003188fb6_2_0"/>
            <p:cNvSpPr/>
            <p:nvPr/>
          </p:nvSpPr>
          <p:spPr>
            <a:xfrm>
              <a:off x="5880310" y="1228848"/>
              <a:ext cx="113952" cy="104005"/>
            </a:xfrm>
            <a:prstGeom prst="rtTriangle">
              <a:avLst/>
            </a:prstGeom>
            <a:solidFill>
              <a:srgbClr val="6A17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91" name="Google Shape;291;g2a003188fb6_2_0"/>
          <p:cNvGrpSpPr/>
          <p:nvPr/>
        </p:nvGrpSpPr>
        <p:grpSpPr>
          <a:xfrm>
            <a:off x="4813453" y="2455899"/>
            <a:ext cx="2581032" cy="1057152"/>
            <a:chOff x="5722787" y="1228848"/>
            <a:chExt cx="2581032" cy="1057152"/>
          </a:xfrm>
        </p:grpSpPr>
        <p:sp>
          <p:nvSpPr>
            <p:cNvPr id="292" name="Google Shape;292;g2a003188fb6_2_0"/>
            <p:cNvSpPr/>
            <p:nvPr/>
          </p:nvSpPr>
          <p:spPr>
            <a:xfrm flipH="1" rot="10800000">
              <a:off x="5722787" y="1332854"/>
              <a:ext cx="2489998" cy="953146"/>
            </a:xfrm>
            <a:prstGeom prst="round2DiagRect">
              <a:avLst>
                <a:gd fmla="val 47445" name="adj1"/>
                <a:gd fmla="val 0" name="adj2"/>
              </a:avLst>
            </a:prstGeom>
            <a:noFill/>
            <a:ln cap="flat" cmpd="sng" w="15875">
              <a:solidFill>
                <a:srgbClr val="D2326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3" name="Google Shape;293;g2a003188fb6_2_0"/>
            <p:cNvSpPr txBox="1"/>
            <p:nvPr/>
          </p:nvSpPr>
          <p:spPr>
            <a:xfrm>
              <a:off x="5881607" y="1383834"/>
              <a:ext cx="2422212"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300" u="none" cap="none" strike="noStrike">
                  <a:solidFill>
                    <a:srgbClr val="002060"/>
                  </a:solidFill>
                  <a:latin typeface="Roboto"/>
                  <a:ea typeface="Roboto"/>
                  <a:cs typeface="Roboto"/>
                  <a:sym typeface="Roboto"/>
                </a:rPr>
                <a:t>Added UNIQUE constraint to address and bbl and used the ‘INSERT IGNORE INTO’ command.</a:t>
              </a:r>
              <a:endParaRPr/>
            </a:p>
          </p:txBody>
        </p:sp>
        <p:sp>
          <p:nvSpPr>
            <p:cNvPr id="294" name="Google Shape;294;g2a003188fb6_2_0"/>
            <p:cNvSpPr/>
            <p:nvPr/>
          </p:nvSpPr>
          <p:spPr>
            <a:xfrm flipH="1" rot="-5400000">
              <a:off x="5717870" y="1284236"/>
              <a:ext cx="224726" cy="113952"/>
            </a:xfrm>
            <a:prstGeom prst="homePlate">
              <a:avLst>
                <a:gd fmla="val 50000" name="adj"/>
              </a:avLst>
            </a:prstGeom>
            <a:solidFill>
              <a:srgbClr val="D232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5" name="Google Shape;295;g2a003188fb6_2_0"/>
            <p:cNvSpPr/>
            <p:nvPr/>
          </p:nvSpPr>
          <p:spPr>
            <a:xfrm>
              <a:off x="5880310" y="1228848"/>
              <a:ext cx="113952" cy="104005"/>
            </a:xfrm>
            <a:prstGeom prst="rtTriangle">
              <a:avLst/>
            </a:prstGeom>
            <a:solidFill>
              <a:srgbClr val="6A17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296" name="Google Shape;296;g2a003188fb6_2_0"/>
          <p:cNvGrpSpPr/>
          <p:nvPr/>
        </p:nvGrpSpPr>
        <p:grpSpPr>
          <a:xfrm>
            <a:off x="4813453" y="3693688"/>
            <a:ext cx="2489998" cy="1057152"/>
            <a:chOff x="5722787" y="1228848"/>
            <a:chExt cx="2489998" cy="1057152"/>
          </a:xfrm>
        </p:grpSpPr>
        <p:sp>
          <p:nvSpPr>
            <p:cNvPr id="297" name="Google Shape;297;g2a003188fb6_2_0"/>
            <p:cNvSpPr/>
            <p:nvPr/>
          </p:nvSpPr>
          <p:spPr>
            <a:xfrm flipH="1" rot="10800000">
              <a:off x="5722787" y="1332854"/>
              <a:ext cx="2489998" cy="953146"/>
            </a:xfrm>
            <a:prstGeom prst="round2DiagRect">
              <a:avLst>
                <a:gd fmla="val 47445" name="adj1"/>
                <a:gd fmla="val 0" name="adj2"/>
              </a:avLst>
            </a:prstGeom>
            <a:noFill/>
            <a:ln cap="flat" cmpd="sng" w="15875">
              <a:solidFill>
                <a:srgbClr val="D2326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8" name="Google Shape;298;g2a003188fb6_2_0"/>
            <p:cNvSpPr txBox="1"/>
            <p:nvPr/>
          </p:nvSpPr>
          <p:spPr>
            <a:xfrm>
              <a:off x="5892732" y="1463084"/>
              <a:ext cx="2150100" cy="69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300">
                  <a:solidFill>
                    <a:srgbClr val="002060"/>
                  </a:solidFill>
                  <a:latin typeface="Roboto"/>
                  <a:ea typeface="Roboto"/>
                  <a:cs typeface="Roboto"/>
                  <a:sym typeface="Roboto"/>
                </a:rPr>
                <a:t>Concatenated</a:t>
              </a:r>
              <a:r>
                <a:rPr b="0" i="0" lang="en" sz="1300" u="none" cap="none" strike="noStrike">
                  <a:solidFill>
                    <a:srgbClr val="002060"/>
                  </a:solidFill>
                  <a:latin typeface="Roboto"/>
                  <a:ea typeface="Roboto"/>
                  <a:cs typeface="Roboto"/>
                  <a:sym typeface="Roboto"/>
                </a:rPr>
                <a:t> multiple fields to obtain the </a:t>
              </a:r>
              <a:r>
                <a:rPr lang="en" sz="1300">
                  <a:solidFill>
                    <a:srgbClr val="002060"/>
                  </a:solidFill>
                  <a:latin typeface="Roboto"/>
                  <a:ea typeface="Roboto"/>
                  <a:cs typeface="Roboto"/>
                  <a:sym typeface="Roboto"/>
                </a:rPr>
                <a:t>primary key and look-up fields.</a:t>
              </a:r>
              <a:endParaRPr/>
            </a:p>
          </p:txBody>
        </p:sp>
        <p:sp>
          <p:nvSpPr>
            <p:cNvPr id="299" name="Google Shape;299;g2a003188fb6_2_0"/>
            <p:cNvSpPr/>
            <p:nvPr/>
          </p:nvSpPr>
          <p:spPr>
            <a:xfrm flipH="1" rot="-5400000">
              <a:off x="5717870" y="1284236"/>
              <a:ext cx="224726" cy="113952"/>
            </a:xfrm>
            <a:prstGeom prst="homePlate">
              <a:avLst>
                <a:gd fmla="val 50000" name="adj"/>
              </a:avLst>
            </a:prstGeom>
            <a:solidFill>
              <a:srgbClr val="D232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g2a003188fb6_2_0"/>
            <p:cNvSpPr/>
            <p:nvPr/>
          </p:nvSpPr>
          <p:spPr>
            <a:xfrm>
              <a:off x="5880310" y="1228848"/>
              <a:ext cx="113952" cy="104005"/>
            </a:xfrm>
            <a:prstGeom prst="rtTriangle">
              <a:avLst/>
            </a:prstGeom>
            <a:solidFill>
              <a:srgbClr val="6A17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1" name="Google Shape;301;g2a003188fb6_2_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302" name="Google Shape;302;g2a003188fb6_2_0"/>
          <p:cNvGrpSpPr/>
          <p:nvPr/>
        </p:nvGrpSpPr>
        <p:grpSpPr>
          <a:xfrm>
            <a:off x="3739376" y="60377"/>
            <a:ext cx="5091266" cy="349500"/>
            <a:chOff x="0" y="0"/>
            <a:chExt cx="5091266" cy="349500"/>
          </a:xfrm>
        </p:grpSpPr>
        <p:sp>
          <p:nvSpPr>
            <p:cNvPr id="303" name="Google Shape;303;g2a003188fb6_2_0"/>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a003188fb6_2_0"/>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05" name="Google Shape;305;g2a003188fb6_2_0"/>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2a003188fb6_2_0"/>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07" name="Google Shape;307;g2a003188fb6_2_0"/>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a003188fb6_2_0"/>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09" name="Google Shape;309;g2a003188fb6_2_0"/>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2a003188fb6_2_0"/>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311" name="Google Shape;311;g2a003188fb6_2_0"/>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a003188fb6_2_0"/>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Data Analysis Sample: MySQL queries</a:t>
            </a:r>
            <a:endParaRPr b="1"/>
          </a:p>
        </p:txBody>
      </p:sp>
      <p:sp>
        <p:nvSpPr>
          <p:cNvPr id="318" name="Google Shape;318;p1"/>
          <p:cNvSpPr txBox="1"/>
          <p:nvPr>
            <p:ph idx="1" type="body"/>
          </p:nvPr>
        </p:nvSpPr>
        <p:spPr>
          <a:xfrm>
            <a:off x="436025" y="1017925"/>
            <a:ext cx="70695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2060"/>
              </a:buClr>
              <a:buSzPts val="1800"/>
              <a:buChar char="●"/>
            </a:pPr>
            <a:r>
              <a:rPr lang="en">
                <a:solidFill>
                  <a:srgbClr val="002060"/>
                </a:solidFill>
              </a:rPr>
              <a:t>Borough-level information for incoming non-local residents</a:t>
            </a:r>
            <a:endParaRPr>
              <a:solidFill>
                <a:srgbClr val="002060"/>
              </a:solidFill>
            </a:endParaRPr>
          </a:p>
          <a:p>
            <a:pPr indent="0" lvl="0" marL="457200" rtl="0" algn="l">
              <a:lnSpc>
                <a:spcPct val="115000"/>
              </a:lnSpc>
              <a:spcBef>
                <a:spcPts val="0"/>
              </a:spcBef>
              <a:spcAft>
                <a:spcPts val="0"/>
              </a:spcAft>
              <a:buNone/>
            </a:pPr>
            <a:r>
              <a:t/>
            </a:r>
            <a:endParaRPr>
              <a:solidFill>
                <a:srgbClr val="002060"/>
              </a:solidFill>
            </a:endParaRPr>
          </a:p>
          <a:p>
            <a:pPr indent="-342900" lvl="0" marL="457200" rtl="0" algn="l">
              <a:lnSpc>
                <a:spcPct val="115000"/>
              </a:lnSpc>
              <a:spcBef>
                <a:spcPts val="0"/>
              </a:spcBef>
              <a:spcAft>
                <a:spcPts val="0"/>
              </a:spcAft>
              <a:buSzPts val="1800"/>
              <a:buChar char="●"/>
            </a:pPr>
            <a:r>
              <a:rPr lang="en">
                <a:solidFill>
                  <a:srgbClr val="002060"/>
                </a:solidFill>
                <a:uFill>
                  <a:noFill/>
                </a:uFill>
                <a:hlinkClick action="ppaction://hlinkshowjump?jump=nextslide">
                  <a:extLst>
                    <a:ext uri="{A12FA001-AC4F-418D-AE19-62706E023703}">
                      <ahyp:hlinkClr val="tx"/>
                    </a:ext>
                  </a:extLst>
                </a:hlinkClick>
              </a:rPr>
              <a:t>Council District level information for local politicians</a:t>
            </a:r>
            <a:endParaRPr/>
          </a:p>
          <a:p>
            <a:pPr indent="0" lvl="0" marL="9144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Project cyclicality</a:t>
            </a:r>
            <a:endParaRPr>
              <a:solidFill>
                <a:srgbClr val="002060"/>
              </a:solidFill>
            </a:endParaRPr>
          </a:p>
          <a:p>
            <a:pPr indent="0" lvl="0" marL="914400" rtl="0" algn="l">
              <a:lnSpc>
                <a:spcPct val="115000"/>
              </a:lnSpc>
              <a:spcBef>
                <a:spcPts val="0"/>
              </a:spcBef>
              <a:spcAft>
                <a:spcPts val="0"/>
              </a:spcAft>
              <a:buNone/>
            </a:pPr>
            <a:r>
              <a:t/>
            </a:r>
            <a:endParaRPr>
              <a:solidFill>
                <a:srgbClr val="002060"/>
              </a:solidFill>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Housing vs. Crime for local, new residents and policymakers</a:t>
            </a:r>
            <a:endParaRPr>
              <a:solidFill>
                <a:srgbClr val="002060"/>
              </a:solidFill>
            </a:endParaRPr>
          </a:p>
          <a:p>
            <a:pPr indent="0" lvl="0" marL="0" rtl="0" algn="l">
              <a:lnSpc>
                <a:spcPct val="115000"/>
              </a:lnSpc>
              <a:spcBef>
                <a:spcPts val="1200"/>
              </a:spcBef>
              <a:spcAft>
                <a:spcPts val="0"/>
              </a:spcAft>
              <a:buSzPts val="2323"/>
              <a:buNone/>
            </a:pPr>
            <a:r>
              <a:t/>
            </a:r>
            <a:endParaRPr sz="1100"/>
          </a:p>
          <a:p>
            <a:pPr indent="0" lvl="0" marL="0" rtl="0" algn="l">
              <a:lnSpc>
                <a:spcPct val="115000"/>
              </a:lnSpc>
              <a:spcBef>
                <a:spcPts val="1200"/>
              </a:spcBef>
              <a:spcAft>
                <a:spcPts val="0"/>
              </a:spcAft>
              <a:buSzPts val="2323"/>
              <a:buNone/>
            </a:pPr>
            <a:r>
              <a:t/>
            </a:r>
            <a:endParaRPr sz="900"/>
          </a:p>
          <a:p>
            <a:pPr indent="0" lvl="0" marL="0" rtl="0" algn="l">
              <a:lnSpc>
                <a:spcPct val="115000"/>
              </a:lnSpc>
              <a:spcBef>
                <a:spcPts val="1200"/>
              </a:spcBef>
              <a:spcAft>
                <a:spcPts val="1200"/>
              </a:spcAft>
              <a:buSzPts val="2323"/>
              <a:buNone/>
            </a:pPr>
            <a:r>
              <a:rPr lang="en" sz="900">
                <a:solidFill>
                  <a:srgbClr val="002060"/>
                </a:solidFill>
              </a:rPr>
              <a:t>* New York City Borough &gt; Community Board = Council District &gt; Neighborhood Tabulation Areas (NTAs) &gt; Census Tract</a:t>
            </a:r>
            <a:endParaRPr sz="900">
              <a:solidFill>
                <a:srgbClr val="002060"/>
              </a:solidFill>
            </a:endParaRPr>
          </a:p>
        </p:txBody>
      </p:sp>
      <p:grpSp>
        <p:nvGrpSpPr>
          <p:cNvPr id="319" name="Google Shape;319;p1"/>
          <p:cNvGrpSpPr/>
          <p:nvPr/>
        </p:nvGrpSpPr>
        <p:grpSpPr>
          <a:xfrm>
            <a:off x="3739376" y="60377"/>
            <a:ext cx="5091266" cy="349500"/>
            <a:chOff x="0" y="0"/>
            <a:chExt cx="5091266" cy="349500"/>
          </a:xfrm>
        </p:grpSpPr>
        <p:sp>
          <p:nvSpPr>
            <p:cNvPr id="320" name="Google Shape;320;p1"/>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grpSp>
      <p:sp>
        <p:nvSpPr>
          <p:cNvPr id="330" name="Google Shape;330;p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331" name="Google Shape;331;p1"/>
          <p:cNvGrpSpPr/>
          <p:nvPr/>
        </p:nvGrpSpPr>
        <p:grpSpPr>
          <a:xfrm>
            <a:off x="3739376" y="60377"/>
            <a:ext cx="5091266" cy="349500"/>
            <a:chOff x="0" y="0"/>
            <a:chExt cx="5091266" cy="349500"/>
          </a:xfrm>
        </p:grpSpPr>
        <p:sp>
          <p:nvSpPr>
            <p:cNvPr id="332" name="Google Shape;332;p1"/>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a09ba2297e_0_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Data Analysis Sample: MySQL queries</a:t>
            </a:r>
            <a:endParaRPr b="1"/>
          </a:p>
        </p:txBody>
      </p:sp>
      <p:grpSp>
        <p:nvGrpSpPr>
          <p:cNvPr id="347" name="Google Shape;347;g2a09ba2297e_0_49"/>
          <p:cNvGrpSpPr/>
          <p:nvPr/>
        </p:nvGrpSpPr>
        <p:grpSpPr>
          <a:xfrm>
            <a:off x="3739376" y="60377"/>
            <a:ext cx="5091266" cy="349500"/>
            <a:chOff x="0" y="0"/>
            <a:chExt cx="5091266" cy="349500"/>
          </a:xfrm>
        </p:grpSpPr>
        <p:sp>
          <p:nvSpPr>
            <p:cNvPr id="348" name="Google Shape;348;g2a09ba2297e_0_49"/>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a09ba2297e_0_49"/>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50" name="Google Shape;350;g2a09ba2297e_0_49"/>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a09ba2297e_0_49"/>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52" name="Google Shape;352;g2a09ba2297e_0_49"/>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a09ba2297e_0_49"/>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54" name="Google Shape;354;g2a09ba2297e_0_49"/>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a09ba2297e_0_49"/>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356" name="Google Shape;356;g2a09ba2297e_0_49"/>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a09ba2297e_0_49"/>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pic>
        <p:nvPicPr>
          <p:cNvPr id="358" name="Google Shape;358;g2a09ba2297e_0_49"/>
          <p:cNvPicPr preferRelativeResize="0"/>
          <p:nvPr/>
        </p:nvPicPr>
        <p:blipFill rotWithShape="1">
          <a:blip r:embed="rId3">
            <a:alphaModFix/>
          </a:blip>
          <a:srcRect b="0" l="0" r="0" t="0"/>
          <a:stretch/>
        </p:blipFill>
        <p:spPr>
          <a:xfrm>
            <a:off x="5553925" y="1709288"/>
            <a:ext cx="3007500" cy="1478300"/>
          </a:xfrm>
          <a:prstGeom prst="rect">
            <a:avLst/>
          </a:prstGeom>
          <a:noFill/>
          <a:ln>
            <a:noFill/>
          </a:ln>
        </p:spPr>
      </p:pic>
      <p:sp>
        <p:nvSpPr>
          <p:cNvPr id="359" name="Google Shape;359;g2a09ba2297e_0_49"/>
          <p:cNvSpPr txBox="1"/>
          <p:nvPr/>
        </p:nvSpPr>
        <p:spPr>
          <a:xfrm>
            <a:off x="396250" y="1911325"/>
            <a:ext cx="244800" cy="154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2"/>
              </a:solidFill>
              <a:latin typeface="Times New Roman"/>
              <a:ea typeface="Times New Roman"/>
              <a:cs typeface="Times New Roman"/>
              <a:sym typeface="Times New Roman"/>
            </a:endParaRPr>
          </a:p>
        </p:txBody>
      </p:sp>
      <p:sp>
        <p:nvSpPr>
          <p:cNvPr id="360" name="Google Shape;360;g2a09ba2297e_0_49"/>
          <p:cNvSpPr txBox="1"/>
          <p:nvPr/>
        </p:nvSpPr>
        <p:spPr>
          <a:xfrm>
            <a:off x="489175" y="1093925"/>
            <a:ext cx="246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Roboto"/>
                <a:ea typeface="Roboto"/>
                <a:cs typeface="Roboto"/>
                <a:sym typeface="Roboto"/>
              </a:rPr>
              <a:t>Input Query</a:t>
            </a:r>
            <a:endParaRPr b="1" i="0" sz="1800" u="none" cap="none" strike="noStrike">
              <a:solidFill>
                <a:schemeClr val="accent2"/>
              </a:solidFill>
              <a:latin typeface="Roboto"/>
              <a:ea typeface="Roboto"/>
              <a:cs typeface="Roboto"/>
              <a:sym typeface="Roboto"/>
            </a:endParaRPr>
          </a:p>
        </p:txBody>
      </p:sp>
      <p:sp>
        <p:nvSpPr>
          <p:cNvPr id="361" name="Google Shape;361;g2a09ba2297e_0_49"/>
          <p:cNvSpPr txBox="1"/>
          <p:nvPr/>
        </p:nvSpPr>
        <p:spPr>
          <a:xfrm>
            <a:off x="5391300" y="1093936"/>
            <a:ext cx="1787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2"/>
                </a:solidFill>
                <a:latin typeface="Roboto"/>
                <a:ea typeface="Roboto"/>
                <a:cs typeface="Roboto"/>
                <a:sym typeface="Roboto"/>
              </a:rPr>
              <a:t>Output</a:t>
            </a:r>
            <a:endParaRPr b="1" i="0" sz="1800" u="none" cap="none" strike="noStrike">
              <a:solidFill>
                <a:schemeClr val="accent2"/>
              </a:solidFill>
              <a:latin typeface="Roboto"/>
              <a:ea typeface="Roboto"/>
              <a:cs typeface="Roboto"/>
              <a:sym typeface="Roboto"/>
            </a:endParaRPr>
          </a:p>
        </p:txBody>
      </p:sp>
      <p:pic>
        <p:nvPicPr>
          <p:cNvPr id="362" name="Google Shape;362;g2a09ba2297e_0_49"/>
          <p:cNvPicPr preferRelativeResize="0"/>
          <p:nvPr/>
        </p:nvPicPr>
        <p:blipFill>
          <a:blip r:embed="rId4">
            <a:alphaModFix/>
          </a:blip>
          <a:stretch>
            <a:fillRect/>
          </a:stretch>
        </p:blipFill>
        <p:spPr>
          <a:xfrm>
            <a:off x="568125" y="1709300"/>
            <a:ext cx="4056050" cy="2862225"/>
          </a:xfrm>
          <a:prstGeom prst="rect">
            <a:avLst/>
          </a:prstGeom>
          <a:noFill/>
          <a:ln>
            <a:noFill/>
          </a:ln>
        </p:spPr>
      </p:pic>
      <p:sp>
        <p:nvSpPr>
          <p:cNvPr id="363" name="Google Shape;363;g2a09ba2297e_0_4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a09ba2297e_0_6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Dashboard: </a:t>
            </a:r>
            <a:endParaRPr b="1"/>
          </a:p>
        </p:txBody>
      </p:sp>
      <p:sp>
        <p:nvSpPr>
          <p:cNvPr id="369" name="Google Shape;369;g2a09ba2297e_0_68"/>
          <p:cNvSpPr txBox="1"/>
          <p:nvPr>
            <p:ph idx="1" type="body"/>
          </p:nvPr>
        </p:nvSpPr>
        <p:spPr>
          <a:xfrm>
            <a:off x="6177800" y="1771475"/>
            <a:ext cx="2127900" cy="1087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323"/>
              <a:buNone/>
            </a:pPr>
            <a:r>
              <a:rPr b="1" lang="en">
                <a:solidFill>
                  <a:srgbClr val="002060"/>
                </a:solidFill>
              </a:rPr>
              <a:t>Resident Portal</a:t>
            </a:r>
            <a:endParaRPr b="1">
              <a:solidFill>
                <a:srgbClr val="002060"/>
              </a:solidFill>
            </a:endParaRPr>
          </a:p>
        </p:txBody>
      </p:sp>
      <p:pic>
        <p:nvPicPr>
          <p:cNvPr id="370" name="Google Shape;370;g2a09ba2297e_0_68"/>
          <p:cNvPicPr preferRelativeResize="0"/>
          <p:nvPr/>
        </p:nvPicPr>
        <p:blipFill>
          <a:blip r:embed="rId3">
            <a:alphaModFix/>
          </a:blip>
          <a:stretch>
            <a:fillRect/>
          </a:stretch>
        </p:blipFill>
        <p:spPr>
          <a:xfrm>
            <a:off x="703487" y="1173325"/>
            <a:ext cx="4862891" cy="3339000"/>
          </a:xfrm>
          <a:prstGeom prst="rect">
            <a:avLst/>
          </a:prstGeom>
          <a:noFill/>
          <a:ln>
            <a:noFill/>
          </a:ln>
        </p:spPr>
      </p:pic>
      <p:sp>
        <p:nvSpPr>
          <p:cNvPr id="371" name="Google Shape;371;g2a09ba2297e_0_6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372" name="Google Shape;372;g2a09ba2297e_0_68"/>
          <p:cNvGrpSpPr/>
          <p:nvPr/>
        </p:nvGrpSpPr>
        <p:grpSpPr>
          <a:xfrm>
            <a:off x="3739376" y="60375"/>
            <a:ext cx="5091371" cy="349502"/>
            <a:chOff x="0" y="-2"/>
            <a:chExt cx="5091371" cy="349502"/>
          </a:xfrm>
        </p:grpSpPr>
        <p:sp>
          <p:nvSpPr>
            <p:cNvPr id="373" name="Google Shape;373;g2a09ba2297e_0_68"/>
            <p:cNvSpPr/>
            <p:nvPr/>
          </p:nvSpPr>
          <p:spPr>
            <a:xfrm>
              <a:off x="0" y="0"/>
              <a:ext cx="10125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2a09ba2297e_0_68"/>
            <p:cNvSpPr txBox="1"/>
            <p:nvPr/>
          </p:nvSpPr>
          <p:spPr>
            <a:xfrm>
              <a:off x="174812" y="0"/>
              <a:ext cx="662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75" name="Google Shape;375;g2a09ba2297e_0_68"/>
            <p:cNvSpPr/>
            <p:nvPr/>
          </p:nvSpPr>
          <p:spPr>
            <a:xfrm>
              <a:off x="865626" y="0"/>
              <a:ext cx="10902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a09ba2297e_0_68"/>
            <p:cNvSpPr txBox="1"/>
            <p:nvPr/>
          </p:nvSpPr>
          <p:spPr>
            <a:xfrm>
              <a:off x="1040438" y="0"/>
              <a:ext cx="740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77" name="Google Shape;377;g2a09ba2297e_0_68"/>
            <p:cNvSpPr/>
            <p:nvPr/>
          </p:nvSpPr>
          <p:spPr>
            <a:xfrm>
              <a:off x="1807461" y="0"/>
              <a:ext cx="10206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2a09ba2297e_0_68"/>
            <p:cNvSpPr txBox="1"/>
            <p:nvPr/>
          </p:nvSpPr>
          <p:spPr>
            <a:xfrm>
              <a:off x="1982273" y="0"/>
              <a:ext cx="6708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79" name="Google Shape;379;g2a09ba2297e_0_68"/>
            <p:cNvSpPr/>
            <p:nvPr/>
          </p:nvSpPr>
          <p:spPr>
            <a:xfrm>
              <a:off x="2679498" y="-2"/>
              <a:ext cx="12162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a09ba2297e_0_68"/>
            <p:cNvSpPr txBox="1"/>
            <p:nvPr/>
          </p:nvSpPr>
          <p:spPr>
            <a:xfrm>
              <a:off x="2854317" y="0"/>
              <a:ext cx="7260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1" lang="en" sz="800">
                  <a:solidFill>
                    <a:schemeClr val="lt1"/>
                  </a:solidFill>
                </a:rPr>
                <a:t>Dashboard</a:t>
              </a:r>
              <a:endParaRPr b="1" i="0" sz="1600" u="none" cap="none" strike="noStrike">
                <a:solidFill>
                  <a:srgbClr val="000000"/>
                </a:solidFill>
              </a:endParaRPr>
            </a:p>
          </p:txBody>
        </p:sp>
        <p:sp>
          <p:nvSpPr>
            <p:cNvPr id="381" name="Google Shape;381;g2a09ba2297e_0_68"/>
            <p:cNvSpPr/>
            <p:nvPr/>
          </p:nvSpPr>
          <p:spPr>
            <a:xfrm>
              <a:off x="3606671" y="0"/>
              <a:ext cx="1484700" cy="349500"/>
            </a:xfrm>
            <a:prstGeom prst="chevron">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2a09ba2297e_0_68"/>
            <p:cNvSpPr txBox="1"/>
            <p:nvPr/>
          </p:nvSpPr>
          <p:spPr>
            <a:xfrm>
              <a:off x="3895775" y="-2"/>
              <a:ext cx="1020600" cy="349500"/>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800"/>
                <a:buFont typeface="Arial"/>
                <a:buNone/>
              </a:pPr>
              <a:r>
                <a:rPr lang="en" sz="600">
                  <a:solidFill>
                    <a:schemeClr val="lt1"/>
                  </a:solidFill>
                </a:rPr>
                <a:t>Takeaways</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a09ba2297e_0_8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Dashboard: </a:t>
            </a:r>
            <a:endParaRPr b="1"/>
          </a:p>
        </p:txBody>
      </p:sp>
      <p:sp>
        <p:nvSpPr>
          <p:cNvPr id="388" name="Google Shape;388;g2a09ba2297e_0_85"/>
          <p:cNvSpPr txBox="1"/>
          <p:nvPr>
            <p:ph idx="1" type="body"/>
          </p:nvPr>
        </p:nvSpPr>
        <p:spPr>
          <a:xfrm>
            <a:off x="6294350" y="1654925"/>
            <a:ext cx="2345400" cy="151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2323"/>
              <a:buNone/>
            </a:pPr>
            <a:r>
              <a:t/>
            </a:r>
            <a:endParaRPr/>
          </a:p>
          <a:p>
            <a:pPr indent="0" lvl="0" marL="0" rtl="0" algn="l">
              <a:lnSpc>
                <a:spcPct val="115000"/>
              </a:lnSpc>
              <a:spcBef>
                <a:spcPts val="1200"/>
              </a:spcBef>
              <a:spcAft>
                <a:spcPts val="1200"/>
              </a:spcAft>
              <a:buSzPts val="2323"/>
              <a:buNone/>
            </a:pPr>
            <a:r>
              <a:rPr b="1" lang="en">
                <a:solidFill>
                  <a:srgbClr val="002060"/>
                </a:solidFill>
              </a:rPr>
              <a:t>Policymaker Portal</a:t>
            </a:r>
            <a:endParaRPr b="1">
              <a:solidFill>
                <a:srgbClr val="002060"/>
              </a:solidFill>
            </a:endParaRPr>
          </a:p>
        </p:txBody>
      </p:sp>
      <p:grpSp>
        <p:nvGrpSpPr>
          <p:cNvPr id="389" name="Google Shape;389;g2a09ba2297e_0_85"/>
          <p:cNvGrpSpPr/>
          <p:nvPr/>
        </p:nvGrpSpPr>
        <p:grpSpPr>
          <a:xfrm>
            <a:off x="3793776" y="60502"/>
            <a:ext cx="5091266" cy="349500"/>
            <a:chOff x="0" y="0"/>
            <a:chExt cx="5091266" cy="349500"/>
          </a:xfrm>
        </p:grpSpPr>
        <p:sp>
          <p:nvSpPr>
            <p:cNvPr id="390" name="Google Shape;390;g2a09ba2297e_0_85"/>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a09ba2297e_0_85"/>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392" name="Google Shape;392;g2a09ba2297e_0_85"/>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2a09ba2297e_0_85"/>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394" name="Google Shape;394;g2a09ba2297e_0_85"/>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a09ba2297e_0_85"/>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396" name="Google Shape;396;g2a09ba2297e_0_85"/>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2a09ba2297e_0_85"/>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0" i="0" sz="1400" u="none" cap="none" strike="noStrike">
                <a:solidFill>
                  <a:srgbClr val="000000"/>
                </a:solidFill>
                <a:latin typeface="Arial"/>
                <a:ea typeface="Arial"/>
                <a:cs typeface="Arial"/>
                <a:sym typeface="Arial"/>
              </a:endParaRPr>
            </a:p>
          </p:txBody>
        </p:sp>
        <p:sp>
          <p:nvSpPr>
            <p:cNvPr id="398" name="Google Shape;398;g2a09ba2297e_0_85"/>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2a09ba2297e_0_85"/>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grpSp>
      <p:pic>
        <p:nvPicPr>
          <p:cNvPr id="400" name="Google Shape;400;g2a09ba2297e_0_85"/>
          <p:cNvPicPr preferRelativeResize="0"/>
          <p:nvPr/>
        </p:nvPicPr>
        <p:blipFill>
          <a:blip r:embed="rId3">
            <a:alphaModFix/>
          </a:blip>
          <a:stretch>
            <a:fillRect/>
          </a:stretch>
        </p:blipFill>
        <p:spPr>
          <a:xfrm>
            <a:off x="745848" y="963400"/>
            <a:ext cx="4906350" cy="3714949"/>
          </a:xfrm>
          <a:prstGeom prst="rect">
            <a:avLst/>
          </a:prstGeom>
          <a:noFill/>
          <a:ln>
            <a:noFill/>
          </a:ln>
        </p:spPr>
      </p:pic>
      <p:sp>
        <p:nvSpPr>
          <p:cNvPr id="401" name="Google Shape;401;g2a09ba2297e_0_8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402" name="Google Shape;402;g2a09ba2297e_0_85"/>
          <p:cNvGrpSpPr/>
          <p:nvPr/>
        </p:nvGrpSpPr>
        <p:grpSpPr>
          <a:xfrm>
            <a:off x="3739376" y="60375"/>
            <a:ext cx="5091371" cy="349502"/>
            <a:chOff x="0" y="-2"/>
            <a:chExt cx="5091371" cy="349502"/>
          </a:xfrm>
        </p:grpSpPr>
        <p:sp>
          <p:nvSpPr>
            <p:cNvPr id="403" name="Google Shape;403;g2a09ba2297e_0_85"/>
            <p:cNvSpPr/>
            <p:nvPr/>
          </p:nvSpPr>
          <p:spPr>
            <a:xfrm>
              <a:off x="0" y="0"/>
              <a:ext cx="10125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a09ba2297e_0_85"/>
            <p:cNvSpPr txBox="1"/>
            <p:nvPr/>
          </p:nvSpPr>
          <p:spPr>
            <a:xfrm>
              <a:off x="174812" y="0"/>
              <a:ext cx="662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405" name="Google Shape;405;g2a09ba2297e_0_85"/>
            <p:cNvSpPr/>
            <p:nvPr/>
          </p:nvSpPr>
          <p:spPr>
            <a:xfrm>
              <a:off x="865626" y="0"/>
              <a:ext cx="10902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a09ba2297e_0_85"/>
            <p:cNvSpPr txBox="1"/>
            <p:nvPr/>
          </p:nvSpPr>
          <p:spPr>
            <a:xfrm>
              <a:off x="1040438" y="0"/>
              <a:ext cx="740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407" name="Google Shape;407;g2a09ba2297e_0_85"/>
            <p:cNvSpPr/>
            <p:nvPr/>
          </p:nvSpPr>
          <p:spPr>
            <a:xfrm>
              <a:off x="1807461" y="0"/>
              <a:ext cx="10206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2a09ba2297e_0_85"/>
            <p:cNvSpPr txBox="1"/>
            <p:nvPr/>
          </p:nvSpPr>
          <p:spPr>
            <a:xfrm>
              <a:off x="1982273" y="0"/>
              <a:ext cx="6708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409" name="Google Shape;409;g2a09ba2297e_0_85"/>
            <p:cNvSpPr/>
            <p:nvPr/>
          </p:nvSpPr>
          <p:spPr>
            <a:xfrm>
              <a:off x="2679498" y="-2"/>
              <a:ext cx="12162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2a09ba2297e_0_85"/>
            <p:cNvSpPr txBox="1"/>
            <p:nvPr/>
          </p:nvSpPr>
          <p:spPr>
            <a:xfrm>
              <a:off x="2854317" y="0"/>
              <a:ext cx="7260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1" lang="en" sz="800">
                  <a:solidFill>
                    <a:schemeClr val="lt1"/>
                  </a:solidFill>
                </a:rPr>
                <a:t>Dashboard</a:t>
              </a:r>
              <a:endParaRPr b="1" i="0" sz="1600" u="none" cap="none" strike="noStrike">
                <a:solidFill>
                  <a:srgbClr val="000000"/>
                </a:solidFill>
              </a:endParaRPr>
            </a:p>
          </p:txBody>
        </p:sp>
        <p:sp>
          <p:nvSpPr>
            <p:cNvPr id="411" name="Google Shape;411;g2a09ba2297e_0_85"/>
            <p:cNvSpPr/>
            <p:nvPr/>
          </p:nvSpPr>
          <p:spPr>
            <a:xfrm>
              <a:off x="3606671" y="0"/>
              <a:ext cx="1484700" cy="349500"/>
            </a:xfrm>
            <a:prstGeom prst="chevron">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2a09ba2297e_0_85"/>
            <p:cNvSpPr txBox="1"/>
            <p:nvPr/>
          </p:nvSpPr>
          <p:spPr>
            <a:xfrm>
              <a:off x="3895775" y="-2"/>
              <a:ext cx="1020600" cy="349500"/>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800"/>
                <a:buFont typeface="Arial"/>
                <a:buNone/>
              </a:pPr>
              <a:r>
                <a:rPr lang="en" sz="600">
                  <a:solidFill>
                    <a:schemeClr val="lt1"/>
                  </a:solidFill>
                </a:rPr>
                <a:t>Takeaways</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91858" lvl="0" marL="457200" rtl="0" algn="l">
              <a:spcBef>
                <a:spcPts val="1200"/>
              </a:spcBef>
              <a:spcAft>
                <a:spcPts val="0"/>
              </a:spcAft>
              <a:buClr>
                <a:srgbClr val="002060"/>
              </a:buClr>
              <a:buSzPts val="2571"/>
              <a:buChar char="●"/>
            </a:pPr>
            <a:r>
              <a:rPr lang="en">
                <a:solidFill>
                  <a:srgbClr val="002060"/>
                </a:solidFill>
              </a:rPr>
              <a:t>Affordable housing tends to be </a:t>
            </a:r>
            <a:r>
              <a:rPr i="1" lang="en">
                <a:solidFill>
                  <a:srgbClr val="002060"/>
                </a:solidFill>
              </a:rPr>
              <a:t>isolated</a:t>
            </a:r>
            <a:r>
              <a:rPr lang="en">
                <a:solidFill>
                  <a:srgbClr val="002060"/>
                </a:solidFill>
              </a:rPr>
              <a:t> in the Bronx and Staten Island vs. </a:t>
            </a:r>
            <a:r>
              <a:rPr i="1" lang="en">
                <a:solidFill>
                  <a:srgbClr val="002060"/>
                </a:solidFill>
              </a:rPr>
              <a:t>integrated</a:t>
            </a:r>
            <a:r>
              <a:rPr lang="en">
                <a:solidFill>
                  <a:srgbClr val="002060"/>
                </a:solidFill>
              </a:rPr>
              <a:t> in Brooklyn, Manhattan, and Queens.</a:t>
            </a:r>
            <a:endParaRPr>
              <a:solidFill>
                <a:srgbClr val="002060"/>
              </a:solidFill>
            </a:endParaRPr>
          </a:p>
          <a:p>
            <a:pPr indent="-391858" lvl="0" marL="457200" rtl="0" algn="l">
              <a:spcBef>
                <a:spcPts val="1200"/>
              </a:spcBef>
              <a:spcAft>
                <a:spcPts val="0"/>
              </a:spcAft>
              <a:buClr>
                <a:srgbClr val="002060"/>
              </a:buClr>
              <a:buSzPts val="2571"/>
              <a:buChar char="●"/>
            </a:pPr>
            <a:r>
              <a:rPr lang="en">
                <a:solidFill>
                  <a:srgbClr val="002060"/>
                </a:solidFill>
              </a:rPr>
              <a:t>Project initiation has a </a:t>
            </a:r>
            <a:r>
              <a:rPr i="1" lang="en">
                <a:solidFill>
                  <a:srgbClr val="002060"/>
                </a:solidFill>
              </a:rPr>
              <a:t>cyclical</a:t>
            </a:r>
            <a:r>
              <a:rPr lang="en">
                <a:solidFill>
                  <a:srgbClr val="002060"/>
                </a:solidFill>
              </a:rPr>
              <a:t> impact on labor markets – specifically construction unions. </a:t>
            </a:r>
            <a:endParaRPr>
              <a:solidFill>
                <a:srgbClr val="002060"/>
              </a:solidFill>
            </a:endParaRPr>
          </a:p>
          <a:p>
            <a:pPr indent="-417258" lvl="0" marL="457200" rtl="0" algn="l">
              <a:spcBef>
                <a:spcPts val="1200"/>
              </a:spcBef>
              <a:spcAft>
                <a:spcPts val="0"/>
              </a:spcAft>
              <a:buClr>
                <a:srgbClr val="002060"/>
              </a:buClr>
              <a:buSzPts val="2971"/>
              <a:buChar char="●"/>
            </a:pPr>
            <a:r>
              <a:rPr lang="en">
                <a:solidFill>
                  <a:srgbClr val="002060"/>
                </a:solidFill>
              </a:rPr>
              <a:t>Affordable housing did not correlate with increased adolescent crime. </a:t>
            </a:r>
            <a:endParaRPr>
              <a:solidFill>
                <a:srgbClr val="002060"/>
              </a:solidFill>
            </a:endParaRPr>
          </a:p>
          <a:p>
            <a:pPr indent="0" lvl="0" marL="0" rtl="0" algn="l">
              <a:lnSpc>
                <a:spcPct val="115000"/>
              </a:lnSpc>
              <a:spcBef>
                <a:spcPts val="1200"/>
              </a:spcBef>
              <a:spcAft>
                <a:spcPts val="0"/>
              </a:spcAft>
              <a:buSzPts val="1800"/>
              <a:buNone/>
            </a:pPr>
            <a:r>
              <a:t/>
            </a:r>
            <a:endParaRPr b="1">
              <a:solidFill>
                <a:srgbClr val="002060"/>
              </a:solidFill>
            </a:endParaRPr>
          </a:p>
        </p:txBody>
      </p:sp>
      <p:grpSp>
        <p:nvGrpSpPr>
          <p:cNvPr id="418" name="Google Shape;418;p11"/>
          <p:cNvGrpSpPr/>
          <p:nvPr/>
        </p:nvGrpSpPr>
        <p:grpSpPr>
          <a:xfrm>
            <a:off x="3739376" y="60377"/>
            <a:ext cx="5091278" cy="349623"/>
            <a:chOff x="0" y="0"/>
            <a:chExt cx="5091278" cy="349623"/>
          </a:xfrm>
        </p:grpSpPr>
        <p:sp>
          <p:nvSpPr>
            <p:cNvPr id="419" name="Google Shape;419;p11"/>
            <p:cNvSpPr/>
            <p:nvPr/>
          </p:nvSpPr>
          <p:spPr>
            <a:xfrm>
              <a:off x="0" y="0"/>
              <a:ext cx="1012442"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1"/>
            <p:cNvSpPr txBox="1"/>
            <p:nvPr/>
          </p:nvSpPr>
          <p:spPr>
            <a:xfrm>
              <a:off x="174812" y="0"/>
              <a:ext cx="662819"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421" name="Google Shape;421;p11"/>
            <p:cNvSpPr/>
            <p:nvPr/>
          </p:nvSpPr>
          <p:spPr>
            <a:xfrm>
              <a:off x="865626" y="0"/>
              <a:ext cx="1090295"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txBox="1"/>
            <p:nvPr/>
          </p:nvSpPr>
          <p:spPr>
            <a:xfrm>
              <a:off x="1040438" y="0"/>
              <a:ext cx="740672"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423" name="Google Shape;423;p11"/>
            <p:cNvSpPr/>
            <p:nvPr/>
          </p:nvSpPr>
          <p:spPr>
            <a:xfrm>
              <a:off x="1807461" y="0"/>
              <a:ext cx="1020504"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1"/>
            <p:cNvSpPr txBox="1"/>
            <p:nvPr/>
          </p:nvSpPr>
          <p:spPr>
            <a:xfrm>
              <a:off x="1982273" y="0"/>
              <a:ext cx="670881"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425" name="Google Shape;425;p11"/>
            <p:cNvSpPr/>
            <p:nvPr/>
          </p:nvSpPr>
          <p:spPr>
            <a:xfrm>
              <a:off x="2679505" y="0"/>
              <a:ext cx="1075627"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1"/>
            <p:cNvSpPr txBox="1"/>
            <p:nvPr/>
          </p:nvSpPr>
          <p:spPr>
            <a:xfrm>
              <a:off x="2854317" y="0"/>
              <a:ext cx="726004"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427" name="Google Shape;427;p11"/>
            <p:cNvSpPr/>
            <p:nvPr/>
          </p:nvSpPr>
          <p:spPr>
            <a:xfrm>
              <a:off x="3606671" y="0"/>
              <a:ext cx="1484607" cy="349623"/>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1"/>
            <p:cNvSpPr txBox="1"/>
            <p:nvPr/>
          </p:nvSpPr>
          <p:spPr>
            <a:xfrm>
              <a:off x="3781483" y="0"/>
              <a:ext cx="1134984" cy="349623"/>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800"/>
                <a:buFont typeface="Arial"/>
                <a:buNone/>
              </a:pPr>
              <a:r>
                <a:rPr b="1" lang="en" sz="800">
                  <a:solidFill>
                    <a:schemeClr val="lt1"/>
                  </a:solidFill>
                </a:rPr>
                <a:t>Takeaways</a:t>
              </a:r>
              <a:endParaRPr b="0" i="0" sz="1400" u="none" cap="none" strike="noStrike">
                <a:solidFill>
                  <a:srgbClr val="000000"/>
                </a:solidFill>
                <a:latin typeface="Arial"/>
                <a:ea typeface="Arial"/>
                <a:cs typeface="Arial"/>
                <a:sym typeface="Arial"/>
              </a:endParaRPr>
            </a:p>
          </p:txBody>
        </p:sp>
      </p:grpSp>
      <p:sp>
        <p:nvSpPr>
          <p:cNvPr id="429" name="Google Shape;429;p11"/>
          <p:cNvSpPr txBox="1"/>
          <p:nvPr/>
        </p:nvSpPr>
        <p:spPr>
          <a:xfrm>
            <a:off x="311700" y="4100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000">
                <a:solidFill>
                  <a:srgbClr val="2A3990"/>
                </a:solidFill>
                <a:latin typeface="Roboto"/>
                <a:ea typeface="Roboto"/>
                <a:cs typeface="Roboto"/>
                <a:sym typeface="Roboto"/>
              </a:rPr>
              <a:t>Recommendations</a:t>
            </a:r>
            <a:endParaRPr sz="3000">
              <a:solidFill>
                <a:srgbClr val="2A3990"/>
              </a:solidFill>
              <a:latin typeface="Roboto"/>
              <a:ea typeface="Roboto"/>
              <a:cs typeface="Roboto"/>
              <a:sym typeface="Roboto"/>
            </a:endParaRPr>
          </a:p>
        </p:txBody>
      </p:sp>
      <p:sp>
        <p:nvSpPr>
          <p:cNvPr id="430" name="Google Shape;430;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a0f2cd0f60_3_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417258" lvl="0" marL="457200" rtl="0" algn="l">
              <a:spcBef>
                <a:spcPts val="1200"/>
              </a:spcBef>
              <a:spcAft>
                <a:spcPts val="0"/>
              </a:spcAft>
              <a:buClr>
                <a:srgbClr val="002060"/>
              </a:buClr>
              <a:buSzPts val="2971"/>
              <a:buChar char="●"/>
            </a:pPr>
            <a:r>
              <a:rPr lang="en">
                <a:solidFill>
                  <a:srgbClr val="002060"/>
                </a:solidFill>
              </a:rPr>
              <a:t>KYC → </a:t>
            </a:r>
            <a:r>
              <a:rPr b="1" lang="en">
                <a:solidFill>
                  <a:srgbClr val="002060"/>
                </a:solidFill>
              </a:rPr>
              <a:t>KYD</a:t>
            </a:r>
            <a:r>
              <a:rPr lang="en">
                <a:solidFill>
                  <a:srgbClr val="002060"/>
                </a:solidFill>
              </a:rPr>
              <a:t>: </a:t>
            </a:r>
            <a:r>
              <a:rPr b="1" lang="en">
                <a:solidFill>
                  <a:srgbClr val="002060"/>
                </a:solidFill>
              </a:rPr>
              <a:t>K</a:t>
            </a:r>
            <a:r>
              <a:rPr lang="en">
                <a:solidFill>
                  <a:srgbClr val="002060"/>
                </a:solidFill>
              </a:rPr>
              <a:t>now </a:t>
            </a:r>
            <a:r>
              <a:rPr b="1" lang="en">
                <a:solidFill>
                  <a:srgbClr val="002060"/>
                </a:solidFill>
              </a:rPr>
              <a:t>Y</a:t>
            </a:r>
            <a:r>
              <a:rPr lang="en">
                <a:solidFill>
                  <a:srgbClr val="002060"/>
                </a:solidFill>
              </a:rPr>
              <a:t>our </a:t>
            </a:r>
            <a:r>
              <a:rPr b="1" lang="en">
                <a:solidFill>
                  <a:srgbClr val="002060"/>
                </a:solidFill>
              </a:rPr>
              <a:t>D</a:t>
            </a:r>
            <a:r>
              <a:rPr lang="en">
                <a:solidFill>
                  <a:srgbClr val="002060"/>
                </a:solidFill>
              </a:rPr>
              <a:t>ata. </a:t>
            </a:r>
            <a:endParaRPr>
              <a:solidFill>
                <a:srgbClr val="002060"/>
              </a:solidFill>
            </a:endParaRPr>
          </a:p>
          <a:p>
            <a:pPr indent="-417258" lvl="0" marL="457200" rtl="0" algn="l">
              <a:spcBef>
                <a:spcPts val="1200"/>
              </a:spcBef>
              <a:spcAft>
                <a:spcPts val="0"/>
              </a:spcAft>
              <a:buClr>
                <a:srgbClr val="002060"/>
              </a:buClr>
              <a:buSzPts val="2971"/>
              <a:buChar char="●"/>
            </a:pPr>
            <a:r>
              <a:rPr lang="en">
                <a:solidFill>
                  <a:srgbClr val="002060"/>
                </a:solidFill>
              </a:rPr>
              <a:t>Multi-step queries through temporary tables. </a:t>
            </a:r>
            <a:endParaRPr>
              <a:solidFill>
                <a:srgbClr val="002060"/>
              </a:solidFill>
            </a:endParaRPr>
          </a:p>
          <a:p>
            <a:pPr indent="-406400" lvl="0" marL="457200" rtl="0" algn="l">
              <a:spcBef>
                <a:spcPts val="1200"/>
              </a:spcBef>
              <a:spcAft>
                <a:spcPts val="0"/>
              </a:spcAft>
              <a:buClr>
                <a:srgbClr val="002060"/>
              </a:buClr>
              <a:buSzPts val="2800"/>
              <a:buChar char="●"/>
            </a:pPr>
            <a:r>
              <a:rPr lang="en">
                <a:solidFill>
                  <a:srgbClr val="002060"/>
                </a:solidFill>
              </a:rPr>
              <a:t>Prioritize business goals. </a:t>
            </a:r>
            <a:endParaRPr>
              <a:solidFill>
                <a:srgbClr val="002060"/>
              </a:solidFill>
            </a:endParaRPr>
          </a:p>
          <a:p>
            <a:pPr indent="0" lvl="0" marL="457200" rtl="0" algn="l">
              <a:spcBef>
                <a:spcPts val="1200"/>
              </a:spcBef>
              <a:spcAft>
                <a:spcPts val="0"/>
              </a:spcAft>
              <a:buNone/>
            </a:pPr>
            <a:r>
              <a:t/>
            </a:r>
            <a:endParaRPr>
              <a:solidFill>
                <a:srgbClr val="002060"/>
              </a:solidFill>
            </a:endParaRPr>
          </a:p>
          <a:p>
            <a:pPr indent="0" lvl="0" marL="0" rtl="0" algn="l">
              <a:lnSpc>
                <a:spcPct val="115000"/>
              </a:lnSpc>
              <a:spcBef>
                <a:spcPts val="1200"/>
              </a:spcBef>
              <a:spcAft>
                <a:spcPts val="0"/>
              </a:spcAft>
              <a:buSzPts val="1800"/>
              <a:buNone/>
            </a:pPr>
            <a:r>
              <a:t/>
            </a:r>
            <a:endParaRPr b="1">
              <a:solidFill>
                <a:srgbClr val="002060"/>
              </a:solidFill>
            </a:endParaRPr>
          </a:p>
        </p:txBody>
      </p:sp>
      <p:grpSp>
        <p:nvGrpSpPr>
          <p:cNvPr id="436" name="Google Shape;436;g2a0f2cd0f60_3_0"/>
          <p:cNvGrpSpPr/>
          <p:nvPr/>
        </p:nvGrpSpPr>
        <p:grpSpPr>
          <a:xfrm>
            <a:off x="3739376" y="60377"/>
            <a:ext cx="5091371" cy="349500"/>
            <a:chOff x="0" y="0"/>
            <a:chExt cx="5091371" cy="349500"/>
          </a:xfrm>
        </p:grpSpPr>
        <p:sp>
          <p:nvSpPr>
            <p:cNvPr id="437" name="Google Shape;437;g2a0f2cd0f60_3_0"/>
            <p:cNvSpPr/>
            <p:nvPr/>
          </p:nvSpPr>
          <p:spPr>
            <a:xfrm>
              <a:off x="0" y="0"/>
              <a:ext cx="10125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2a0f2cd0f60_3_0"/>
            <p:cNvSpPr txBox="1"/>
            <p:nvPr/>
          </p:nvSpPr>
          <p:spPr>
            <a:xfrm>
              <a:off x="174812" y="0"/>
              <a:ext cx="662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439" name="Google Shape;439;g2a0f2cd0f60_3_0"/>
            <p:cNvSpPr/>
            <p:nvPr/>
          </p:nvSpPr>
          <p:spPr>
            <a:xfrm>
              <a:off x="865626" y="0"/>
              <a:ext cx="10902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2a0f2cd0f60_3_0"/>
            <p:cNvSpPr txBox="1"/>
            <p:nvPr/>
          </p:nvSpPr>
          <p:spPr>
            <a:xfrm>
              <a:off x="1040438" y="0"/>
              <a:ext cx="7407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441" name="Google Shape;441;g2a0f2cd0f60_3_0"/>
            <p:cNvSpPr/>
            <p:nvPr/>
          </p:nvSpPr>
          <p:spPr>
            <a:xfrm>
              <a:off x="1807461" y="0"/>
              <a:ext cx="10206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a0f2cd0f60_3_0"/>
            <p:cNvSpPr txBox="1"/>
            <p:nvPr/>
          </p:nvSpPr>
          <p:spPr>
            <a:xfrm>
              <a:off x="1982273" y="0"/>
              <a:ext cx="6708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443" name="Google Shape;443;g2a0f2cd0f60_3_0"/>
            <p:cNvSpPr/>
            <p:nvPr/>
          </p:nvSpPr>
          <p:spPr>
            <a:xfrm>
              <a:off x="2679505" y="0"/>
              <a:ext cx="10755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2a0f2cd0f60_3_0"/>
            <p:cNvSpPr txBox="1"/>
            <p:nvPr/>
          </p:nvSpPr>
          <p:spPr>
            <a:xfrm>
              <a:off x="2854317" y="0"/>
              <a:ext cx="7260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445" name="Google Shape;445;g2a0f2cd0f60_3_0"/>
            <p:cNvSpPr/>
            <p:nvPr/>
          </p:nvSpPr>
          <p:spPr>
            <a:xfrm>
              <a:off x="3606671" y="0"/>
              <a:ext cx="14847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2a0f2cd0f60_3_0"/>
            <p:cNvSpPr txBox="1"/>
            <p:nvPr/>
          </p:nvSpPr>
          <p:spPr>
            <a:xfrm>
              <a:off x="3781483" y="0"/>
              <a:ext cx="1134900" cy="349500"/>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800"/>
                <a:buFont typeface="Arial"/>
                <a:buNone/>
              </a:pPr>
              <a:r>
                <a:rPr b="1" lang="en" sz="800">
                  <a:solidFill>
                    <a:schemeClr val="lt1"/>
                  </a:solidFill>
                </a:rPr>
                <a:t>Takeaways</a:t>
              </a:r>
              <a:endParaRPr b="0" i="0" sz="1400" u="none" cap="none" strike="noStrike">
                <a:solidFill>
                  <a:srgbClr val="000000"/>
                </a:solidFill>
                <a:latin typeface="Arial"/>
                <a:ea typeface="Arial"/>
                <a:cs typeface="Arial"/>
                <a:sym typeface="Arial"/>
              </a:endParaRPr>
            </a:p>
          </p:txBody>
        </p:sp>
      </p:grpSp>
      <p:sp>
        <p:nvSpPr>
          <p:cNvPr id="447" name="Google Shape;447;g2a0f2cd0f60_3_0"/>
          <p:cNvSpPr txBox="1"/>
          <p:nvPr/>
        </p:nvSpPr>
        <p:spPr>
          <a:xfrm>
            <a:off x="311700" y="410000"/>
            <a:ext cx="8520600" cy="607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000">
                <a:solidFill>
                  <a:srgbClr val="2A3990"/>
                </a:solidFill>
                <a:latin typeface="Roboto"/>
                <a:ea typeface="Roboto"/>
                <a:cs typeface="Roboto"/>
                <a:sym typeface="Roboto"/>
              </a:rPr>
              <a:t>Lessons Learned</a:t>
            </a:r>
            <a:endParaRPr sz="3000">
              <a:solidFill>
                <a:srgbClr val="2A3990"/>
              </a:solidFill>
              <a:latin typeface="Roboto"/>
              <a:ea typeface="Roboto"/>
              <a:cs typeface="Roboto"/>
              <a:sym typeface="Roboto"/>
            </a:endParaRPr>
          </a:p>
        </p:txBody>
      </p:sp>
      <p:sp>
        <p:nvSpPr>
          <p:cNvPr id="448" name="Google Shape;448;g2a0f2cd0f60_3_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g2a09ba2297e_0_104"/>
          <p:cNvPicPr preferRelativeResize="0"/>
          <p:nvPr/>
        </p:nvPicPr>
        <p:blipFill>
          <a:blip r:embed="rId3">
            <a:alphaModFix amt="20000"/>
          </a:blip>
          <a:stretch>
            <a:fillRect/>
          </a:stretch>
        </p:blipFill>
        <p:spPr>
          <a:xfrm>
            <a:off x="1623850" y="390125"/>
            <a:ext cx="5734001" cy="4038575"/>
          </a:xfrm>
          <a:prstGeom prst="rect">
            <a:avLst/>
          </a:prstGeom>
          <a:noFill/>
          <a:ln>
            <a:noFill/>
          </a:ln>
        </p:spPr>
      </p:pic>
      <p:sp>
        <p:nvSpPr>
          <p:cNvPr id="454" name="Google Shape;454;g2a09ba2297e_0_104"/>
          <p:cNvSpPr txBox="1"/>
          <p:nvPr/>
        </p:nvSpPr>
        <p:spPr>
          <a:xfrm>
            <a:off x="233625" y="1649475"/>
            <a:ext cx="8520600" cy="10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2A3990"/>
                </a:solidFill>
                <a:latin typeface="Roboto"/>
                <a:ea typeface="Roboto"/>
                <a:cs typeface="Roboto"/>
                <a:sym typeface="Roboto"/>
              </a:rPr>
              <a:t>Thank You!</a:t>
            </a:r>
            <a:endParaRPr sz="3800">
              <a:solidFill>
                <a:srgbClr val="2A3990"/>
              </a:solidFill>
              <a:latin typeface="Roboto"/>
              <a:ea typeface="Roboto"/>
              <a:cs typeface="Roboto"/>
              <a:sym typeface="Roboto"/>
            </a:endParaRPr>
          </a:p>
        </p:txBody>
      </p:sp>
      <p:sp>
        <p:nvSpPr>
          <p:cNvPr id="455" name="Google Shape;455;g2a09ba2297e_0_10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265500" y="1151100"/>
            <a:ext cx="3384000" cy="1420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t>CONTENTS</a:t>
            </a:r>
            <a:endParaRPr/>
          </a:p>
        </p:txBody>
      </p:sp>
      <p:sp>
        <p:nvSpPr>
          <p:cNvPr id="93" name="Google Shape;93;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b="1" lang="en"/>
              <a:t>Introduction</a:t>
            </a:r>
            <a:endParaRPr b="1"/>
          </a:p>
          <a:p>
            <a:pPr indent="-342900" lvl="0" marL="457200" rtl="0" algn="l">
              <a:spcBef>
                <a:spcPts val="0"/>
              </a:spcBef>
              <a:spcAft>
                <a:spcPts val="0"/>
              </a:spcAft>
              <a:buSzPts val="1800"/>
              <a:buChar char="●"/>
            </a:pPr>
            <a:r>
              <a:rPr b="1" lang="en"/>
              <a:t>Overview</a:t>
            </a:r>
            <a:endParaRPr b="1"/>
          </a:p>
          <a:p>
            <a:pPr indent="-342900" lvl="0" marL="457200" rtl="0" algn="l">
              <a:spcBef>
                <a:spcPts val="0"/>
              </a:spcBef>
              <a:spcAft>
                <a:spcPts val="0"/>
              </a:spcAft>
              <a:buSzPts val="1800"/>
              <a:buChar char="●"/>
            </a:pPr>
            <a:r>
              <a:rPr b="1" lang="en"/>
              <a:t>Data Model</a:t>
            </a:r>
            <a:endParaRPr b="1"/>
          </a:p>
          <a:p>
            <a:pPr indent="-342900" lvl="0" marL="457200" rtl="0" algn="l">
              <a:spcBef>
                <a:spcPts val="0"/>
              </a:spcBef>
              <a:spcAft>
                <a:spcPts val="0"/>
              </a:spcAft>
              <a:buSzPts val="1800"/>
              <a:buChar char="●"/>
            </a:pPr>
            <a:r>
              <a:rPr b="1" lang="en"/>
              <a:t>Dashboard</a:t>
            </a:r>
            <a:endParaRPr b="1"/>
          </a:p>
          <a:p>
            <a:pPr indent="-342900" lvl="0" marL="457200" rtl="0" algn="l">
              <a:spcBef>
                <a:spcPts val="0"/>
              </a:spcBef>
              <a:spcAft>
                <a:spcPts val="0"/>
              </a:spcAft>
              <a:buSzPts val="1800"/>
              <a:buChar char="●"/>
            </a:pPr>
            <a:r>
              <a:rPr b="1" lang="en"/>
              <a:t>Takeaways</a:t>
            </a:r>
            <a:endParaRPr b="1"/>
          </a:p>
          <a:p>
            <a:pPr indent="0" lvl="0" marL="0" rtl="0" algn="l">
              <a:lnSpc>
                <a:spcPct val="115000"/>
              </a:lnSpc>
              <a:spcBef>
                <a:spcPts val="0"/>
              </a:spcBef>
              <a:spcAft>
                <a:spcPts val="0"/>
              </a:spcAft>
              <a:buSzPts val="1800"/>
              <a:buNone/>
            </a:pPr>
            <a:r>
              <a:t/>
            </a:r>
            <a:endParaRPr b="1"/>
          </a:p>
        </p:txBody>
      </p:sp>
      <p:pic>
        <p:nvPicPr>
          <p:cNvPr id="94" name="Google Shape;94;p3"/>
          <p:cNvPicPr preferRelativeResize="0"/>
          <p:nvPr/>
        </p:nvPicPr>
        <p:blipFill rotWithShape="1">
          <a:blip r:embed="rId3">
            <a:alphaModFix/>
          </a:blip>
          <a:srcRect b="0" l="0" r="0" t="0"/>
          <a:stretch/>
        </p:blipFill>
        <p:spPr>
          <a:xfrm>
            <a:off x="94900" y="763901"/>
            <a:ext cx="4477100" cy="3655399"/>
          </a:xfrm>
          <a:prstGeom prst="rect">
            <a:avLst/>
          </a:prstGeom>
          <a:noFill/>
          <a:ln>
            <a:noFill/>
          </a:ln>
        </p:spPr>
      </p:pic>
      <p:sp>
        <p:nvSpPr>
          <p:cNvPr id="95" name="Google Shape;95;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Executive Summary</a:t>
            </a:r>
            <a:endParaRPr b="1"/>
          </a:p>
        </p:txBody>
      </p:sp>
      <p:sp>
        <p:nvSpPr>
          <p:cNvPr id="101" name="Google Shape;101;p4"/>
          <p:cNvSpPr txBox="1"/>
          <p:nvPr>
            <p:ph idx="1" type="body"/>
          </p:nvPr>
        </p:nvSpPr>
        <p:spPr>
          <a:xfrm>
            <a:off x="311700" y="1017800"/>
            <a:ext cx="8520600" cy="3339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17647"/>
              <a:buNone/>
            </a:pPr>
            <a:r>
              <a:rPr lang="en">
                <a:solidFill>
                  <a:srgbClr val="002060"/>
                </a:solidFill>
              </a:rPr>
              <a:t>Affordable housing has been a perpetual concern for local districts across the country, especially as shelter costs have become notoriously high. Integration is key to providing lower-income families with access to better resources such as grade-school public education, which is funded by local property taxes. However, residents tend to oppose affordable housing development in their locales for reasons such as fear of increased crime and “bad influences” around children. Policy leaders have acknowledged the necessity of understanding this tension to convince their voter base to work towards equity and safety for all.</a:t>
            </a:r>
            <a:endParaRPr>
              <a:solidFill>
                <a:srgbClr val="002060"/>
              </a:solidFill>
            </a:endParaRPr>
          </a:p>
          <a:p>
            <a:pPr indent="0" lvl="0" marL="0" rtl="0" algn="l">
              <a:lnSpc>
                <a:spcPct val="115000"/>
              </a:lnSpc>
              <a:spcBef>
                <a:spcPts val="1200"/>
              </a:spcBef>
              <a:spcAft>
                <a:spcPts val="1200"/>
              </a:spcAft>
              <a:buSzPct val="117647"/>
              <a:buNone/>
            </a:pPr>
            <a:r>
              <a:rPr lang="en">
                <a:solidFill>
                  <a:srgbClr val="002060"/>
                </a:solidFill>
              </a:rPr>
              <a:t>With that in mind, our project bridges affordable housing developments and school incident records to better inform policymakers on the impacts of affordable housing. We construct key dashboards to deliver statistically driven guidance to stakeholders. </a:t>
            </a:r>
            <a:endParaRPr>
              <a:solidFill>
                <a:srgbClr val="002060"/>
              </a:solidFill>
            </a:endParaRPr>
          </a:p>
        </p:txBody>
      </p:sp>
      <p:sp>
        <p:nvSpPr>
          <p:cNvPr id="102" name="Google Shape;102;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03" name="Google Shape;103;p4"/>
          <p:cNvGrpSpPr/>
          <p:nvPr/>
        </p:nvGrpSpPr>
        <p:grpSpPr>
          <a:xfrm>
            <a:off x="3740619" y="60377"/>
            <a:ext cx="5090520" cy="349500"/>
            <a:chOff x="1243" y="0"/>
            <a:chExt cx="5090520" cy="349500"/>
          </a:xfrm>
        </p:grpSpPr>
        <p:sp>
          <p:nvSpPr>
            <p:cNvPr id="104" name="Google Shape;104;p4"/>
            <p:cNvSpPr/>
            <p:nvPr/>
          </p:nvSpPr>
          <p:spPr>
            <a:xfrm>
              <a:off x="1243" y="0"/>
              <a:ext cx="11067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
            <p:cNvSpPr txBox="1"/>
            <p:nvPr/>
          </p:nvSpPr>
          <p:spPr>
            <a:xfrm>
              <a:off x="176055" y="0"/>
              <a:ext cx="756900" cy="349500"/>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1800"/>
                <a:buFont typeface="Arial"/>
                <a:buNone/>
              </a:pPr>
              <a:r>
                <a:rPr b="1" i="0" lang="en" sz="8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997198"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txBox="1"/>
            <p:nvPr/>
          </p:nvSpPr>
          <p:spPr>
            <a:xfrm>
              <a:off x="1172010"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1993153"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txBox="1"/>
            <p:nvPr/>
          </p:nvSpPr>
          <p:spPr>
            <a:xfrm>
              <a:off x="2167965"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600" u="none" cap="none" strike="noStrike">
                <a:solidFill>
                  <a:schemeClr val="lt1"/>
                </a:solidFill>
                <a:latin typeface="Arial"/>
                <a:ea typeface="Arial"/>
                <a:cs typeface="Arial"/>
                <a:sym typeface="Arial"/>
              </a:endParaRPr>
            </a:p>
          </p:txBody>
        </p:sp>
        <p:sp>
          <p:nvSpPr>
            <p:cNvPr id="110" name="Google Shape;110;p4"/>
            <p:cNvSpPr/>
            <p:nvPr/>
          </p:nvSpPr>
          <p:spPr>
            <a:xfrm>
              <a:off x="2989108"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txBox="1"/>
            <p:nvPr/>
          </p:nvSpPr>
          <p:spPr>
            <a:xfrm>
              <a:off x="3163920" y="0"/>
              <a:ext cx="756900" cy="349500"/>
            </a:xfrm>
            <a:prstGeom prst="rect">
              <a:avLst/>
            </a:prstGeom>
            <a:noFill/>
            <a:ln>
              <a:noFill/>
            </a:ln>
          </p:spPr>
          <p:txBody>
            <a:bodyPr anchorCtr="0" anchor="ctr" bIns="8000" lIns="24000" spcFirstLastPara="1" rIns="8000" wrap="square" tIns="8000">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112" name="Google Shape;112;p4"/>
            <p:cNvSpPr txBox="1"/>
            <p:nvPr/>
          </p:nvSpPr>
          <p:spPr>
            <a:xfrm>
              <a:off x="4159875"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0" i="0" lang="en" sz="6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3985063"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Data Sources</a:t>
            </a:r>
            <a:endParaRPr b="1"/>
          </a:p>
        </p:txBody>
      </p:sp>
      <p:sp>
        <p:nvSpPr>
          <p:cNvPr id="119" name="Google Shape;119;p5"/>
          <p:cNvSpPr txBox="1"/>
          <p:nvPr>
            <p:ph idx="1" type="body"/>
          </p:nvPr>
        </p:nvSpPr>
        <p:spPr>
          <a:xfrm>
            <a:off x="311700" y="1017800"/>
            <a:ext cx="8520600" cy="355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2060"/>
                </a:solidFill>
              </a:rPr>
              <a:t>3 datasets obtained from the City of New York Open Data Repository:</a:t>
            </a:r>
            <a:endParaRPr>
              <a:solidFill>
                <a:srgbClr val="002060"/>
              </a:solidFill>
            </a:endParaRPr>
          </a:p>
          <a:p>
            <a:pPr indent="-342900" lvl="0" marL="457200" rtl="0" algn="l">
              <a:lnSpc>
                <a:spcPct val="115000"/>
              </a:lnSpc>
              <a:spcBef>
                <a:spcPts val="1200"/>
              </a:spcBef>
              <a:spcAft>
                <a:spcPts val="0"/>
              </a:spcAft>
              <a:buSzPts val="1800"/>
              <a:buChar char="●"/>
            </a:pPr>
            <a:r>
              <a:rPr b="1" lang="en" sz="1700">
                <a:solidFill>
                  <a:srgbClr val="002060"/>
                </a:solidFill>
              </a:rPr>
              <a:t>Affordable Housing Production by Building Collected by Department of Housing Preservation and Development (HPD)</a:t>
            </a:r>
            <a:endParaRPr>
              <a:solidFill>
                <a:srgbClr val="002060"/>
              </a:solidFill>
            </a:endParaRPr>
          </a:p>
          <a:p>
            <a:pPr indent="0" lvl="1" marL="571500" rtl="0" algn="l">
              <a:lnSpc>
                <a:spcPct val="115000"/>
              </a:lnSpc>
              <a:spcBef>
                <a:spcPts val="1200"/>
              </a:spcBef>
              <a:spcAft>
                <a:spcPts val="0"/>
              </a:spcAft>
              <a:buSzPts val="1800"/>
              <a:buNone/>
            </a:pPr>
            <a:r>
              <a:rPr lang="en" sz="1050" u="sng">
                <a:solidFill>
                  <a:schemeClr val="hlink"/>
                </a:solidFill>
                <a:latin typeface="Arial"/>
                <a:ea typeface="Arial"/>
                <a:cs typeface="Arial"/>
                <a:sym typeface="Arial"/>
                <a:hlinkClick r:id="rId3"/>
              </a:rPr>
              <a:t>https://data.cityofnewyork.us/Housing-Development/Affordable-Housing-Production-by-Building/hg8x-zxpr</a:t>
            </a:r>
            <a:endParaRPr sz="1050" u="sng">
              <a:solidFill>
                <a:schemeClr val="hlink"/>
              </a:solidFill>
              <a:latin typeface="Arial"/>
              <a:ea typeface="Arial"/>
              <a:cs typeface="Arial"/>
              <a:sym typeface="Arial"/>
            </a:endParaRPr>
          </a:p>
          <a:p>
            <a:pPr indent="0" lvl="1" marL="571500" rtl="0" algn="l">
              <a:lnSpc>
                <a:spcPct val="115000"/>
              </a:lnSpc>
              <a:spcBef>
                <a:spcPts val="1200"/>
              </a:spcBef>
              <a:spcAft>
                <a:spcPts val="0"/>
              </a:spcAft>
              <a:buSzPts val="1800"/>
              <a:buNone/>
            </a:pPr>
            <a:r>
              <a:t/>
            </a:r>
            <a:endParaRPr sz="1050" u="sng">
              <a:solidFill>
                <a:schemeClr val="hlink"/>
              </a:solidFill>
              <a:latin typeface="Arial"/>
              <a:ea typeface="Arial"/>
              <a:cs typeface="Arial"/>
              <a:sym typeface="Arial"/>
            </a:endParaRPr>
          </a:p>
          <a:p>
            <a:pPr indent="-342900" lvl="0" marL="457200" rtl="0" algn="l">
              <a:lnSpc>
                <a:spcPct val="115000"/>
              </a:lnSpc>
              <a:spcBef>
                <a:spcPts val="1200"/>
              </a:spcBef>
              <a:spcAft>
                <a:spcPts val="0"/>
              </a:spcAft>
              <a:buSzPts val="1800"/>
              <a:buChar char="●"/>
            </a:pPr>
            <a:r>
              <a:rPr b="1" lang="en" sz="1600">
                <a:solidFill>
                  <a:srgbClr val="002060"/>
                </a:solidFill>
              </a:rPr>
              <a:t>School Safety Reports collected by New York City Police Department (NYPD): </a:t>
            </a:r>
            <a:endParaRPr sz="1100">
              <a:solidFill>
                <a:srgbClr val="002060"/>
              </a:solidFill>
            </a:endParaRPr>
          </a:p>
          <a:p>
            <a:pPr indent="0" lvl="1" marL="571500" rtl="0" algn="l">
              <a:lnSpc>
                <a:spcPct val="115000"/>
              </a:lnSpc>
              <a:spcBef>
                <a:spcPts val="1200"/>
              </a:spcBef>
              <a:spcAft>
                <a:spcPts val="0"/>
              </a:spcAft>
              <a:buSzPts val="1800"/>
              <a:buNone/>
            </a:pPr>
            <a:r>
              <a:rPr lang="en" sz="1050">
                <a:solidFill>
                  <a:srgbClr val="002060"/>
                </a:solidFill>
              </a:rPr>
              <a:t>1. 2015- 2016</a:t>
            </a:r>
            <a:r>
              <a:rPr lang="en" sz="1050"/>
              <a:t>: </a:t>
            </a:r>
            <a:r>
              <a:rPr lang="en" sz="1050" u="sng">
                <a:solidFill>
                  <a:schemeClr val="hlink"/>
                </a:solidFill>
                <a:latin typeface="Arial"/>
                <a:ea typeface="Arial"/>
                <a:cs typeface="Arial"/>
                <a:sym typeface="Arial"/>
                <a:hlinkClick r:id="rId4"/>
              </a:rPr>
              <a:t>https://data.cityofnewyork.us/Education/2015-16-School-Safety-Report/44t3-dj6x</a:t>
            </a:r>
            <a:endParaRPr sz="1050" u="sng">
              <a:solidFill>
                <a:schemeClr val="hlink"/>
              </a:solidFill>
              <a:latin typeface="Arial"/>
              <a:ea typeface="Arial"/>
              <a:cs typeface="Arial"/>
              <a:sym typeface="Arial"/>
            </a:endParaRPr>
          </a:p>
          <a:p>
            <a:pPr indent="0" lvl="1" marL="571500" rtl="0" algn="l">
              <a:lnSpc>
                <a:spcPct val="115000"/>
              </a:lnSpc>
              <a:spcBef>
                <a:spcPts val="1200"/>
              </a:spcBef>
              <a:spcAft>
                <a:spcPts val="0"/>
              </a:spcAft>
              <a:buSzPts val="1800"/>
              <a:buNone/>
            </a:pPr>
            <a:r>
              <a:rPr lang="en" sz="1050">
                <a:solidFill>
                  <a:srgbClr val="002060"/>
                </a:solidFill>
              </a:rPr>
              <a:t>2. 2016- 2017: </a:t>
            </a:r>
            <a:r>
              <a:rPr lang="en" sz="1050" u="sng">
                <a:solidFill>
                  <a:schemeClr val="hlink"/>
                </a:solidFill>
                <a:latin typeface="Arial"/>
                <a:ea typeface="Arial"/>
                <a:cs typeface="Arial"/>
                <a:sym typeface="Arial"/>
                <a:hlinkClick r:id="rId5"/>
              </a:rPr>
              <a:t>https://data.cityofnewyork.us/Education/2016-2017-School-Safety-Report/rear-wh5i</a:t>
            </a:r>
            <a:endParaRPr sz="105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sp>
        <p:nvSpPr>
          <p:cNvPr id="120" name="Google Shape;120;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21" name="Google Shape;121;p5"/>
          <p:cNvGrpSpPr/>
          <p:nvPr/>
        </p:nvGrpSpPr>
        <p:grpSpPr>
          <a:xfrm>
            <a:off x="3739376" y="60377"/>
            <a:ext cx="5091763" cy="349500"/>
            <a:chOff x="0" y="0"/>
            <a:chExt cx="5091763" cy="349500"/>
          </a:xfrm>
        </p:grpSpPr>
        <p:sp>
          <p:nvSpPr>
            <p:cNvPr id="122" name="Google Shape;122;p5"/>
            <p:cNvSpPr/>
            <p:nvPr/>
          </p:nvSpPr>
          <p:spPr>
            <a:xfrm>
              <a:off x="0" y="0"/>
              <a:ext cx="11067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txBox="1"/>
            <p:nvPr/>
          </p:nvSpPr>
          <p:spPr>
            <a:xfrm>
              <a:off x="174812"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997198" y="0"/>
              <a:ext cx="11067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txBox="1"/>
            <p:nvPr/>
          </p:nvSpPr>
          <p:spPr>
            <a:xfrm>
              <a:off x="1172010" y="0"/>
              <a:ext cx="756900" cy="349500"/>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1800"/>
                <a:buFont typeface="Arial"/>
                <a:buNone/>
              </a:pPr>
              <a:r>
                <a:rPr b="1" i="0" lang="en" sz="8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1993153"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2167965"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600" u="none" cap="none" strike="noStrike">
                <a:solidFill>
                  <a:schemeClr val="lt1"/>
                </a:solidFill>
                <a:latin typeface="Arial"/>
                <a:ea typeface="Arial"/>
                <a:cs typeface="Arial"/>
                <a:sym typeface="Arial"/>
              </a:endParaRPr>
            </a:p>
          </p:txBody>
        </p:sp>
        <p:sp>
          <p:nvSpPr>
            <p:cNvPr id="128" name="Google Shape;128;p5"/>
            <p:cNvSpPr/>
            <p:nvPr/>
          </p:nvSpPr>
          <p:spPr>
            <a:xfrm>
              <a:off x="2989108"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3163920" y="0"/>
              <a:ext cx="756900" cy="349500"/>
            </a:xfrm>
            <a:prstGeom prst="rect">
              <a:avLst/>
            </a:prstGeom>
            <a:noFill/>
            <a:ln>
              <a:noFill/>
            </a:ln>
          </p:spPr>
          <p:txBody>
            <a:bodyPr anchorCtr="0" anchor="ctr" bIns="8000" lIns="24000" spcFirstLastPara="1" rIns="8000" wrap="square" tIns="8000">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130" name="Google Shape;130;p5"/>
            <p:cNvSpPr txBox="1"/>
            <p:nvPr/>
          </p:nvSpPr>
          <p:spPr>
            <a:xfrm>
              <a:off x="4159875" y="0"/>
              <a:ext cx="756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b="0" i="0" lang="en" sz="6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3985063" y="0"/>
              <a:ext cx="11067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Business Use Case</a:t>
            </a:r>
            <a:endParaRPr b="1"/>
          </a:p>
        </p:txBody>
      </p:sp>
      <p:grpSp>
        <p:nvGrpSpPr>
          <p:cNvPr id="137" name="Google Shape;137;p6"/>
          <p:cNvGrpSpPr/>
          <p:nvPr/>
        </p:nvGrpSpPr>
        <p:grpSpPr>
          <a:xfrm>
            <a:off x="3739376" y="60377"/>
            <a:ext cx="5091679" cy="349623"/>
            <a:chOff x="0" y="0"/>
            <a:chExt cx="5091679" cy="349623"/>
          </a:xfrm>
        </p:grpSpPr>
        <p:sp>
          <p:nvSpPr>
            <p:cNvPr id="138" name="Google Shape;138;p6"/>
            <p:cNvSpPr/>
            <p:nvPr/>
          </p:nvSpPr>
          <p:spPr>
            <a:xfrm>
              <a:off x="0" y="0"/>
              <a:ext cx="1106616"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txBox="1"/>
            <p:nvPr/>
          </p:nvSpPr>
          <p:spPr>
            <a:xfrm>
              <a:off x="174812" y="0"/>
              <a:ext cx="756993"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a:off x="997198" y="0"/>
              <a:ext cx="1106616" cy="349623"/>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txBox="1"/>
            <p:nvPr/>
          </p:nvSpPr>
          <p:spPr>
            <a:xfrm>
              <a:off x="1172010" y="0"/>
              <a:ext cx="756993" cy="349623"/>
            </a:xfrm>
            <a:prstGeom prst="rect">
              <a:avLst/>
            </a:prstGeom>
            <a:noFill/>
            <a:ln>
              <a:noFill/>
            </a:ln>
          </p:spPr>
          <p:txBody>
            <a:bodyPr anchorCtr="0" anchor="ctr" bIns="10650" lIns="32000" spcFirstLastPara="1" rIns="10650" wrap="square" tIns="10650">
              <a:noAutofit/>
            </a:bodyPr>
            <a:lstStyle/>
            <a:p>
              <a:pPr indent="0" lvl="0" marL="0" marR="0" rtl="0" algn="ctr">
                <a:lnSpc>
                  <a:spcPct val="90000"/>
                </a:lnSpc>
                <a:spcBef>
                  <a:spcPts val="0"/>
                </a:spcBef>
                <a:spcAft>
                  <a:spcPts val="0"/>
                </a:spcAft>
                <a:buClr>
                  <a:srgbClr val="000000"/>
                </a:buClr>
                <a:buSzPts val="1800"/>
                <a:buFont typeface="Arial"/>
                <a:buNone/>
              </a:pPr>
              <a:r>
                <a:rPr b="1" i="0" lang="en" sz="8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a:off x="1993153" y="0"/>
              <a:ext cx="1106616" cy="349623"/>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txBox="1"/>
            <p:nvPr/>
          </p:nvSpPr>
          <p:spPr>
            <a:xfrm>
              <a:off x="2167965" y="0"/>
              <a:ext cx="756993"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1" i="0" lang="en" sz="600" u="none" cap="none" strike="noStrike">
                  <a:solidFill>
                    <a:schemeClr val="lt1"/>
                  </a:solidFill>
                  <a:latin typeface="Arial"/>
                  <a:ea typeface="Arial"/>
                  <a:cs typeface="Arial"/>
                  <a:sym typeface="Arial"/>
                </a:rPr>
                <a:t>Data Model</a:t>
              </a:r>
              <a:endParaRPr b="0" i="0" sz="600" u="none" cap="none" strike="noStrike">
                <a:solidFill>
                  <a:schemeClr val="lt1"/>
                </a:solidFill>
                <a:latin typeface="Arial"/>
                <a:ea typeface="Arial"/>
                <a:cs typeface="Arial"/>
                <a:sym typeface="Arial"/>
              </a:endParaRPr>
            </a:p>
          </p:txBody>
        </p:sp>
        <p:sp>
          <p:nvSpPr>
            <p:cNvPr id="144" name="Google Shape;144;p6"/>
            <p:cNvSpPr/>
            <p:nvPr/>
          </p:nvSpPr>
          <p:spPr>
            <a:xfrm>
              <a:off x="2989108" y="0"/>
              <a:ext cx="1106616" cy="349623"/>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txBox="1"/>
            <p:nvPr/>
          </p:nvSpPr>
          <p:spPr>
            <a:xfrm>
              <a:off x="3163920" y="0"/>
              <a:ext cx="756993" cy="349623"/>
            </a:xfrm>
            <a:prstGeom prst="rect">
              <a:avLst/>
            </a:prstGeom>
            <a:noFill/>
            <a:ln>
              <a:noFill/>
            </a:ln>
          </p:spPr>
          <p:txBody>
            <a:bodyPr anchorCtr="0" anchor="ctr" bIns="8000" lIns="24000" spcFirstLastPara="1" rIns="8000" wrap="square" tIns="8000">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3985063" y="0"/>
              <a:ext cx="1106616" cy="349623"/>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txBox="1"/>
            <p:nvPr/>
          </p:nvSpPr>
          <p:spPr>
            <a:xfrm>
              <a:off x="4159875" y="0"/>
              <a:ext cx="756993"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600"/>
                <a:buFont typeface="Arial"/>
                <a:buNone/>
              </a:pPr>
              <a:r>
                <a:rPr lang="en" sz="600">
                  <a:solidFill>
                    <a:schemeClr val="lt1"/>
                  </a:solidFill>
                </a:rPr>
                <a:t>Takeaways</a:t>
              </a:r>
              <a:endParaRPr b="0" i="0" sz="1400" u="none" cap="none" strike="noStrike">
                <a:solidFill>
                  <a:srgbClr val="000000"/>
                </a:solidFill>
                <a:latin typeface="Arial"/>
                <a:ea typeface="Arial"/>
                <a:cs typeface="Arial"/>
                <a:sym typeface="Arial"/>
              </a:endParaRPr>
            </a:p>
          </p:txBody>
        </p:sp>
      </p:grpSp>
      <p:pic>
        <p:nvPicPr>
          <p:cNvPr id="148" name="Google Shape;148;p6"/>
          <p:cNvPicPr preferRelativeResize="0"/>
          <p:nvPr/>
        </p:nvPicPr>
        <p:blipFill rotWithShape="1">
          <a:blip r:embed="rId3">
            <a:alphaModFix amt="70000"/>
          </a:blip>
          <a:srcRect b="0" l="0" r="0" t="0"/>
          <a:stretch/>
        </p:blipFill>
        <p:spPr>
          <a:xfrm>
            <a:off x="6184625" y="880175"/>
            <a:ext cx="2806025" cy="2586675"/>
          </a:xfrm>
          <a:prstGeom prst="rect">
            <a:avLst/>
          </a:prstGeom>
          <a:noFill/>
          <a:ln>
            <a:noFill/>
          </a:ln>
        </p:spPr>
      </p:pic>
      <p:sp>
        <p:nvSpPr>
          <p:cNvPr id="149" name="Google Shape;149;p6"/>
          <p:cNvSpPr txBox="1"/>
          <p:nvPr/>
        </p:nvSpPr>
        <p:spPr>
          <a:xfrm>
            <a:off x="397850" y="946850"/>
            <a:ext cx="5675700" cy="32961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None/>
            </a:pPr>
            <a:r>
              <a:rPr lang="en" sz="1800">
                <a:solidFill>
                  <a:srgbClr val="002060"/>
                </a:solidFill>
                <a:latin typeface="Roboto"/>
                <a:ea typeface="Roboto"/>
                <a:cs typeface="Roboto"/>
                <a:sym typeface="Roboto"/>
              </a:rPr>
              <a:t>NYC policy leaders have acknowledged the necessity of affordable housing to promote community well-being despite the pushback from some of their voter base due to fear of negative influences. </a:t>
            </a:r>
            <a:endParaRPr sz="1800">
              <a:solidFill>
                <a:srgbClr val="002060"/>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rgbClr val="002060"/>
                </a:solidFill>
                <a:latin typeface="Roboto"/>
                <a:ea typeface="Roboto"/>
                <a:cs typeface="Roboto"/>
                <a:sym typeface="Roboto"/>
              </a:rPr>
              <a:t>Our objective is to analyze the relationships between these two, particularly focused on pre-adult crime proxied by in-school incidents. </a:t>
            </a:r>
            <a:endParaRPr sz="1800">
              <a:solidFill>
                <a:srgbClr val="002060"/>
              </a:solidFill>
              <a:latin typeface="Roboto"/>
              <a:ea typeface="Roboto"/>
              <a:cs typeface="Roboto"/>
              <a:sym typeface="Roboto"/>
            </a:endParaRPr>
          </a:p>
          <a:p>
            <a:pPr indent="-285750" lvl="0" marL="285750" rtl="0" algn="l">
              <a:lnSpc>
                <a:spcPct val="115000"/>
              </a:lnSpc>
              <a:spcBef>
                <a:spcPts val="1200"/>
              </a:spcBef>
              <a:spcAft>
                <a:spcPts val="0"/>
              </a:spcAft>
              <a:buClr>
                <a:srgbClr val="002060"/>
              </a:buClr>
              <a:buSzPct val="142857"/>
              <a:buFont typeface="Roboto"/>
              <a:buChar char="●"/>
            </a:pPr>
            <a:r>
              <a:rPr lang="en" sz="1800">
                <a:solidFill>
                  <a:srgbClr val="002060"/>
                </a:solidFill>
                <a:latin typeface="Roboto"/>
                <a:ea typeface="Roboto"/>
                <a:cs typeface="Roboto"/>
                <a:sym typeface="Roboto"/>
              </a:rPr>
              <a:t>To </a:t>
            </a:r>
            <a:r>
              <a:rPr b="1" lang="en" sz="1800" u="sng">
                <a:solidFill>
                  <a:srgbClr val="002060"/>
                </a:solidFill>
                <a:latin typeface="Roboto"/>
                <a:ea typeface="Roboto"/>
                <a:cs typeface="Roboto"/>
                <a:sym typeface="Roboto"/>
              </a:rPr>
              <a:t>policymakers</a:t>
            </a:r>
            <a:r>
              <a:rPr lang="en" sz="1800">
                <a:solidFill>
                  <a:srgbClr val="002060"/>
                </a:solidFill>
                <a:latin typeface="Roboto"/>
                <a:ea typeface="Roboto"/>
                <a:cs typeface="Roboto"/>
                <a:sym typeface="Roboto"/>
              </a:rPr>
              <a:t> our analysis provides insights to support (or deny) stereotypes, and data-based recommendations that can be used to sway the voter base. </a:t>
            </a:r>
            <a:endParaRPr sz="1800">
              <a:solidFill>
                <a:srgbClr val="002060"/>
              </a:solidFill>
              <a:latin typeface="Roboto"/>
              <a:ea typeface="Roboto"/>
              <a:cs typeface="Roboto"/>
              <a:sym typeface="Roboto"/>
            </a:endParaRPr>
          </a:p>
          <a:p>
            <a:pPr indent="-285750" lvl="0" marL="285750" rtl="0" algn="l">
              <a:lnSpc>
                <a:spcPct val="115000"/>
              </a:lnSpc>
              <a:spcBef>
                <a:spcPts val="1200"/>
              </a:spcBef>
              <a:spcAft>
                <a:spcPts val="0"/>
              </a:spcAft>
              <a:buClr>
                <a:srgbClr val="002060"/>
              </a:buClr>
              <a:buSzPct val="142857"/>
              <a:buFont typeface="Roboto"/>
              <a:buChar char="●"/>
            </a:pPr>
            <a:r>
              <a:rPr lang="en" sz="1800">
                <a:solidFill>
                  <a:srgbClr val="002060"/>
                </a:solidFill>
                <a:latin typeface="Roboto"/>
                <a:ea typeface="Roboto"/>
                <a:cs typeface="Roboto"/>
                <a:sym typeface="Roboto"/>
              </a:rPr>
              <a:t>To </a:t>
            </a:r>
            <a:r>
              <a:rPr b="1" lang="en" sz="1800" u="sng">
                <a:solidFill>
                  <a:srgbClr val="002060"/>
                </a:solidFill>
                <a:latin typeface="Roboto"/>
                <a:ea typeface="Roboto"/>
                <a:cs typeface="Roboto"/>
                <a:sym typeface="Roboto"/>
              </a:rPr>
              <a:t>residents</a:t>
            </a:r>
            <a:r>
              <a:rPr b="1" lang="en" sz="1800">
                <a:solidFill>
                  <a:srgbClr val="002060"/>
                </a:solidFill>
                <a:latin typeface="Roboto"/>
                <a:ea typeface="Roboto"/>
                <a:cs typeface="Roboto"/>
                <a:sym typeface="Roboto"/>
              </a:rPr>
              <a:t> </a:t>
            </a:r>
            <a:r>
              <a:rPr lang="en" sz="1800">
                <a:solidFill>
                  <a:srgbClr val="002060"/>
                </a:solidFill>
                <a:latin typeface="Roboto"/>
                <a:ea typeface="Roboto"/>
                <a:cs typeface="Roboto"/>
                <a:sym typeface="Roboto"/>
              </a:rPr>
              <a:t>our database is a resource for deeper understanding of socio-economic dynamics in their local communities. </a:t>
            </a:r>
            <a:endParaRPr sz="1800">
              <a:solidFill>
                <a:srgbClr val="002060"/>
              </a:solidFill>
              <a:latin typeface="Roboto"/>
              <a:ea typeface="Roboto"/>
              <a:cs typeface="Roboto"/>
              <a:sym typeface="Roboto"/>
            </a:endParaRPr>
          </a:p>
          <a:p>
            <a:pPr indent="0" lvl="0" marL="0" rtl="0" algn="l">
              <a:lnSpc>
                <a:spcPct val="115000"/>
              </a:lnSpc>
              <a:spcBef>
                <a:spcPts val="1200"/>
              </a:spcBef>
              <a:spcAft>
                <a:spcPts val="1200"/>
              </a:spcAft>
              <a:buNone/>
            </a:pPr>
            <a:r>
              <a:rPr lang="en" sz="1700">
                <a:solidFill>
                  <a:srgbClr val="002060"/>
                </a:solidFill>
                <a:latin typeface="Roboto"/>
                <a:ea typeface="Roboto"/>
                <a:cs typeface="Roboto"/>
                <a:sym typeface="Roboto"/>
              </a:rPr>
              <a:t>While our initial data sets are focused in New York City, our solution is built robustly to be applicable to data from any region. </a:t>
            </a:r>
            <a:endParaRPr sz="1800">
              <a:solidFill>
                <a:srgbClr val="002060"/>
              </a:solidFill>
              <a:latin typeface="Roboto"/>
              <a:ea typeface="Roboto"/>
              <a:cs typeface="Roboto"/>
              <a:sym typeface="Roboto"/>
            </a:endParaRPr>
          </a:p>
        </p:txBody>
      </p:sp>
      <p:sp>
        <p:nvSpPr>
          <p:cNvPr id="150" name="Google Shape;150;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07411"/>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Tools for Data Processing </a:t>
            </a:r>
            <a:endParaRPr b="1"/>
          </a:p>
        </p:txBody>
      </p:sp>
      <p:grpSp>
        <p:nvGrpSpPr>
          <p:cNvPr id="156" name="Google Shape;156;p24"/>
          <p:cNvGrpSpPr/>
          <p:nvPr/>
        </p:nvGrpSpPr>
        <p:grpSpPr>
          <a:xfrm>
            <a:off x="5745666" y="1654008"/>
            <a:ext cx="2533936" cy="307777"/>
            <a:chOff x="5494146" y="1152718"/>
            <a:chExt cx="2472012" cy="455983"/>
          </a:xfrm>
        </p:grpSpPr>
        <p:sp>
          <p:nvSpPr>
            <p:cNvPr id="157" name="Google Shape;157;p24"/>
            <p:cNvSpPr txBox="1"/>
            <p:nvPr/>
          </p:nvSpPr>
          <p:spPr>
            <a:xfrm>
              <a:off x="5822190" y="1152718"/>
              <a:ext cx="2102571" cy="455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Excel, SQL Workbench</a:t>
              </a:r>
              <a:endParaRPr/>
            </a:p>
          </p:txBody>
        </p:sp>
        <p:sp>
          <p:nvSpPr>
            <p:cNvPr id="158" name="Google Shape;158;p24"/>
            <p:cNvSpPr/>
            <p:nvPr/>
          </p:nvSpPr>
          <p:spPr>
            <a:xfrm>
              <a:off x="5494146" y="1152718"/>
              <a:ext cx="2472012" cy="429410"/>
            </a:xfrm>
            <a:prstGeom prst="flowChartDisplay">
              <a:avLst/>
            </a:prstGeom>
            <a:noFill/>
            <a:ln cap="flat" cmpd="sng" w="12700">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59" name="Google Shape;159;p24"/>
          <p:cNvSpPr/>
          <p:nvPr/>
        </p:nvSpPr>
        <p:spPr>
          <a:xfrm>
            <a:off x="3064271" y="1002920"/>
            <a:ext cx="2671015" cy="3833169"/>
          </a:xfrm>
          <a:prstGeom prst="roundRect">
            <a:avLst>
              <a:gd fmla="val 16667" name="adj"/>
            </a:avLst>
          </a:prstGeom>
          <a:noFill/>
          <a:ln cap="flat" cmpd="sng" w="12700">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60" name="Google Shape;160;p24"/>
          <p:cNvGrpSpPr/>
          <p:nvPr/>
        </p:nvGrpSpPr>
        <p:grpSpPr>
          <a:xfrm flipH="1">
            <a:off x="792619" y="2450175"/>
            <a:ext cx="2261272" cy="311326"/>
            <a:chOff x="5494146" y="1147766"/>
            <a:chExt cx="2472012" cy="434362"/>
          </a:xfrm>
        </p:grpSpPr>
        <p:sp>
          <p:nvSpPr>
            <p:cNvPr id="161" name="Google Shape;161;p24"/>
            <p:cNvSpPr txBox="1"/>
            <p:nvPr/>
          </p:nvSpPr>
          <p:spPr>
            <a:xfrm>
              <a:off x="5811690" y="1147766"/>
              <a:ext cx="2102571" cy="4294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SQL Workbench</a:t>
              </a:r>
              <a:endParaRPr/>
            </a:p>
          </p:txBody>
        </p:sp>
        <p:sp>
          <p:nvSpPr>
            <p:cNvPr id="162" name="Google Shape;162;p24"/>
            <p:cNvSpPr/>
            <p:nvPr/>
          </p:nvSpPr>
          <p:spPr>
            <a:xfrm>
              <a:off x="5494146" y="1152718"/>
              <a:ext cx="2472012" cy="429410"/>
            </a:xfrm>
            <a:prstGeom prst="flowChartDisplay">
              <a:avLst/>
            </a:prstGeom>
            <a:noFill/>
            <a:ln cap="flat" cmpd="sng" w="12700">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63" name="Google Shape;163;p24"/>
          <p:cNvGrpSpPr/>
          <p:nvPr/>
        </p:nvGrpSpPr>
        <p:grpSpPr>
          <a:xfrm>
            <a:off x="3549349" y="1222460"/>
            <a:ext cx="1889700" cy="3407323"/>
            <a:chOff x="3549349" y="1028734"/>
            <a:chExt cx="1889700" cy="3407323"/>
          </a:xfrm>
        </p:grpSpPr>
        <p:pic>
          <p:nvPicPr>
            <p:cNvPr descr="Research with solid fill" id="164" name="Google Shape;164;p24"/>
            <p:cNvPicPr preferRelativeResize="0"/>
            <p:nvPr/>
          </p:nvPicPr>
          <p:blipFill rotWithShape="1">
            <a:blip r:embed="rId3">
              <a:alphaModFix/>
            </a:blip>
            <a:srcRect b="0" l="0" r="0" t="0"/>
            <a:stretch/>
          </p:blipFill>
          <p:spPr>
            <a:xfrm>
              <a:off x="4128337" y="1855244"/>
              <a:ext cx="556970" cy="556970"/>
            </a:xfrm>
            <a:prstGeom prst="rect">
              <a:avLst/>
            </a:prstGeom>
            <a:noFill/>
            <a:ln>
              <a:noFill/>
            </a:ln>
          </p:spPr>
        </p:pic>
        <p:pic>
          <p:nvPicPr>
            <p:cNvPr descr="Circles with arrows with solid fill" id="165" name="Google Shape;165;p24"/>
            <p:cNvPicPr preferRelativeResize="0"/>
            <p:nvPr/>
          </p:nvPicPr>
          <p:blipFill rotWithShape="1">
            <a:blip r:embed="rId4">
              <a:alphaModFix/>
            </a:blip>
            <a:srcRect b="0" l="0" r="0" t="0"/>
            <a:stretch/>
          </p:blipFill>
          <p:spPr>
            <a:xfrm>
              <a:off x="4144886" y="1028734"/>
              <a:ext cx="429410" cy="429410"/>
            </a:xfrm>
            <a:prstGeom prst="rect">
              <a:avLst/>
            </a:prstGeom>
            <a:noFill/>
            <a:ln>
              <a:noFill/>
            </a:ln>
          </p:spPr>
        </p:pic>
        <p:sp>
          <p:nvSpPr>
            <p:cNvPr id="166" name="Google Shape;166;p24"/>
            <p:cNvSpPr txBox="1"/>
            <p:nvPr/>
          </p:nvSpPr>
          <p:spPr>
            <a:xfrm>
              <a:off x="3652726" y="1390017"/>
              <a:ext cx="15852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ETL Processing</a:t>
              </a:r>
              <a:endParaRPr/>
            </a:p>
          </p:txBody>
        </p:sp>
        <p:sp>
          <p:nvSpPr>
            <p:cNvPr id="167" name="Google Shape;167;p24"/>
            <p:cNvSpPr txBox="1"/>
            <p:nvPr/>
          </p:nvSpPr>
          <p:spPr>
            <a:xfrm>
              <a:off x="3549349" y="2303349"/>
              <a:ext cx="188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Modeling,</a:t>
              </a:r>
              <a:r>
                <a:rPr b="1" lang="en">
                  <a:solidFill>
                    <a:srgbClr val="002060"/>
                  </a:solidFill>
                </a:rPr>
                <a:t> </a:t>
              </a:r>
              <a:r>
                <a:rPr b="1" i="0" lang="en" sz="1400" u="none" cap="none" strike="noStrike">
                  <a:solidFill>
                    <a:srgbClr val="002060"/>
                  </a:solidFill>
                  <a:latin typeface="Arial"/>
                  <a:ea typeface="Arial"/>
                  <a:cs typeface="Arial"/>
                  <a:sym typeface="Arial"/>
                </a:rPr>
                <a:t>Analysis</a:t>
              </a:r>
              <a:endParaRPr/>
            </a:p>
          </p:txBody>
        </p:sp>
        <p:pic>
          <p:nvPicPr>
            <p:cNvPr descr="Document with solid fill" id="168" name="Google Shape;168;p24"/>
            <p:cNvPicPr preferRelativeResize="0"/>
            <p:nvPr/>
          </p:nvPicPr>
          <p:blipFill rotWithShape="1">
            <a:blip r:embed="rId5">
              <a:alphaModFix/>
            </a:blip>
            <a:srcRect b="0" l="0" r="0" t="0"/>
            <a:stretch/>
          </p:blipFill>
          <p:spPr>
            <a:xfrm>
              <a:off x="4144886" y="3695687"/>
              <a:ext cx="479087" cy="479087"/>
            </a:xfrm>
            <a:prstGeom prst="rect">
              <a:avLst/>
            </a:prstGeom>
            <a:noFill/>
            <a:ln>
              <a:noFill/>
            </a:ln>
          </p:spPr>
        </p:pic>
        <p:pic>
          <p:nvPicPr>
            <p:cNvPr descr="Bar graph with upward trend with solid fill" id="169" name="Google Shape;169;p24"/>
            <p:cNvPicPr preferRelativeResize="0"/>
            <p:nvPr/>
          </p:nvPicPr>
          <p:blipFill rotWithShape="1">
            <a:blip r:embed="rId6">
              <a:alphaModFix/>
            </a:blip>
            <a:srcRect b="0" l="0" r="0" t="0"/>
            <a:stretch/>
          </p:blipFill>
          <p:spPr>
            <a:xfrm>
              <a:off x="4130991" y="2793372"/>
              <a:ext cx="457200" cy="457200"/>
            </a:xfrm>
            <a:prstGeom prst="rect">
              <a:avLst/>
            </a:prstGeom>
            <a:noFill/>
            <a:ln>
              <a:noFill/>
            </a:ln>
          </p:spPr>
        </p:pic>
        <p:sp>
          <p:nvSpPr>
            <p:cNvPr id="170" name="Google Shape;170;p24"/>
            <p:cNvSpPr txBox="1"/>
            <p:nvPr/>
          </p:nvSpPr>
          <p:spPr>
            <a:xfrm>
              <a:off x="3715880" y="3172761"/>
              <a:ext cx="13818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Visualizations</a:t>
              </a:r>
              <a:endParaRPr/>
            </a:p>
          </p:txBody>
        </p:sp>
        <p:sp>
          <p:nvSpPr>
            <p:cNvPr id="171" name="Google Shape;171;p24"/>
            <p:cNvSpPr txBox="1"/>
            <p:nvPr/>
          </p:nvSpPr>
          <p:spPr>
            <a:xfrm>
              <a:off x="3846056" y="4128280"/>
              <a:ext cx="10270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2060"/>
                  </a:solidFill>
                  <a:latin typeface="Arial"/>
                  <a:ea typeface="Arial"/>
                  <a:cs typeface="Arial"/>
                  <a:sym typeface="Arial"/>
                </a:rPr>
                <a:t>Reporting</a:t>
              </a:r>
              <a:endParaRPr/>
            </a:p>
          </p:txBody>
        </p:sp>
      </p:grpSp>
      <p:grpSp>
        <p:nvGrpSpPr>
          <p:cNvPr id="172" name="Google Shape;172;p24"/>
          <p:cNvGrpSpPr/>
          <p:nvPr/>
        </p:nvGrpSpPr>
        <p:grpSpPr>
          <a:xfrm>
            <a:off x="5735288" y="3350404"/>
            <a:ext cx="1334019" cy="307777"/>
            <a:chOff x="5494146" y="1152718"/>
            <a:chExt cx="1301418" cy="455983"/>
          </a:xfrm>
        </p:grpSpPr>
        <p:sp>
          <p:nvSpPr>
            <p:cNvPr id="173" name="Google Shape;173;p24"/>
            <p:cNvSpPr txBox="1"/>
            <p:nvPr/>
          </p:nvSpPr>
          <p:spPr>
            <a:xfrm>
              <a:off x="5822190" y="1152718"/>
              <a:ext cx="876694" cy="455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Tableau</a:t>
              </a:r>
              <a:endParaRPr/>
            </a:p>
          </p:txBody>
        </p:sp>
        <p:sp>
          <p:nvSpPr>
            <p:cNvPr id="174" name="Google Shape;174;p24"/>
            <p:cNvSpPr/>
            <p:nvPr/>
          </p:nvSpPr>
          <p:spPr>
            <a:xfrm>
              <a:off x="5494146" y="1152718"/>
              <a:ext cx="1301418" cy="429410"/>
            </a:xfrm>
            <a:prstGeom prst="flowChartDisplay">
              <a:avLst/>
            </a:prstGeom>
            <a:noFill/>
            <a:ln cap="flat" cmpd="sng" w="12700">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175" name="Google Shape;175;p24"/>
          <p:cNvGrpSpPr/>
          <p:nvPr/>
        </p:nvGrpSpPr>
        <p:grpSpPr>
          <a:xfrm flipH="1">
            <a:off x="802997" y="3990131"/>
            <a:ext cx="2261272" cy="311326"/>
            <a:chOff x="5494146" y="1147766"/>
            <a:chExt cx="2472012" cy="434362"/>
          </a:xfrm>
        </p:grpSpPr>
        <p:sp>
          <p:nvSpPr>
            <p:cNvPr id="176" name="Google Shape;176;p24"/>
            <p:cNvSpPr txBox="1"/>
            <p:nvPr/>
          </p:nvSpPr>
          <p:spPr>
            <a:xfrm>
              <a:off x="5811690" y="1147766"/>
              <a:ext cx="2102571" cy="4294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2060"/>
                  </a:solidFill>
                  <a:latin typeface="Arial"/>
                  <a:ea typeface="Arial"/>
                  <a:cs typeface="Arial"/>
                  <a:sym typeface="Arial"/>
                </a:rPr>
                <a:t>Powerpoint</a:t>
              </a:r>
              <a:endParaRPr b="0" i="0" sz="1400" u="none" cap="none" strike="noStrike">
                <a:solidFill>
                  <a:srgbClr val="002060"/>
                </a:solidFill>
                <a:latin typeface="Arial"/>
                <a:ea typeface="Arial"/>
                <a:cs typeface="Arial"/>
                <a:sym typeface="Arial"/>
              </a:endParaRPr>
            </a:p>
          </p:txBody>
        </p:sp>
        <p:sp>
          <p:nvSpPr>
            <p:cNvPr id="177" name="Google Shape;177;p24"/>
            <p:cNvSpPr/>
            <p:nvPr/>
          </p:nvSpPr>
          <p:spPr>
            <a:xfrm>
              <a:off x="5494146" y="1152718"/>
              <a:ext cx="2472012" cy="429410"/>
            </a:xfrm>
            <a:prstGeom prst="flowChartDisplay">
              <a:avLst/>
            </a:prstGeom>
            <a:noFill/>
            <a:ln cap="flat" cmpd="sng" w="12700">
              <a:solidFill>
                <a:srgbClr val="3849A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78" name="Google Shape;178;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79" name="Google Shape;179;p24"/>
          <p:cNvGrpSpPr/>
          <p:nvPr/>
        </p:nvGrpSpPr>
        <p:grpSpPr>
          <a:xfrm>
            <a:off x="4467550" y="60375"/>
            <a:ext cx="4363215" cy="247027"/>
            <a:chOff x="0" y="0"/>
            <a:chExt cx="5091266" cy="349500"/>
          </a:xfrm>
        </p:grpSpPr>
        <p:sp>
          <p:nvSpPr>
            <p:cNvPr id="180" name="Google Shape;180;p24"/>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type="title"/>
          </p:nvPr>
        </p:nvSpPr>
        <p:spPr>
          <a:xfrm>
            <a:off x="6490325" y="733450"/>
            <a:ext cx="2281800" cy="1904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Enhanced Entity</a:t>
            </a:r>
            <a:endParaRPr b="1"/>
          </a:p>
          <a:p>
            <a:pPr indent="0" lvl="0" marL="0" rtl="0" algn="l">
              <a:lnSpc>
                <a:spcPct val="100000"/>
              </a:lnSpc>
              <a:spcBef>
                <a:spcPts val="0"/>
              </a:spcBef>
              <a:spcAft>
                <a:spcPts val="0"/>
              </a:spcAft>
              <a:buSzPct val="111111"/>
              <a:buNone/>
            </a:pPr>
            <a:r>
              <a:rPr b="1" lang="en"/>
              <a:t>Relationship </a:t>
            </a:r>
            <a:endParaRPr b="1"/>
          </a:p>
          <a:p>
            <a:pPr indent="0" lvl="0" marL="0" rtl="0" algn="l">
              <a:lnSpc>
                <a:spcPct val="100000"/>
              </a:lnSpc>
              <a:spcBef>
                <a:spcPts val="0"/>
              </a:spcBef>
              <a:spcAft>
                <a:spcPts val="0"/>
              </a:spcAft>
              <a:buSzPct val="111111"/>
              <a:buNone/>
            </a:pPr>
            <a:r>
              <a:rPr b="1" lang="en"/>
              <a:t>Model</a:t>
            </a:r>
            <a:endParaRPr b="1"/>
          </a:p>
        </p:txBody>
      </p:sp>
      <p:pic>
        <p:nvPicPr>
          <p:cNvPr id="195" name="Google Shape;195;p8"/>
          <p:cNvPicPr preferRelativeResize="0"/>
          <p:nvPr/>
        </p:nvPicPr>
        <p:blipFill rotWithShape="1">
          <a:blip r:embed="rId3">
            <a:alphaModFix/>
          </a:blip>
          <a:srcRect b="0" l="0" r="0" t="0"/>
          <a:stretch/>
        </p:blipFill>
        <p:spPr>
          <a:xfrm>
            <a:off x="431181" y="98206"/>
            <a:ext cx="5366184" cy="4725626"/>
          </a:xfrm>
          <a:prstGeom prst="rect">
            <a:avLst/>
          </a:prstGeom>
          <a:noFill/>
          <a:ln>
            <a:noFill/>
          </a:ln>
        </p:spPr>
      </p:pic>
      <p:sp>
        <p:nvSpPr>
          <p:cNvPr id="196" name="Google Shape;196;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197" name="Google Shape;197;p8"/>
          <p:cNvGrpSpPr/>
          <p:nvPr/>
        </p:nvGrpSpPr>
        <p:grpSpPr>
          <a:xfrm>
            <a:off x="4630700" y="43800"/>
            <a:ext cx="4444166" cy="289246"/>
            <a:chOff x="0" y="0"/>
            <a:chExt cx="5091266" cy="349500"/>
          </a:xfrm>
        </p:grpSpPr>
        <p:sp>
          <p:nvSpPr>
            <p:cNvPr id="198" name="Google Shape;198;p8"/>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200" name="Google Shape;200;p8"/>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8"/>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206" name="Google Shape;206;p8"/>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9"/>
          <p:cNvGraphicFramePr/>
          <p:nvPr/>
        </p:nvGraphicFramePr>
        <p:xfrm>
          <a:off x="519950" y="1351150"/>
          <a:ext cx="3000000" cy="3000000"/>
        </p:xfrm>
        <a:graphic>
          <a:graphicData uri="http://schemas.openxmlformats.org/drawingml/2006/table">
            <a:tbl>
              <a:tblPr>
                <a:noFill/>
                <a:tableStyleId>{53F02995-D762-4748-96A0-2138827511A5}</a:tableStyleId>
              </a:tblPr>
              <a:tblGrid>
                <a:gridCol w="1331150"/>
                <a:gridCol w="2284875"/>
                <a:gridCol w="4345425"/>
              </a:tblGrid>
              <a:tr h="56375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Parameters</a:t>
                      </a:r>
                      <a:endParaRPr b="1" sz="1400" u="none" cap="none" strike="noStrike">
                        <a:solidFill>
                          <a:schemeClr val="lt1"/>
                        </a:solidFill>
                      </a:endParaRPr>
                    </a:p>
                  </a:txBody>
                  <a:tcPr marT="91425" marB="91425" marR="91425" marL="91425">
                    <a:lnB cap="flat" cmpd="sng" w="9525">
                      <a:solidFill>
                        <a:srgbClr val="6D9EEB"/>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CARDINALITY</a:t>
                      </a:r>
                      <a:endParaRPr b="1" sz="1400" u="none" cap="none" strike="noStrike">
                        <a:solidFill>
                          <a:schemeClr val="lt1"/>
                        </a:solidFill>
                      </a:endParaRPr>
                    </a:p>
                  </a:txBody>
                  <a:tcPr marT="91425" marB="91425" marR="91425" marL="91425">
                    <a:lnB cap="flat" cmpd="sng" w="9525">
                      <a:solidFill>
                        <a:srgbClr val="6D9EEB"/>
                      </a:solidFill>
                      <a:prstDash val="solid"/>
                      <a:round/>
                      <a:headEnd len="sm" w="sm" type="none"/>
                      <a:tailEnd len="sm" w="sm" type="none"/>
                    </a:lnB>
                    <a:solidFill>
                      <a:schemeClr val="accent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DETAILS</a:t>
                      </a:r>
                      <a:endParaRPr b="1" sz="1400" u="none" cap="none" strike="noStrike">
                        <a:solidFill>
                          <a:schemeClr val="lt1"/>
                        </a:solidFill>
                      </a:endParaRPr>
                    </a:p>
                  </a:txBody>
                  <a:tcPr marT="91425" marB="91425" marR="91425" marL="91425">
                    <a:lnB cap="flat" cmpd="sng" w="9525">
                      <a:solidFill>
                        <a:srgbClr val="6D9EEB"/>
                      </a:solidFill>
                      <a:prstDash val="solid"/>
                      <a:round/>
                      <a:headEnd len="sm" w="sm" type="none"/>
                      <a:tailEnd len="sm" w="sm" type="none"/>
                    </a:lnB>
                    <a:solidFill>
                      <a:schemeClr val="accent5"/>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Project</a:t>
                      </a:r>
                      <a:endParaRPr b="1" sz="1400" u="none" cap="none" strike="noStrike">
                        <a:solidFill>
                          <a:schemeClr val="lt1"/>
                        </a:solidFill>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1 : M with Building</a:t>
                      </a:r>
                      <a:endParaRPr sz="1400" u="none" cap="none" strike="noStrike">
                        <a:solidFill>
                          <a:schemeClr val="lt1"/>
                        </a:solidFill>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Affordable housing project specifics.</a:t>
                      </a:r>
                      <a:endParaRPr sz="1400" u="none" cap="none" strike="noStrike">
                        <a:solidFill>
                          <a:schemeClr val="lt1"/>
                        </a:solidFill>
                      </a:endParaRPr>
                    </a:p>
                  </a:txBody>
                  <a:tcPr marT="91425" marB="91425" marR="91425" marL="91425">
                    <a:lnL cap="flat" cmpd="sng" w="9525">
                      <a:solidFill>
                        <a:srgbClr val="6D9EEB"/>
                      </a:solidFill>
                      <a:prstDash val="solid"/>
                      <a:round/>
                      <a:headEnd len="sm" w="sm" type="none"/>
                      <a:tailEnd len="sm" w="sm" type="none"/>
                    </a:lnL>
                    <a:lnR cap="flat" cmpd="sng" w="9525">
                      <a:solidFill>
                        <a:srgbClr val="6D9EEB"/>
                      </a:solidFill>
                      <a:prstDash val="solid"/>
                      <a:round/>
                      <a:headEnd len="sm" w="sm" type="none"/>
                      <a:tailEnd len="sm" w="sm" type="none"/>
                    </a:lnR>
                    <a:lnT cap="flat" cmpd="sng" w="9525">
                      <a:solidFill>
                        <a:srgbClr val="6D9EEB"/>
                      </a:solidFill>
                      <a:prstDash val="solid"/>
                      <a:round/>
                      <a:headEnd len="sm" w="sm" type="none"/>
                      <a:tailEnd len="sm" w="sm" type="none"/>
                    </a:lnT>
                    <a:lnB cap="flat" cmpd="sng" w="9525">
                      <a:solidFill>
                        <a:srgbClr val="6D9EEB"/>
                      </a:solidFill>
                      <a:prstDash val="solid"/>
                      <a:round/>
                      <a:headEnd len="sm" w="sm" type="none"/>
                      <a:tailEnd len="sm" w="sm" type="none"/>
                    </a:lnB>
                    <a:solidFill>
                      <a:schemeClr val="accent2"/>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Building</a:t>
                      </a:r>
                      <a:endParaRPr b="1" sz="1400" u="none" cap="none" strike="noStrike">
                        <a:solidFill>
                          <a:schemeClr val="lt1"/>
                        </a:solidFill>
                      </a:endParaRPr>
                    </a:p>
                  </a:txBody>
                  <a:tcPr marT="91425" marB="91425" marR="91425" marL="91425">
                    <a:lnT cap="flat" cmpd="sng" w="9525">
                      <a:solidFill>
                        <a:srgbClr val="6D9EEB"/>
                      </a:solidFill>
                      <a:prstDash val="solid"/>
                      <a:round/>
                      <a:headEnd len="sm" w="sm" type="none"/>
                      <a:tailEnd len="sm" w="sm" type="none"/>
                    </a:lnT>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M : 1 with Address</a:t>
                      </a:r>
                      <a:endParaRPr/>
                    </a:p>
                  </a:txBody>
                  <a:tcPr marT="91425" marB="91425" marR="91425" marL="91425">
                    <a:lnR cap="flat" cmpd="sng" w="12700">
                      <a:solidFill>
                        <a:srgbClr val="9E9E9E"/>
                      </a:solidFill>
                      <a:prstDash val="solid"/>
                      <a:round/>
                      <a:headEnd len="sm" w="sm" type="none"/>
                      <a:tailEnd len="sm" w="sm" type="none"/>
                    </a:lnR>
                    <a:lnT cap="flat" cmpd="sng" w="9525">
                      <a:solidFill>
                        <a:srgbClr val="6D9EEB"/>
                      </a:solidFill>
                      <a:prstDash val="solid"/>
                      <a:round/>
                      <a:headEnd len="sm" w="sm" type="none"/>
                      <a:tailEnd len="sm" w="sm" type="none"/>
                    </a:lnT>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Building(s) within purview of each project. </a:t>
                      </a: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lnT cap="flat" cmpd="sng" w="9525">
                      <a:solidFill>
                        <a:srgbClr val="6D9EEB"/>
                      </a:solidFill>
                      <a:prstDash val="solid"/>
                      <a:round/>
                      <a:headEnd len="sm" w="sm" type="none"/>
                      <a:tailEnd len="sm" w="sm" type="none"/>
                    </a:lnT>
                    <a:solidFill>
                      <a:schemeClr val="accent6"/>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Address</a:t>
                      </a:r>
                      <a:endParaRPr b="1" sz="1400" u="none" cap="none" strike="noStrike">
                        <a:solidFill>
                          <a:schemeClr val="lt1"/>
                        </a:solidFill>
                      </a:endParaRPr>
                    </a:p>
                  </a:txBody>
                  <a:tcPr marT="91425" marB="91425" marR="91425" marL="91425">
                    <a:lnR cap="flat" cmpd="sng" w="12700">
                      <a:solidFill>
                        <a:srgbClr val="9E9E9E"/>
                      </a:solidFill>
                      <a:prstDash val="solid"/>
                      <a:round/>
                      <a:headEnd len="sm" w="sm" type="none"/>
                      <a:tailEnd len="sm" w="sm" type="none"/>
                    </a:lnR>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M : 1 with BBL</a:t>
                      </a: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Unique addresses of involved buildings.</a:t>
                      </a: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solidFill>
                      <a:schemeClr val="accent2"/>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BBL</a:t>
                      </a:r>
                      <a:endParaRPr b="1" sz="1400" u="none" cap="none" strike="noStrike">
                        <a:solidFill>
                          <a:schemeClr val="lt1"/>
                        </a:solidFill>
                      </a:endParaRPr>
                    </a:p>
                  </a:txBody>
                  <a:tcPr marT="91425" marB="91425" marR="91425" marL="91425">
                    <a:lnR cap="flat" cmpd="sng" w="12700">
                      <a:solidFill>
                        <a:srgbClr val="9E9E9E"/>
                      </a:solidFill>
                      <a:prstDash val="solid"/>
                      <a:round/>
                      <a:headEnd len="sm" w="sm" type="none"/>
                      <a:tailEnd len="sm" w="sm" type="none"/>
                    </a:lnR>
                    <a:lnB cap="flat" cmpd="sng" w="9525">
                      <a:solidFill>
                        <a:schemeClr val="accen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1: M with School Crime</a:t>
                      </a: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B cap="flat" cmpd="sng" w="9525">
                      <a:solidFill>
                        <a:schemeClr val="accen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District constituency key to stakeholders.</a:t>
                      </a: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lnB cap="flat" cmpd="sng" w="9525">
                      <a:solidFill>
                        <a:schemeClr val="accent2"/>
                      </a:solidFill>
                      <a:prstDash val="solid"/>
                      <a:round/>
                      <a:headEnd len="sm" w="sm" type="none"/>
                      <a:tailEnd len="sm" w="sm" type="none"/>
                    </a:lnB>
                    <a:solidFill>
                      <a:schemeClr val="accent6"/>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lt1"/>
                          </a:solidFill>
                        </a:rPr>
                        <a:t>School Crime</a:t>
                      </a:r>
                      <a:endParaRPr b="1" sz="1400" u="none" cap="none" strike="noStrike">
                        <a:solidFill>
                          <a:schemeClr val="lt1"/>
                        </a:solidFill>
                      </a:endParaRPr>
                    </a:p>
                  </a:txBody>
                  <a:tcPr marT="91425" marB="91425" marR="91425" marL="91425">
                    <a:lnL cap="flat" cmpd="sng" w="9525">
                      <a:solidFill>
                        <a:schemeClr val="accent2"/>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M : 1 with BBL</a:t>
                      </a:r>
                      <a:endParaRPr/>
                    </a:p>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M : 1 with Address</a:t>
                      </a:r>
                      <a:endParaRPr/>
                    </a:p>
                  </a:txBody>
                  <a:tcPr marT="91425" marB="91425" marR="91425" marL="91425">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3849A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rPr>
                        <a:t>Crime data for incidents occurring in public schools. </a:t>
                      </a:r>
                      <a:br>
                        <a:rPr lang="en" sz="1400" u="none" cap="none" strike="noStrike">
                          <a:solidFill>
                            <a:schemeClr val="lt1"/>
                          </a:solidFill>
                        </a:rPr>
                      </a:br>
                      <a:endParaRPr sz="1400" u="none" cap="none" strike="noStrike">
                        <a:solidFill>
                          <a:schemeClr val="lt1"/>
                        </a:solidFill>
                      </a:endParaRPr>
                    </a:p>
                  </a:txBody>
                  <a:tcPr marT="91425" marB="91425" marR="91425" marL="91425">
                    <a:lnL cap="flat" cmpd="sng" w="12700">
                      <a:solidFill>
                        <a:srgbClr val="9E9E9E"/>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2"/>
                    </a:solidFill>
                  </a:tcPr>
                </a:tc>
              </a:tr>
            </a:tbl>
          </a:graphicData>
        </a:graphic>
      </p:graphicFrame>
      <p:sp>
        <p:nvSpPr>
          <p:cNvPr id="213" name="Google Shape;213;p9"/>
          <p:cNvSpPr txBox="1"/>
          <p:nvPr>
            <p:ph type="title"/>
          </p:nvPr>
        </p:nvSpPr>
        <p:spPr>
          <a:xfrm>
            <a:off x="519950" y="569425"/>
            <a:ext cx="5102400" cy="72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b="1" lang="en" sz="2380">
                <a:latin typeface="Arial"/>
                <a:ea typeface="Arial"/>
                <a:cs typeface="Arial"/>
                <a:sym typeface="Arial"/>
              </a:rPr>
              <a:t>Model Details</a:t>
            </a:r>
            <a:endParaRPr b="1" sz="2380">
              <a:latin typeface="Arial"/>
              <a:ea typeface="Arial"/>
              <a:cs typeface="Arial"/>
              <a:sym typeface="Arial"/>
            </a:endParaRPr>
          </a:p>
        </p:txBody>
      </p:sp>
      <p:sp>
        <p:nvSpPr>
          <p:cNvPr id="214" name="Google Shape;214;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215" name="Google Shape;215;p9"/>
          <p:cNvGrpSpPr/>
          <p:nvPr/>
        </p:nvGrpSpPr>
        <p:grpSpPr>
          <a:xfrm>
            <a:off x="3770450" y="145825"/>
            <a:ext cx="4985877" cy="281487"/>
            <a:chOff x="0" y="0"/>
            <a:chExt cx="5091266" cy="349500"/>
          </a:xfrm>
        </p:grpSpPr>
        <p:sp>
          <p:nvSpPr>
            <p:cNvPr id="216" name="Google Shape;216;p9"/>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218" name="Google Shape;218;p9"/>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9"/>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220" name="Google Shape;220;p9"/>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9"/>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222" name="Google Shape;222;p9"/>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224" name="Google Shape;224;p9"/>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Design Considerations</a:t>
            </a:r>
            <a:endParaRPr b="1"/>
          </a:p>
        </p:txBody>
      </p:sp>
      <p:sp>
        <p:nvSpPr>
          <p:cNvPr id="231" name="Google Shape;231;p10"/>
          <p:cNvSpPr txBox="1"/>
          <p:nvPr>
            <p:ph idx="1" type="body"/>
          </p:nvPr>
        </p:nvSpPr>
        <p:spPr>
          <a:xfrm>
            <a:off x="311700" y="1204332"/>
            <a:ext cx="8520600" cy="3364543"/>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002060"/>
              </a:buClr>
              <a:buSzPts val="1800"/>
              <a:buChar char="●"/>
            </a:pPr>
            <a:r>
              <a:rPr lang="en">
                <a:solidFill>
                  <a:srgbClr val="002060"/>
                </a:solidFill>
              </a:rPr>
              <a:t>Our database design is centered on developmental projects. We add information based on location to serve contextually relevant stakeholders. </a:t>
            </a:r>
            <a:endParaRPr>
              <a:solidFill>
                <a:srgbClr val="002060"/>
              </a:solidFill>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Removed fields (e.g., BIN, all_counted_units) exhibiting uninformative autocorrelation to reduce complexity, and mitigate input errors and future scrubbing. </a:t>
            </a:r>
            <a:endParaRPr>
              <a:solidFill>
                <a:srgbClr val="002060"/>
              </a:solidFill>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Omitted “CONFIDENTIAL” projects for which data was limited.</a:t>
            </a:r>
            <a:endParaRPr>
              <a:solidFill>
                <a:srgbClr val="002060"/>
              </a:solidFill>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Borough-Block-Lot (BBL) is a unique table from Address as it contains official districting information determined by local politics but not housing projects.</a:t>
            </a:r>
            <a:endParaRPr>
              <a:solidFill>
                <a:srgbClr val="002060"/>
              </a:solidFill>
            </a:endParaRPr>
          </a:p>
          <a:p>
            <a:pPr indent="-342900" lvl="0" marL="457200" rtl="0" algn="l">
              <a:lnSpc>
                <a:spcPct val="115000"/>
              </a:lnSpc>
              <a:spcBef>
                <a:spcPts val="0"/>
              </a:spcBef>
              <a:spcAft>
                <a:spcPts val="0"/>
              </a:spcAft>
              <a:buClr>
                <a:srgbClr val="002060"/>
              </a:buClr>
              <a:buSzPts val="1800"/>
              <a:buChar char="●"/>
            </a:pPr>
            <a:r>
              <a:rPr lang="en">
                <a:solidFill>
                  <a:srgbClr val="002060"/>
                </a:solidFill>
              </a:rPr>
              <a:t>BBL is found in various datasets thus increasing flexibility of this database to be expanded for broader business purposes. </a:t>
            </a:r>
            <a:endParaRPr>
              <a:solidFill>
                <a:srgbClr val="002060"/>
              </a:solidFill>
            </a:endParaRPr>
          </a:p>
          <a:p>
            <a:pPr indent="0" lvl="0" marL="114300" rtl="0" algn="l">
              <a:lnSpc>
                <a:spcPct val="115000"/>
              </a:lnSpc>
              <a:spcBef>
                <a:spcPts val="0"/>
              </a:spcBef>
              <a:spcAft>
                <a:spcPts val="0"/>
              </a:spcAft>
              <a:buSzPts val="1800"/>
              <a:buNone/>
            </a:pPr>
            <a:r>
              <a:t/>
            </a:r>
            <a:endParaRPr/>
          </a:p>
        </p:txBody>
      </p:sp>
      <p:grpSp>
        <p:nvGrpSpPr>
          <p:cNvPr id="232" name="Google Shape;232;p10"/>
          <p:cNvGrpSpPr/>
          <p:nvPr/>
        </p:nvGrpSpPr>
        <p:grpSpPr>
          <a:xfrm>
            <a:off x="3739376" y="60377"/>
            <a:ext cx="5091270" cy="349623"/>
            <a:chOff x="0" y="0"/>
            <a:chExt cx="5091270" cy="349623"/>
          </a:xfrm>
        </p:grpSpPr>
        <p:sp>
          <p:nvSpPr>
            <p:cNvPr id="233" name="Google Shape;233;p10"/>
            <p:cNvSpPr/>
            <p:nvPr/>
          </p:nvSpPr>
          <p:spPr>
            <a:xfrm>
              <a:off x="0" y="0"/>
              <a:ext cx="854529"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0"/>
            <p:cNvSpPr txBox="1"/>
            <p:nvPr/>
          </p:nvSpPr>
          <p:spPr>
            <a:xfrm>
              <a:off x="174812" y="0"/>
              <a:ext cx="504906"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235" name="Google Shape;235;p10"/>
            <p:cNvSpPr/>
            <p:nvPr/>
          </p:nvSpPr>
          <p:spPr>
            <a:xfrm>
              <a:off x="734951" y="0"/>
              <a:ext cx="785476" cy="349623"/>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909763" y="0"/>
              <a:ext cx="435853" cy="349623"/>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399197" y="0"/>
              <a:ext cx="1509925" cy="349623"/>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
            <p:cNvSpPr txBox="1"/>
            <p:nvPr/>
          </p:nvSpPr>
          <p:spPr>
            <a:xfrm>
              <a:off x="1574009" y="0"/>
              <a:ext cx="1160302" cy="349623"/>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2787892" y="0"/>
              <a:ext cx="1212304" cy="349623"/>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2962704" y="0"/>
              <a:ext cx="862681" cy="349623"/>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Takeaways</a:t>
              </a:r>
              <a:endParaRPr b="1" sz="600">
                <a:solidFill>
                  <a:schemeClr val="lt1"/>
                </a:solidFill>
              </a:endParaRPr>
            </a:p>
          </p:txBody>
        </p:sp>
        <p:sp>
          <p:nvSpPr>
            <p:cNvPr id="241" name="Google Shape;241;p10"/>
            <p:cNvSpPr/>
            <p:nvPr/>
          </p:nvSpPr>
          <p:spPr>
            <a:xfrm>
              <a:off x="3878966" y="0"/>
              <a:ext cx="1212304" cy="349623"/>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
            <p:cNvSpPr txBox="1"/>
            <p:nvPr/>
          </p:nvSpPr>
          <p:spPr>
            <a:xfrm>
              <a:off x="4053778" y="0"/>
              <a:ext cx="862681" cy="349623"/>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b="0" i="0" lang="en" sz="700" u="none" cap="none" strike="noStrike">
                  <a:solidFill>
                    <a:schemeClr val="lt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p:txBody>
        </p:sp>
      </p:grpSp>
      <p:sp>
        <p:nvSpPr>
          <p:cNvPr id="243" name="Google Shape;243;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grpSp>
        <p:nvGrpSpPr>
          <p:cNvPr id="244" name="Google Shape;244;p10"/>
          <p:cNvGrpSpPr/>
          <p:nvPr/>
        </p:nvGrpSpPr>
        <p:grpSpPr>
          <a:xfrm>
            <a:off x="3739376" y="60377"/>
            <a:ext cx="5091266" cy="349500"/>
            <a:chOff x="0" y="0"/>
            <a:chExt cx="5091266" cy="349500"/>
          </a:xfrm>
        </p:grpSpPr>
        <p:sp>
          <p:nvSpPr>
            <p:cNvPr id="245" name="Google Shape;245;p10"/>
            <p:cNvSpPr/>
            <p:nvPr/>
          </p:nvSpPr>
          <p:spPr>
            <a:xfrm>
              <a:off x="0" y="0"/>
              <a:ext cx="854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74812" y="0"/>
              <a:ext cx="504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247" name="Google Shape;247;p10"/>
            <p:cNvSpPr/>
            <p:nvPr/>
          </p:nvSpPr>
          <p:spPr>
            <a:xfrm>
              <a:off x="734951" y="0"/>
              <a:ext cx="785400" cy="349500"/>
            </a:xfrm>
            <a:prstGeom prst="chevron">
              <a:avLst>
                <a:gd fmla="val 5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909763" y="0"/>
              <a:ext cx="435900" cy="349500"/>
            </a:xfrm>
            <a:prstGeom prst="rect">
              <a:avLst/>
            </a:prstGeom>
            <a:noFill/>
            <a:ln>
              <a:noFill/>
            </a:ln>
          </p:spPr>
          <p:txBody>
            <a:bodyPr anchorCtr="0" anchor="ctr" bIns="8000" lIns="24000" spcFirstLastPara="1" rIns="8000" wrap="square" tIns="8000">
              <a:noAutofit/>
            </a:bodyPr>
            <a:lstStyle/>
            <a:p>
              <a:pPr indent="0" lvl="0" marL="0" marR="0" rtl="0" algn="ctr">
                <a:lnSpc>
                  <a:spcPct val="90000"/>
                </a:lnSpc>
                <a:spcBef>
                  <a:spcPts val="0"/>
                </a:spcBef>
                <a:spcAft>
                  <a:spcPts val="0"/>
                </a:spcAft>
                <a:buClr>
                  <a:srgbClr val="000000"/>
                </a:buClr>
                <a:buSzPts val="1800"/>
                <a:buFont typeface="Arial"/>
                <a:buNone/>
              </a:pPr>
              <a:r>
                <a:rPr b="0" i="0" lang="en" sz="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a:off x="1399197" y="0"/>
              <a:ext cx="1509900" cy="349500"/>
            </a:xfrm>
            <a:prstGeom prst="chevron">
              <a:avLst>
                <a:gd fmla="val 5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0"/>
            <p:cNvSpPr txBox="1"/>
            <p:nvPr/>
          </p:nvSpPr>
          <p:spPr>
            <a:xfrm>
              <a:off x="1574009" y="0"/>
              <a:ext cx="1160400" cy="349500"/>
            </a:xfrm>
            <a:prstGeom prst="rect">
              <a:avLst/>
            </a:prstGeom>
            <a:noFill/>
            <a:ln>
              <a:noFill/>
            </a:ln>
          </p:spPr>
          <p:txBody>
            <a:bodyPr anchorCtr="0" anchor="ctr" bIns="12000" lIns="36000" spcFirstLastPara="1" rIns="12000" wrap="square" tIns="12000">
              <a:noAutofit/>
            </a:bodyPr>
            <a:lstStyle/>
            <a:p>
              <a:pPr indent="0" lvl="0" marL="0" marR="0" rtl="0" algn="ctr">
                <a:lnSpc>
                  <a:spcPct val="90000"/>
                </a:lnSpc>
                <a:spcBef>
                  <a:spcPts val="0"/>
                </a:spcBef>
                <a:spcAft>
                  <a:spcPts val="0"/>
                </a:spcAft>
                <a:buClr>
                  <a:srgbClr val="000000"/>
                </a:buClr>
                <a:buSzPts val="1800"/>
                <a:buFont typeface="Arial"/>
                <a:buNone/>
              </a:pPr>
              <a:r>
                <a:rPr b="1" i="0" lang="en" sz="900" u="none" cap="none" strike="noStrike">
                  <a:solidFill>
                    <a:schemeClr val="lt1"/>
                  </a:solidFill>
                  <a:latin typeface="Arial"/>
                  <a:ea typeface="Arial"/>
                  <a:cs typeface="Arial"/>
                  <a:sym typeface="Arial"/>
                </a:rPr>
                <a:t>Data Model</a:t>
              </a:r>
              <a:endParaRPr b="0" i="0" sz="1400" u="none" cap="none" strike="noStrike">
                <a:solidFill>
                  <a:srgbClr val="000000"/>
                </a:solidFill>
                <a:latin typeface="Arial"/>
                <a:ea typeface="Arial"/>
                <a:cs typeface="Arial"/>
                <a:sym typeface="Arial"/>
              </a:endParaRPr>
            </a:p>
          </p:txBody>
        </p:sp>
        <p:sp>
          <p:nvSpPr>
            <p:cNvPr id="251" name="Google Shape;251;p10"/>
            <p:cNvSpPr/>
            <p:nvPr/>
          </p:nvSpPr>
          <p:spPr>
            <a:xfrm>
              <a:off x="2787892"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txBox="1"/>
            <p:nvPr/>
          </p:nvSpPr>
          <p:spPr>
            <a:xfrm>
              <a:off x="2962704" y="0"/>
              <a:ext cx="862800" cy="349500"/>
            </a:xfrm>
            <a:prstGeom prst="rect">
              <a:avLst/>
            </a:prstGeom>
            <a:noFill/>
            <a:ln>
              <a:noFill/>
            </a:ln>
          </p:spPr>
          <p:txBody>
            <a:bodyPr anchorCtr="0" anchor="ctr" bIns="9325" lIns="28000" spcFirstLastPara="1" rIns="9325" wrap="square" tIns="9325">
              <a:noAutofit/>
            </a:bodyPr>
            <a:lstStyle/>
            <a:p>
              <a:pPr indent="0" lvl="0" marL="0" rtl="0" algn="ctr">
                <a:lnSpc>
                  <a:spcPct val="90000"/>
                </a:lnSpc>
                <a:spcBef>
                  <a:spcPts val="0"/>
                </a:spcBef>
                <a:spcAft>
                  <a:spcPts val="0"/>
                </a:spcAft>
                <a:buClr>
                  <a:srgbClr val="000000"/>
                </a:buClr>
                <a:buSzPts val="600"/>
                <a:buFont typeface="Arial"/>
                <a:buNone/>
              </a:pPr>
              <a:r>
                <a:rPr b="1" lang="en" sz="600">
                  <a:solidFill>
                    <a:schemeClr val="lt1"/>
                  </a:solidFill>
                </a:rPr>
                <a:t>Dashboard</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a:off x="3878966" y="0"/>
              <a:ext cx="1212300" cy="349500"/>
            </a:xfrm>
            <a:prstGeom prst="chevron">
              <a:avLst>
                <a:gd fmla="val 50000" name="adj"/>
              </a:avLst>
            </a:prstGeom>
            <a:solidFill>
              <a:srgbClr val="212C7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0"/>
            <p:cNvSpPr txBox="1"/>
            <p:nvPr/>
          </p:nvSpPr>
          <p:spPr>
            <a:xfrm>
              <a:off x="4053778" y="0"/>
              <a:ext cx="862800" cy="349500"/>
            </a:xfrm>
            <a:prstGeom prst="rect">
              <a:avLst/>
            </a:prstGeom>
            <a:noFill/>
            <a:ln>
              <a:noFill/>
            </a:ln>
          </p:spPr>
          <p:txBody>
            <a:bodyPr anchorCtr="0" anchor="ctr" bIns="9325" lIns="28000" spcFirstLastPara="1" rIns="9325" wrap="square" tIns="9325">
              <a:noAutofit/>
            </a:bodyPr>
            <a:lstStyle/>
            <a:p>
              <a:pPr indent="0" lvl="0" marL="0" marR="0" rtl="0" algn="ctr">
                <a:lnSpc>
                  <a:spcPct val="90000"/>
                </a:lnSpc>
                <a:spcBef>
                  <a:spcPts val="0"/>
                </a:spcBef>
                <a:spcAft>
                  <a:spcPts val="0"/>
                </a:spcAft>
                <a:buClr>
                  <a:srgbClr val="000000"/>
                </a:buClr>
                <a:buSzPts val="700"/>
                <a:buFont typeface="Arial"/>
                <a:buNone/>
              </a:pPr>
              <a:r>
                <a:rPr lang="en" sz="700">
                  <a:solidFill>
                    <a:schemeClr val="lt1"/>
                  </a:solidFill>
                </a:rPr>
                <a:t>Takeaways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