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2bb7a5e3d_0_1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2bb7a5e3d_0_1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2bb7a5e3d_0_1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2bb7a5e3d_0_1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9fbd6cd2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9fbd6cd2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2d915dd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b2d915dd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9fbd6cd2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9fbd6cd2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9fbd6cd2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9fbd6cd2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9fbd6cd2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9fbd6cd2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9fbd6cd2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9fbd6cd2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2bfe6373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b2bfe6373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2bfe6373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b2bfe6373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2bb7a5e3d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2bb7a5e3d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b2bfe6374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b2bfe6374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b2bb7a5e3d_0_10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b2bb7a5e3d_0_10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2bb7a5e3d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2bb7a5e3d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2bb7a5e3d_0_10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2bb7a5e3d_0_1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2bb7a5e3d_0_10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2bb7a5e3d_0_1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2bb7a5e3d_0_1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2bb7a5e3d_0_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2d915dd1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2d915dd1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2d5f51ab4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2d5f51ab4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2bb7a5e3d_0_1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2bb7a5e3d_0_1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1.png"/><Relationship Id="rId5"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23.png"/><Relationship Id="rId5"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21.png"/><Relationship Id="rId5"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8.png"/><Relationship Id="rId4" Type="http://schemas.openxmlformats.org/officeDocument/2006/relationships/image" Target="../media/image26.png"/><Relationship Id="rId5"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7.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 HALL BOOKING SYSTEM</a:t>
            </a:r>
            <a:endParaRPr/>
          </a:p>
        </p:txBody>
      </p:sp>
      <p:sp>
        <p:nvSpPr>
          <p:cNvPr id="87" name="Google Shape;87;p13"/>
          <p:cNvSpPr txBox="1"/>
          <p:nvPr>
            <p:ph idx="1" type="subTitle"/>
          </p:nvPr>
        </p:nvSpPr>
        <p:spPr>
          <a:xfrm>
            <a:off x="729625" y="3172900"/>
            <a:ext cx="7688100" cy="116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SELF-STUDY REVIEW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 Anarghya (1BM17IS028)</a:t>
            </a:r>
            <a:endParaRPr/>
          </a:p>
          <a:p>
            <a:pPr indent="0" lvl="0" marL="0" rtl="0" algn="l">
              <a:spcBef>
                <a:spcPts val="0"/>
              </a:spcBef>
              <a:spcAft>
                <a:spcPts val="0"/>
              </a:spcAft>
              <a:buNone/>
            </a:pPr>
            <a:r>
              <a:rPr lang="en"/>
              <a:t>Pannaga Sharma M L (1BM17IS053)</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611575"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diagram</a:t>
            </a:r>
            <a:endParaRPr/>
          </a:p>
        </p:txBody>
      </p:sp>
      <p:pic>
        <p:nvPicPr>
          <p:cNvPr id="141" name="Google Shape;141;p22"/>
          <p:cNvPicPr preferRelativeResize="0"/>
          <p:nvPr/>
        </p:nvPicPr>
        <p:blipFill>
          <a:blip r:embed="rId3">
            <a:alphaModFix/>
          </a:blip>
          <a:stretch>
            <a:fillRect/>
          </a:stretch>
        </p:blipFill>
        <p:spPr>
          <a:xfrm>
            <a:off x="357763" y="655450"/>
            <a:ext cx="8196327" cy="430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611575"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diagram</a:t>
            </a:r>
            <a:endParaRPr/>
          </a:p>
        </p:txBody>
      </p:sp>
      <p:pic>
        <p:nvPicPr>
          <p:cNvPr id="147" name="Google Shape;147;p23"/>
          <p:cNvPicPr preferRelativeResize="0"/>
          <p:nvPr/>
        </p:nvPicPr>
        <p:blipFill>
          <a:blip r:embed="rId3">
            <a:alphaModFix/>
          </a:blip>
          <a:stretch>
            <a:fillRect/>
          </a:stretch>
        </p:blipFill>
        <p:spPr>
          <a:xfrm>
            <a:off x="317100" y="687600"/>
            <a:ext cx="8509795" cy="430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438325" y="64925"/>
            <a:ext cx="7688700" cy="103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a:t>
            </a:r>
            <a:endParaRPr/>
          </a:p>
          <a:p>
            <a:pPr indent="0" lvl="0" marL="0" rtl="0" algn="l">
              <a:spcBef>
                <a:spcPts val="0"/>
              </a:spcBef>
              <a:spcAft>
                <a:spcPts val="0"/>
              </a:spcAft>
              <a:buNone/>
            </a:pPr>
            <a:r>
              <a:rPr b="0" lang="en" sz="1600"/>
              <a:t>The Firebase Realtime Database is a cloud-hosted database. Data is stored as JSON and synchronized in realtime to every connected client.</a:t>
            </a:r>
            <a:endParaRPr b="0" sz="1600"/>
          </a:p>
        </p:txBody>
      </p:sp>
      <p:pic>
        <p:nvPicPr>
          <p:cNvPr id="153" name="Google Shape;153;p24"/>
          <p:cNvPicPr preferRelativeResize="0"/>
          <p:nvPr/>
        </p:nvPicPr>
        <p:blipFill>
          <a:blip r:embed="rId3">
            <a:alphaModFix/>
          </a:blip>
          <a:stretch>
            <a:fillRect/>
          </a:stretch>
        </p:blipFill>
        <p:spPr>
          <a:xfrm>
            <a:off x="302425" y="1103825"/>
            <a:ext cx="4298048" cy="3868225"/>
          </a:xfrm>
          <a:prstGeom prst="rect">
            <a:avLst/>
          </a:prstGeom>
          <a:noFill/>
          <a:ln>
            <a:noFill/>
          </a:ln>
        </p:spPr>
      </p:pic>
      <p:pic>
        <p:nvPicPr>
          <p:cNvPr id="154" name="Google Shape;154;p24"/>
          <p:cNvPicPr preferRelativeResize="0"/>
          <p:nvPr/>
        </p:nvPicPr>
        <p:blipFill>
          <a:blip r:embed="rId4">
            <a:alphaModFix/>
          </a:blip>
          <a:stretch>
            <a:fillRect/>
          </a:stretch>
        </p:blipFill>
        <p:spPr>
          <a:xfrm>
            <a:off x="4798450" y="1103825"/>
            <a:ext cx="2981950" cy="1103600"/>
          </a:xfrm>
          <a:prstGeom prst="rect">
            <a:avLst/>
          </a:prstGeom>
          <a:noFill/>
          <a:ln>
            <a:noFill/>
          </a:ln>
        </p:spPr>
      </p:pic>
      <p:pic>
        <p:nvPicPr>
          <p:cNvPr id="155" name="Google Shape;155;p24"/>
          <p:cNvPicPr preferRelativeResize="0"/>
          <p:nvPr/>
        </p:nvPicPr>
        <p:blipFill>
          <a:blip r:embed="rId5">
            <a:alphaModFix/>
          </a:blip>
          <a:stretch>
            <a:fillRect/>
          </a:stretch>
        </p:blipFill>
        <p:spPr>
          <a:xfrm>
            <a:off x="4661300" y="2325300"/>
            <a:ext cx="4232675" cy="26467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515125" y="54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Snippets</a:t>
            </a:r>
            <a:endParaRPr/>
          </a:p>
        </p:txBody>
      </p:sp>
      <p:sp>
        <p:nvSpPr>
          <p:cNvPr id="161" name="Google Shape;161;p25"/>
          <p:cNvSpPr txBox="1"/>
          <p:nvPr>
            <p:ph idx="1" type="body"/>
          </p:nvPr>
        </p:nvSpPr>
        <p:spPr>
          <a:xfrm>
            <a:off x="117875" y="589375"/>
            <a:ext cx="8818800" cy="367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User UI</a:t>
            </a:r>
            <a:endParaRPr b="1"/>
          </a:p>
          <a:p>
            <a:pPr indent="0" lvl="0" marL="0" rtl="0" algn="l">
              <a:spcBef>
                <a:spcPts val="1600"/>
              </a:spcBef>
              <a:spcAft>
                <a:spcPts val="1600"/>
              </a:spcAft>
              <a:buNone/>
            </a:pPr>
            <a:r>
              <a:t/>
            </a:r>
            <a:endParaRPr/>
          </a:p>
        </p:txBody>
      </p:sp>
      <p:pic>
        <p:nvPicPr>
          <p:cNvPr id="162" name="Google Shape;162;p25"/>
          <p:cNvPicPr preferRelativeResize="0"/>
          <p:nvPr/>
        </p:nvPicPr>
        <p:blipFill>
          <a:blip r:embed="rId3">
            <a:alphaModFix/>
          </a:blip>
          <a:stretch>
            <a:fillRect/>
          </a:stretch>
        </p:blipFill>
        <p:spPr>
          <a:xfrm>
            <a:off x="152400" y="961450"/>
            <a:ext cx="8839199" cy="1074508"/>
          </a:xfrm>
          <a:prstGeom prst="rect">
            <a:avLst/>
          </a:prstGeom>
          <a:noFill/>
          <a:ln>
            <a:noFill/>
          </a:ln>
        </p:spPr>
      </p:pic>
      <p:pic>
        <p:nvPicPr>
          <p:cNvPr id="163" name="Google Shape;163;p25"/>
          <p:cNvPicPr preferRelativeResize="0"/>
          <p:nvPr/>
        </p:nvPicPr>
        <p:blipFill>
          <a:blip r:embed="rId4">
            <a:alphaModFix/>
          </a:blip>
          <a:stretch>
            <a:fillRect/>
          </a:stretch>
        </p:blipFill>
        <p:spPr>
          <a:xfrm>
            <a:off x="203500" y="2177700"/>
            <a:ext cx="4277476" cy="2826501"/>
          </a:xfrm>
          <a:prstGeom prst="rect">
            <a:avLst/>
          </a:prstGeom>
          <a:noFill/>
          <a:ln>
            <a:noFill/>
          </a:ln>
        </p:spPr>
      </p:pic>
      <p:pic>
        <p:nvPicPr>
          <p:cNvPr id="164" name="Google Shape;164;p25"/>
          <p:cNvPicPr preferRelativeResize="0"/>
          <p:nvPr/>
        </p:nvPicPr>
        <p:blipFill>
          <a:blip r:embed="rId5">
            <a:alphaModFix/>
          </a:blip>
          <a:stretch>
            <a:fillRect/>
          </a:stretch>
        </p:blipFill>
        <p:spPr>
          <a:xfrm>
            <a:off x="4572000" y="2102700"/>
            <a:ext cx="4398175" cy="2970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nvSpPr>
        <p:spPr>
          <a:xfrm>
            <a:off x="428625" y="535775"/>
            <a:ext cx="22395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Retrieving Search Results</a:t>
            </a:r>
            <a:endParaRPr b="1">
              <a:latin typeface="Lato"/>
              <a:ea typeface="Lato"/>
              <a:cs typeface="Lato"/>
              <a:sym typeface="Lato"/>
            </a:endParaRPr>
          </a:p>
        </p:txBody>
      </p:sp>
      <p:pic>
        <p:nvPicPr>
          <p:cNvPr id="170" name="Google Shape;170;p26"/>
          <p:cNvPicPr preferRelativeResize="0"/>
          <p:nvPr/>
        </p:nvPicPr>
        <p:blipFill>
          <a:blip r:embed="rId3">
            <a:alphaModFix/>
          </a:blip>
          <a:stretch>
            <a:fillRect/>
          </a:stretch>
        </p:blipFill>
        <p:spPr>
          <a:xfrm>
            <a:off x="4029075" y="141850"/>
            <a:ext cx="4215650" cy="2429900"/>
          </a:xfrm>
          <a:prstGeom prst="rect">
            <a:avLst/>
          </a:prstGeom>
          <a:noFill/>
          <a:ln>
            <a:noFill/>
          </a:ln>
        </p:spPr>
      </p:pic>
      <p:pic>
        <p:nvPicPr>
          <p:cNvPr id="171" name="Google Shape;171;p26"/>
          <p:cNvPicPr preferRelativeResize="0"/>
          <p:nvPr/>
        </p:nvPicPr>
        <p:blipFill>
          <a:blip r:embed="rId4">
            <a:alphaModFix/>
          </a:blip>
          <a:stretch>
            <a:fillRect/>
          </a:stretch>
        </p:blipFill>
        <p:spPr>
          <a:xfrm>
            <a:off x="152400" y="2678901"/>
            <a:ext cx="8839199" cy="2289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nvSpPr>
        <p:spPr>
          <a:xfrm>
            <a:off x="310800" y="514350"/>
            <a:ext cx="21003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Validating form entries</a:t>
            </a:r>
            <a:endParaRPr b="1">
              <a:latin typeface="Lato"/>
              <a:ea typeface="Lato"/>
              <a:cs typeface="Lato"/>
              <a:sym typeface="Lato"/>
            </a:endParaRPr>
          </a:p>
        </p:txBody>
      </p:sp>
      <p:pic>
        <p:nvPicPr>
          <p:cNvPr id="177" name="Google Shape;177;p27"/>
          <p:cNvPicPr preferRelativeResize="0"/>
          <p:nvPr/>
        </p:nvPicPr>
        <p:blipFill>
          <a:blip r:embed="rId3">
            <a:alphaModFix/>
          </a:blip>
          <a:stretch>
            <a:fillRect/>
          </a:stretch>
        </p:blipFill>
        <p:spPr>
          <a:xfrm>
            <a:off x="2678900" y="203600"/>
            <a:ext cx="6043626" cy="2539600"/>
          </a:xfrm>
          <a:prstGeom prst="rect">
            <a:avLst/>
          </a:prstGeom>
          <a:noFill/>
          <a:ln>
            <a:noFill/>
          </a:ln>
        </p:spPr>
      </p:pic>
      <p:pic>
        <p:nvPicPr>
          <p:cNvPr id="178" name="Google Shape;178;p27"/>
          <p:cNvPicPr preferRelativeResize="0"/>
          <p:nvPr/>
        </p:nvPicPr>
        <p:blipFill>
          <a:blip r:embed="rId4">
            <a:alphaModFix/>
          </a:blip>
          <a:stretch>
            <a:fillRect/>
          </a:stretch>
        </p:blipFill>
        <p:spPr>
          <a:xfrm>
            <a:off x="263813" y="2818200"/>
            <a:ext cx="8616376" cy="2209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8"/>
          <p:cNvPicPr preferRelativeResize="0"/>
          <p:nvPr/>
        </p:nvPicPr>
        <p:blipFill>
          <a:blip r:embed="rId3">
            <a:alphaModFix/>
          </a:blip>
          <a:stretch>
            <a:fillRect/>
          </a:stretch>
        </p:blipFill>
        <p:spPr>
          <a:xfrm>
            <a:off x="321450" y="1414450"/>
            <a:ext cx="8218900" cy="3321850"/>
          </a:xfrm>
          <a:prstGeom prst="rect">
            <a:avLst/>
          </a:prstGeom>
          <a:noFill/>
          <a:ln>
            <a:noFill/>
          </a:ln>
        </p:spPr>
      </p:pic>
      <p:sp>
        <p:nvSpPr>
          <p:cNvPr id="184" name="Google Shape;184;p28"/>
          <p:cNvSpPr txBox="1"/>
          <p:nvPr/>
        </p:nvSpPr>
        <p:spPr>
          <a:xfrm>
            <a:off x="632225" y="578650"/>
            <a:ext cx="1617900" cy="4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Lato"/>
                <a:ea typeface="Lato"/>
                <a:cs typeface="Lato"/>
                <a:sym typeface="Lato"/>
              </a:rPr>
              <a:t>Admin Login</a:t>
            </a:r>
            <a:endParaRPr sz="15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665150" y="547125"/>
            <a:ext cx="7688700" cy="3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Confirming/Deleting bookings </a:t>
            </a:r>
            <a:endParaRPr sz="1600"/>
          </a:p>
        </p:txBody>
      </p:sp>
      <p:pic>
        <p:nvPicPr>
          <p:cNvPr id="190" name="Google Shape;190;p29"/>
          <p:cNvPicPr preferRelativeResize="0"/>
          <p:nvPr/>
        </p:nvPicPr>
        <p:blipFill>
          <a:blip r:embed="rId3">
            <a:alphaModFix/>
          </a:blip>
          <a:stretch>
            <a:fillRect/>
          </a:stretch>
        </p:blipFill>
        <p:spPr>
          <a:xfrm>
            <a:off x="5085164" y="2713200"/>
            <a:ext cx="3931449" cy="2301723"/>
          </a:xfrm>
          <a:prstGeom prst="rect">
            <a:avLst/>
          </a:prstGeom>
          <a:noFill/>
          <a:ln>
            <a:noFill/>
          </a:ln>
        </p:spPr>
      </p:pic>
      <p:pic>
        <p:nvPicPr>
          <p:cNvPr id="191" name="Google Shape;191;p29"/>
          <p:cNvPicPr preferRelativeResize="0"/>
          <p:nvPr/>
        </p:nvPicPr>
        <p:blipFill>
          <a:blip r:embed="rId4">
            <a:alphaModFix/>
          </a:blip>
          <a:stretch>
            <a:fillRect/>
          </a:stretch>
        </p:blipFill>
        <p:spPr>
          <a:xfrm>
            <a:off x="163125" y="934125"/>
            <a:ext cx="4766074" cy="4080800"/>
          </a:xfrm>
          <a:prstGeom prst="rect">
            <a:avLst/>
          </a:prstGeom>
          <a:noFill/>
          <a:ln>
            <a:noFill/>
          </a:ln>
        </p:spPr>
      </p:pic>
      <p:pic>
        <p:nvPicPr>
          <p:cNvPr id="192" name="Google Shape;192;p29"/>
          <p:cNvPicPr preferRelativeResize="0"/>
          <p:nvPr/>
        </p:nvPicPr>
        <p:blipFill>
          <a:blip r:embed="rId5">
            <a:alphaModFix/>
          </a:blip>
          <a:stretch>
            <a:fillRect/>
          </a:stretch>
        </p:blipFill>
        <p:spPr>
          <a:xfrm>
            <a:off x="5014925" y="728425"/>
            <a:ext cx="4071925" cy="1984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65445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CASES</a:t>
            </a:r>
            <a:endParaRPr/>
          </a:p>
        </p:txBody>
      </p:sp>
      <p:pic>
        <p:nvPicPr>
          <p:cNvPr id="198" name="Google Shape;198;p30"/>
          <p:cNvPicPr preferRelativeResize="0"/>
          <p:nvPr/>
        </p:nvPicPr>
        <p:blipFill>
          <a:blip r:embed="rId3">
            <a:alphaModFix/>
          </a:blip>
          <a:stretch>
            <a:fillRect/>
          </a:stretch>
        </p:blipFill>
        <p:spPr>
          <a:xfrm>
            <a:off x="545675" y="676900"/>
            <a:ext cx="2420720" cy="4303502"/>
          </a:xfrm>
          <a:prstGeom prst="rect">
            <a:avLst/>
          </a:prstGeom>
          <a:noFill/>
          <a:ln>
            <a:noFill/>
          </a:ln>
        </p:spPr>
      </p:pic>
      <p:pic>
        <p:nvPicPr>
          <p:cNvPr id="199" name="Google Shape;199;p30"/>
          <p:cNvPicPr preferRelativeResize="0"/>
          <p:nvPr/>
        </p:nvPicPr>
        <p:blipFill>
          <a:blip r:embed="rId4">
            <a:alphaModFix/>
          </a:blip>
          <a:stretch>
            <a:fillRect/>
          </a:stretch>
        </p:blipFill>
        <p:spPr>
          <a:xfrm>
            <a:off x="3361645" y="676900"/>
            <a:ext cx="2420720" cy="4303502"/>
          </a:xfrm>
          <a:prstGeom prst="rect">
            <a:avLst/>
          </a:prstGeom>
          <a:noFill/>
          <a:ln>
            <a:noFill/>
          </a:ln>
        </p:spPr>
      </p:pic>
      <p:pic>
        <p:nvPicPr>
          <p:cNvPr id="200" name="Google Shape;200;p30"/>
          <p:cNvPicPr preferRelativeResize="0"/>
          <p:nvPr/>
        </p:nvPicPr>
        <p:blipFill>
          <a:blip r:embed="rId5">
            <a:alphaModFix/>
          </a:blip>
          <a:stretch>
            <a:fillRect/>
          </a:stretch>
        </p:blipFill>
        <p:spPr>
          <a:xfrm>
            <a:off x="6256240" y="676900"/>
            <a:ext cx="2420720" cy="430350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31"/>
          <p:cNvPicPr preferRelativeResize="0"/>
          <p:nvPr/>
        </p:nvPicPr>
        <p:blipFill>
          <a:blip r:embed="rId3">
            <a:alphaModFix/>
          </a:blip>
          <a:stretch>
            <a:fillRect/>
          </a:stretch>
        </p:blipFill>
        <p:spPr>
          <a:xfrm>
            <a:off x="332175" y="589375"/>
            <a:ext cx="2617026" cy="4444574"/>
          </a:xfrm>
          <a:prstGeom prst="rect">
            <a:avLst/>
          </a:prstGeom>
          <a:noFill/>
          <a:ln>
            <a:noFill/>
          </a:ln>
        </p:spPr>
      </p:pic>
      <p:pic>
        <p:nvPicPr>
          <p:cNvPr id="206" name="Google Shape;206;p31"/>
          <p:cNvPicPr preferRelativeResize="0"/>
          <p:nvPr/>
        </p:nvPicPr>
        <p:blipFill>
          <a:blip r:embed="rId4">
            <a:alphaModFix/>
          </a:blip>
          <a:stretch>
            <a:fillRect/>
          </a:stretch>
        </p:blipFill>
        <p:spPr>
          <a:xfrm>
            <a:off x="3263488" y="589375"/>
            <a:ext cx="2617026" cy="4444574"/>
          </a:xfrm>
          <a:prstGeom prst="rect">
            <a:avLst/>
          </a:prstGeom>
          <a:noFill/>
          <a:ln>
            <a:noFill/>
          </a:ln>
        </p:spPr>
      </p:pic>
      <p:pic>
        <p:nvPicPr>
          <p:cNvPr id="207" name="Google Shape;207;p31"/>
          <p:cNvPicPr preferRelativeResize="0"/>
          <p:nvPr/>
        </p:nvPicPr>
        <p:blipFill>
          <a:blip r:embed="rId5">
            <a:alphaModFix/>
          </a:blip>
          <a:stretch>
            <a:fillRect/>
          </a:stretch>
        </p:blipFill>
        <p:spPr>
          <a:xfrm>
            <a:off x="6194825" y="546525"/>
            <a:ext cx="2559851" cy="44445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3" name="Google Shape;93;p14"/>
          <p:cNvSpPr txBox="1"/>
          <p:nvPr>
            <p:ph idx="1" type="body"/>
          </p:nvPr>
        </p:nvSpPr>
        <p:spPr>
          <a:xfrm>
            <a:off x="729450" y="2068150"/>
            <a:ext cx="76887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t>In this application customer can view different types of halls based on their requirement and send an enquiry if they are interested to book that hall and admin can view the booking schedules of their respective halls &amp; and are responsible to confirm or reject that booking.</a:t>
            </a:r>
            <a:endParaRPr sz="15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32"/>
          <p:cNvPicPr preferRelativeResize="0"/>
          <p:nvPr/>
        </p:nvPicPr>
        <p:blipFill>
          <a:blip r:embed="rId3">
            <a:alphaModFix/>
          </a:blip>
          <a:stretch>
            <a:fillRect/>
          </a:stretch>
        </p:blipFill>
        <p:spPr>
          <a:xfrm>
            <a:off x="388150" y="632225"/>
            <a:ext cx="2472925" cy="4414825"/>
          </a:xfrm>
          <a:prstGeom prst="rect">
            <a:avLst/>
          </a:prstGeom>
          <a:noFill/>
          <a:ln>
            <a:noFill/>
          </a:ln>
        </p:spPr>
      </p:pic>
      <p:pic>
        <p:nvPicPr>
          <p:cNvPr id="213" name="Google Shape;213;p32"/>
          <p:cNvPicPr preferRelativeResize="0"/>
          <p:nvPr/>
        </p:nvPicPr>
        <p:blipFill>
          <a:blip r:embed="rId4">
            <a:alphaModFix/>
          </a:blip>
          <a:stretch>
            <a:fillRect/>
          </a:stretch>
        </p:blipFill>
        <p:spPr>
          <a:xfrm>
            <a:off x="3343275" y="632225"/>
            <a:ext cx="2584850" cy="4463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type="ctrTitle"/>
          </p:nvPr>
        </p:nvSpPr>
        <p:spPr>
          <a:xfrm>
            <a:off x="1689900" y="1836800"/>
            <a:ext cx="57642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200"/>
              <a:t>THANK YOU</a:t>
            </a:r>
            <a:endParaRPr sz="7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7650" y="611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 REQUIREMENTS</a:t>
            </a:r>
            <a:endParaRPr/>
          </a:p>
        </p:txBody>
      </p:sp>
      <p:sp>
        <p:nvSpPr>
          <p:cNvPr id="99" name="Google Shape;99;p15"/>
          <p:cNvSpPr txBox="1"/>
          <p:nvPr>
            <p:ph idx="1" type="body"/>
          </p:nvPr>
        </p:nvSpPr>
        <p:spPr>
          <a:xfrm>
            <a:off x="645150" y="1532325"/>
            <a:ext cx="7853700" cy="301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a:t>
            </a:r>
            <a:r>
              <a:rPr lang="en" sz="1400"/>
              <a:t>he user is able to view different categories of halls and for each hall, the user can view all the details such as name, address, contact details of admin, seating capacity, and the rent per day. </a:t>
            </a:r>
            <a:endParaRPr sz="1400"/>
          </a:p>
          <a:p>
            <a:pPr indent="-317500" lvl="0" marL="457200" rtl="0" algn="l">
              <a:spcBef>
                <a:spcPts val="0"/>
              </a:spcBef>
              <a:spcAft>
                <a:spcPts val="0"/>
              </a:spcAft>
              <a:buSzPts val="1400"/>
              <a:buChar char="➔"/>
            </a:pPr>
            <a:r>
              <a:rPr lang="en" sz="1400"/>
              <a:t>User is able to search for the required hall based on the location, budget and the capacity of the hall.</a:t>
            </a:r>
            <a:endParaRPr sz="1400"/>
          </a:p>
          <a:p>
            <a:pPr indent="-317500" lvl="0" marL="457200" rtl="0" algn="l">
              <a:spcBef>
                <a:spcPts val="0"/>
              </a:spcBef>
              <a:spcAft>
                <a:spcPts val="0"/>
              </a:spcAft>
              <a:buSzPts val="1400"/>
              <a:buChar char="➔"/>
            </a:pPr>
            <a:r>
              <a:rPr lang="en" sz="1400"/>
              <a:t>User is able to select any hall and can send an enquiry for the same by filling their contact details and the date and time according to their requirements.</a:t>
            </a:r>
            <a:endParaRPr sz="1400"/>
          </a:p>
          <a:p>
            <a:pPr indent="-317500" lvl="0" marL="457200" rtl="0" algn="l">
              <a:spcBef>
                <a:spcPts val="0"/>
              </a:spcBef>
              <a:spcAft>
                <a:spcPts val="0"/>
              </a:spcAft>
              <a:buSzPts val="1400"/>
              <a:buChar char="➔"/>
            </a:pPr>
            <a:r>
              <a:rPr lang="en" sz="1400"/>
              <a:t>User can pay the advance amount after their booking has been confirmed. </a:t>
            </a:r>
            <a:endParaRPr sz="1400"/>
          </a:p>
          <a:p>
            <a:pPr indent="-317500" lvl="0" marL="457200" rtl="0" algn="l">
              <a:spcBef>
                <a:spcPts val="0"/>
              </a:spcBef>
              <a:spcAft>
                <a:spcPts val="0"/>
              </a:spcAft>
              <a:buSzPts val="1400"/>
              <a:buChar char="➔"/>
            </a:pPr>
            <a:r>
              <a:rPr lang="en" sz="1400"/>
              <a:t>Admin of a hall can view all the enquiries for their hall(s) and accept/reject the booking.</a:t>
            </a:r>
            <a:endParaRPr sz="1400"/>
          </a:p>
          <a:p>
            <a:pPr indent="-317500" lvl="0" marL="457200" rtl="0" algn="l">
              <a:spcBef>
                <a:spcPts val="0"/>
              </a:spcBef>
              <a:spcAft>
                <a:spcPts val="0"/>
              </a:spcAft>
              <a:buSzPts val="1400"/>
              <a:buChar char="➔"/>
            </a:pPr>
            <a:r>
              <a:rPr lang="en" sz="1400"/>
              <a:t>Admin can edit the details of the halls and save the same into the database.</a:t>
            </a:r>
            <a:endParaRPr sz="1400"/>
          </a:p>
          <a:p>
            <a:pPr indent="-317500" lvl="0" marL="457200" rtl="0" algn="l">
              <a:spcBef>
                <a:spcPts val="0"/>
              </a:spcBef>
              <a:spcAft>
                <a:spcPts val="0"/>
              </a:spcAft>
              <a:buSzPts val="1400"/>
              <a:buChar char="➔"/>
            </a:pPr>
            <a:r>
              <a:rPr lang="en" sz="1400"/>
              <a:t>Admin can view the details of all the bookings that have been confirmed for their hall(s).</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a:t>
            </a:r>
            <a:r>
              <a:rPr lang="en"/>
              <a:t>FUNCTIONAL REQUIREMENTS</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Performance</a:t>
            </a:r>
            <a:endParaRPr sz="1500"/>
          </a:p>
          <a:p>
            <a:pPr indent="-323850" lvl="0" marL="457200" rtl="0" algn="l">
              <a:spcBef>
                <a:spcPts val="0"/>
              </a:spcBef>
              <a:spcAft>
                <a:spcPts val="0"/>
              </a:spcAft>
              <a:buSzPts val="1500"/>
              <a:buChar char="➔"/>
            </a:pPr>
            <a:r>
              <a:rPr lang="en" sz="1500"/>
              <a:t>Reliability</a:t>
            </a:r>
            <a:endParaRPr sz="1500"/>
          </a:p>
          <a:p>
            <a:pPr indent="-323850" lvl="0" marL="457200" rtl="0" algn="l">
              <a:spcBef>
                <a:spcPts val="0"/>
              </a:spcBef>
              <a:spcAft>
                <a:spcPts val="0"/>
              </a:spcAft>
              <a:buSzPts val="1500"/>
              <a:buChar char="➔"/>
            </a:pPr>
            <a:r>
              <a:rPr lang="en" sz="1500"/>
              <a:t>Usability</a:t>
            </a:r>
            <a:endParaRPr sz="1500"/>
          </a:p>
          <a:p>
            <a:pPr indent="-323850" lvl="0" marL="457200" rtl="0" algn="l">
              <a:spcBef>
                <a:spcPts val="0"/>
              </a:spcBef>
              <a:spcAft>
                <a:spcPts val="0"/>
              </a:spcAft>
              <a:buSzPts val="1500"/>
              <a:buChar char="➔"/>
            </a:pPr>
            <a:r>
              <a:rPr lang="en" sz="1500"/>
              <a:t>Compatibility</a:t>
            </a:r>
            <a:endParaRPr sz="1500"/>
          </a:p>
          <a:p>
            <a:pPr indent="0" lvl="0" marL="457200" rtl="0" algn="l">
              <a:spcBef>
                <a:spcPts val="1600"/>
              </a:spcBef>
              <a:spcAft>
                <a:spcPts val="1600"/>
              </a:spcAft>
              <a:buNone/>
            </a:pPr>
            <a:r>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0" y="0"/>
            <a:ext cx="35586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 OF CONTROL</a:t>
            </a:r>
            <a:endParaRPr/>
          </a:p>
        </p:txBody>
      </p:sp>
      <p:pic>
        <p:nvPicPr>
          <p:cNvPr id="111" name="Google Shape;111;p17"/>
          <p:cNvPicPr preferRelativeResize="0"/>
          <p:nvPr/>
        </p:nvPicPr>
        <p:blipFill>
          <a:blip r:embed="rId3">
            <a:alphaModFix/>
          </a:blip>
          <a:stretch>
            <a:fillRect/>
          </a:stretch>
        </p:blipFill>
        <p:spPr>
          <a:xfrm>
            <a:off x="64300" y="567925"/>
            <a:ext cx="8990401" cy="45284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93725" y="0"/>
            <a:ext cx="32031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Use-case diagram</a:t>
            </a:r>
            <a:endParaRPr/>
          </a:p>
        </p:txBody>
      </p:sp>
      <p:pic>
        <p:nvPicPr>
          <p:cNvPr id="117" name="Google Shape;117;p18"/>
          <p:cNvPicPr preferRelativeResize="0"/>
          <p:nvPr/>
        </p:nvPicPr>
        <p:blipFill>
          <a:blip r:embed="rId3">
            <a:alphaModFix/>
          </a:blip>
          <a:stretch>
            <a:fillRect/>
          </a:stretch>
        </p:blipFill>
        <p:spPr>
          <a:xfrm>
            <a:off x="779050" y="695925"/>
            <a:ext cx="7585900" cy="430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19"/>
          <p:cNvPicPr preferRelativeResize="0"/>
          <p:nvPr/>
        </p:nvPicPr>
        <p:blipFill>
          <a:blip r:embed="rId3">
            <a:alphaModFix/>
          </a:blip>
          <a:stretch>
            <a:fillRect/>
          </a:stretch>
        </p:blipFill>
        <p:spPr>
          <a:xfrm>
            <a:off x="428625" y="728675"/>
            <a:ext cx="8161075" cy="4275526"/>
          </a:xfrm>
          <a:prstGeom prst="rect">
            <a:avLst/>
          </a:prstGeom>
          <a:noFill/>
          <a:ln>
            <a:noFill/>
          </a:ln>
        </p:spPr>
      </p:pic>
      <p:sp>
        <p:nvSpPr>
          <p:cNvPr id="123" name="Google Shape;123;p19"/>
          <p:cNvSpPr txBox="1"/>
          <p:nvPr>
            <p:ph type="title"/>
          </p:nvPr>
        </p:nvSpPr>
        <p:spPr>
          <a:xfrm>
            <a:off x="611575"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diagram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611575"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diagram</a:t>
            </a:r>
            <a:endParaRPr/>
          </a:p>
        </p:txBody>
      </p:sp>
      <p:pic>
        <p:nvPicPr>
          <p:cNvPr id="129" name="Google Shape;129;p20"/>
          <p:cNvPicPr preferRelativeResize="0"/>
          <p:nvPr/>
        </p:nvPicPr>
        <p:blipFill>
          <a:blip r:embed="rId3">
            <a:alphaModFix/>
          </a:blip>
          <a:stretch>
            <a:fillRect/>
          </a:stretch>
        </p:blipFill>
        <p:spPr>
          <a:xfrm>
            <a:off x="152400" y="687600"/>
            <a:ext cx="8839200" cy="422601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611575"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diagram</a:t>
            </a:r>
            <a:endParaRPr/>
          </a:p>
        </p:txBody>
      </p:sp>
      <p:pic>
        <p:nvPicPr>
          <p:cNvPr id="135" name="Google Shape;135;p21"/>
          <p:cNvPicPr preferRelativeResize="0"/>
          <p:nvPr/>
        </p:nvPicPr>
        <p:blipFill>
          <a:blip r:embed="rId3">
            <a:alphaModFix/>
          </a:blip>
          <a:stretch>
            <a:fillRect/>
          </a:stretch>
        </p:blipFill>
        <p:spPr>
          <a:xfrm>
            <a:off x="188800" y="623300"/>
            <a:ext cx="8766390" cy="430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