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7" r:id="rId4"/>
    <p:sldId id="257" r:id="rId5"/>
    <p:sldId id="262" r:id="rId6"/>
    <p:sldId id="259" r:id="rId7"/>
    <p:sldId id="274" r:id="rId9"/>
    <p:sldId id="275" r:id="rId10"/>
    <p:sldId id="261"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8" d="100"/>
          <a:sy n="88" d="100"/>
        </p:scale>
        <p:origin x="-422" y="-77"/>
      </p:cViewPr>
      <p:guideLst>
        <p:guide orient="horz" pos="2132"/>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DE934FF-F4E1-47C5-9CA5-30A81DDE2BE4}"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3561BA9-CDCF-4958-B8AB-66F3BF063E13}" type="slidenum">
              <a:rPr lang="en-US" smtClean="0"/>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B3561BA9-CDCF-4958-B8AB-66F3BF063E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DE934FF-F4E1-47C5-9CA5-30A81DDE2BE4}" type="datetimeFigureOut">
              <a:rPr lang="en-US" smtClean="0"/>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3561BA9-CDCF-4958-B8AB-66F3BF063E1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panose="05020102010507070707"/>
        <a:buChar char=""/>
        <a:defRPr kumimoji="0" sz="2800" kern="1200">
          <a:solidFill>
            <a:schemeClr val="tx1"/>
          </a:solidFill>
          <a:latin typeface="+mn-lt"/>
          <a:ea typeface="+mn-ea"/>
          <a:cs typeface="+mn-cs"/>
        </a:defRPr>
      </a:lvl1pPr>
      <a:lvl2pPr marL="868680" indent="-283210" algn="l" rtl="0" eaLnBrk="1" latinLnBrk="0" hangingPunct="1">
        <a:spcBef>
          <a:spcPct val="20000"/>
        </a:spcBef>
        <a:buClr>
          <a:schemeClr val="tx1"/>
        </a:buClr>
        <a:buSzPct val="80000"/>
        <a:buFont typeface="Wingdings 2" panose="05020102010507070707"/>
        <a:buChar char=""/>
        <a:defRPr kumimoji="0" sz="2400" kern="1200">
          <a:solidFill>
            <a:schemeClr val="tx1"/>
          </a:solidFill>
          <a:latin typeface="+mn-lt"/>
          <a:ea typeface="+mn-ea"/>
          <a:cs typeface="+mn-cs"/>
        </a:defRPr>
      </a:lvl2pPr>
      <a:lvl3pPr marL="1134110" indent="-228600" algn="l" rtl="0" eaLnBrk="1" latinLnBrk="0" hangingPunct="1">
        <a:spcBef>
          <a:spcPct val="20000"/>
        </a:spcBef>
        <a:buClr>
          <a:schemeClr val="tx1"/>
        </a:buClr>
        <a:buSzPct val="95000"/>
        <a:buFont typeface="Wingdings" panose="05000000000000000000"/>
        <a:buChar char=""/>
        <a:defRPr kumimoji="0" sz="2200" kern="1200">
          <a:solidFill>
            <a:schemeClr val="tx1"/>
          </a:solidFill>
          <a:latin typeface="+mn-lt"/>
          <a:ea typeface="+mn-ea"/>
          <a:cs typeface="+mn-cs"/>
        </a:defRPr>
      </a:lvl3pPr>
      <a:lvl4pPr marL="1353185" indent="-182880" algn="l" rtl="0" eaLnBrk="1" latinLnBrk="0" hangingPunct="1">
        <a:spcBef>
          <a:spcPct val="20000"/>
        </a:spcBef>
        <a:buClr>
          <a:schemeClr val="tx1"/>
        </a:buClr>
        <a:buSzPct val="100000"/>
        <a:buFont typeface="Wingdings 3" panose="05040102010807070707"/>
        <a:buChar char=""/>
        <a:defRPr kumimoji="0" sz="2000" kern="1200">
          <a:solidFill>
            <a:schemeClr val="tx1"/>
          </a:solidFill>
          <a:latin typeface="+mn-lt"/>
          <a:ea typeface="+mn-ea"/>
          <a:cs typeface="+mn-cs"/>
        </a:defRPr>
      </a:lvl4pPr>
      <a:lvl5pPr marL="1545590" indent="-182880" algn="l" rtl="0" eaLnBrk="1" latinLnBrk="0" hangingPunct="1">
        <a:spcBef>
          <a:spcPct val="20000"/>
        </a:spcBef>
        <a:buClr>
          <a:schemeClr val="tx1"/>
        </a:buClr>
        <a:buFont typeface="Wingdings 2" panose="05020102010507070707"/>
        <a:buChar char=""/>
        <a:defRPr kumimoji="0"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panose="05020102010507070707"/>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panose="05020102010507070707"/>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panose="05020102010507070707"/>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26467" y="380365"/>
            <a:ext cx="10836911" cy="961390"/>
          </a:xfrm>
        </p:spPr>
        <p:txBody>
          <a:bodyPr>
            <a:normAutofit fontScale="90000"/>
          </a:bodyPr>
          <a:lstStyle/>
          <a:p>
            <a:r>
              <a:rPr lang="en-IN" altLang="en-US" sz="3200" b="1">
                <a:latin typeface="Times New Roman" panose="02020603050405020304" charset="0"/>
                <a:cs typeface="Times New Roman" panose="02020603050405020304" charset="0"/>
              </a:rPr>
              <a:t>BMS COLLEGE OF ENGINEERING</a:t>
            </a:r>
            <a:br>
              <a:rPr lang="en-IN" altLang="en-US" sz="3200" b="1">
                <a:latin typeface="Times New Roman" panose="02020603050405020304" charset="0"/>
                <a:cs typeface="Times New Roman" panose="02020603050405020304" charset="0"/>
              </a:rPr>
            </a:br>
            <a:endParaRPr lang="en-IN" altLang="en-US" sz="3200" b="1">
              <a:latin typeface="Times New Roman" panose="02020603050405020304" charset="0"/>
              <a:cs typeface="Times New Roman" panose="02020603050405020304" charset="0"/>
            </a:endParaRPr>
          </a:p>
        </p:txBody>
      </p:sp>
      <p:sp>
        <p:nvSpPr>
          <p:cNvPr id="9" name="Text Box 8"/>
          <p:cNvSpPr txBox="1"/>
          <p:nvPr/>
        </p:nvSpPr>
        <p:spPr>
          <a:xfrm>
            <a:off x="731520" y="1005844"/>
            <a:ext cx="10952480" cy="954107"/>
          </a:xfrm>
          <a:prstGeom prst="rect">
            <a:avLst/>
          </a:prstGeom>
          <a:noFill/>
        </p:spPr>
        <p:txBody>
          <a:bodyPr wrap="square" rtlCol="0">
            <a:spAutoFit/>
          </a:bodyPr>
          <a:lstStyle/>
          <a:p>
            <a:r>
              <a:rPr lang="en-IN" altLang="en-US" sz="2800" b="1">
                <a:latin typeface="Times New Roman" panose="02020603050405020304" charset="0"/>
                <a:cs typeface="Times New Roman" panose="02020603050405020304" charset="0"/>
              </a:rPr>
              <a:t>                  Department of information science and engineering</a:t>
            </a:r>
            <a:endParaRPr lang="en-IN" altLang="en-US" sz="2800" b="1">
              <a:latin typeface="Times New Roman" panose="02020603050405020304" charset="0"/>
              <a:cs typeface="Times New Roman" panose="02020603050405020304" charset="0"/>
            </a:endParaRPr>
          </a:p>
          <a:p>
            <a:r>
              <a:rPr lang="en-IN" altLang="en-US" sz="2800" b="1">
                <a:latin typeface="Times New Roman" panose="02020603050405020304" charset="0"/>
                <a:cs typeface="Times New Roman" panose="02020603050405020304" charset="0"/>
              </a:rPr>
              <a:t>                                            </a:t>
            </a:r>
            <a:endParaRPr lang="en-IN" altLang="en-US" sz="2800" b="1">
              <a:latin typeface="Times New Roman" panose="02020603050405020304" charset="0"/>
              <a:cs typeface="Times New Roman" panose="02020603050405020304" charset="0"/>
            </a:endParaRPr>
          </a:p>
        </p:txBody>
      </p:sp>
      <p:pic>
        <p:nvPicPr>
          <p:cNvPr id="10" name="Picture 9" descr="bms"/>
          <p:cNvPicPr>
            <a:picLocks noChangeAspect="1"/>
          </p:cNvPicPr>
          <p:nvPr/>
        </p:nvPicPr>
        <p:blipFill>
          <a:blip r:embed="rId1"/>
          <a:stretch>
            <a:fillRect/>
          </a:stretch>
        </p:blipFill>
        <p:spPr>
          <a:xfrm>
            <a:off x="5022851" y="1583055"/>
            <a:ext cx="2247900" cy="1828800"/>
          </a:xfrm>
          <a:prstGeom prst="rect">
            <a:avLst/>
          </a:prstGeom>
        </p:spPr>
      </p:pic>
      <p:sp>
        <p:nvSpPr>
          <p:cNvPr id="12" name="Text Box 11"/>
          <p:cNvSpPr txBox="1"/>
          <p:nvPr/>
        </p:nvSpPr>
        <p:spPr>
          <a:xfrm>
            <a:off x="3545840" y="3350897"/>
            <a:ext cx="5100320" cy="953135"/>
          </a:xfrm>
          <a:prstGeom prst="rect">
            <a:avLst/>
          </a:prstGeom>
          <a:noFill/>
        </p:spPr>
        <p:txBody>
          <a:bodyPr wrap="square" rtlCol="0">
            <a:spAutoFit/>
          </a:bodyPr>
          <a:lstStyle/>
          <a:p>
            <a:r>
              <a:rPr lang="en-IN" altLang="en-US" sz="2800" b="1">
                <a:latin typeface="Times New Roman" panose="02020603050405020304" charset="0"/>
                <a:cs typeface="Times New Roman" panose="02020603050405020304" charset="0"/>
              </a:rPr>
              <a:t>    </a:t>
            </a:r>
            <a:endParaRPr lang="en-IN" altLang="en-US" sz="2800" b="1">
              <a:latin typeface="Times New Roman" panose="02020603050405020304" charset="0"/>
              <a:cs typeface="Times New Roman" panose="02020603050405020304" charset="0"/>
            </a:endParaRPr>
          </a:p>
          <a:p>
            <a:r>
              <a:rPr lang="en-IN" altLang="en-US" sz="2800" b="1">
                <a:latin typeface="Times New Roman" panose="02020603050405020304" charset="0"/>
                <a:cs typeface="Times New Roman" panose="02020603050405020304" charset="0"/>
              </a:rPr>
              <a:t>     “THE GAME OF TETRIS”</a:t>
            </a:r>
            <a:endParaRPr lang="en-IN" altLang="en-US" sz="2800" b="1">
              <a:latin typeface="Times New Roman" panose="02020603050405020304" charset="0"/>
              <a:cs typeface="Times New Roman" panose="02020603050405020304" charset="0"/>
            </a:endParaRPr>
          </a:p>
        </p:txBody>
      </p:sp>
      <p:sp>
        <p:nvSpPr>
          <p:cNvPr id="14" name="Text Box 13"/>
          <p:cNvSpPr txBox="1"/>
          <p:nvPr/>
        </p:nvSpPr>
        <p:spPr>
          <a:xfrm>
            <a:off x="7518400" y="4592323"/>
            <a:ext cx="4419600" cy="2062103"/>
          </a:xfrm>
          <a:prstGeom prst="rect">
            <a:avLst/>
          </a:prstGeom>
          <a:noFill/>
        </p:spPr>
        <p:txBody>
          <a:bodyPr wrap="square" rtlCol="0">
            <a:spAutoFit/>
          </a:bodyPr>
          <a:lstStyle/>
          <a:p>
            <a:r>
              <a:rPr lang="en-IN" altLang="en-US" sz="2000" b="1" u="sng">
                <a:latin typeface="Times New Roman" panose="02020603050405020304" charset="0"/>
                <a:cs typeface="Times New Roman" panose="02020603050405020304" charset="0"/>
              </a:rPr>
              <a:t>Presented By:</a:t>
            </a:r>
            <a:endParaRPr lang="en-IN" altLang="en-US" sz="2000" b="1" u="sng">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H  Anarghya - 1BM17IS028</a:t>
            </a:r>
            <a:endParaRPr lang="en-IN" altLang="en-US" b="1">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Irene komal P - 1BM17IS033</a:t>
            </a:r>
            <a:endParaRPr lang="en-IN" altLang="en-US" b="1">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Lalitashree R hegde - 1BM17IS039</a:t>
            </a:r>
            <a:endParaRPr lang="en-IN" altLang="en-US" b="1">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Pannaga Sharma M L -1BM17IS053</a:t>
            </a:r>
            <a:endParaRPr lang="en-IN" altLang="en-US" b="1">
              <a:latin typeface="Times New Roman" panose="02020603050405020304" charset="0"/>
              <a:cs typeface="Times New Roman" panose="02020603050405020304" charset="0"/>
            </a:endParaRPr>
          </a:p>
          <a:p>
            <a:endParaRPr lang="en-IN" altLang="en-US"/>
          </a:p>
          <a:p>
            <a:endParaRPr lang="en-IN" altLang="en-US"/>
          </a:p>
        </p:txBody>
      </p:sp>
      <p:sp>
        <p:nvSpPr>
          <p:cNvPr id="16" name="Text Box 15"/>
          <p:cNvSpPr txBox="1"/>
          <p:nvPr/>
        </p:nvSpPr>
        <p:spPr>
          <a:xfrm>
            <a:off x="538480" y="4592324"/>
            <a:ext cx="3870960" cy="953135"/>
          </a:xfrm>
          <a:prstGeom prst="rect">
            <a:avLst/>
          </a:prstGeom>
          <a:noFill/>
        </p:spPr>
        <p:txBody>
          <a:bodyPr wrap="square" rtlCol="0">
            <a:spAutoFit/>
          </a:bodyPr>
          <a:lstStyle/>
          <a:p>
            <a:r>
              <a:rPr lang="en-IN" altLang="en-US" sz="2000" b="1" u="sng">
                <a:latin typeface="Times New Roman" panose="02020603050405020304" charset="0"/>
                <a:cs typeface="Times New Roman" panose="02020603050405020304" charset="0"/>
              </a:rPr>
              <a:t>Guided By:</a:t>
            </a:r>
            <a:endParaRPr lang="en-IN" altLang="en-US" sz="2000" b="1" u="sng">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Dr. B R Shambhavi</a:t>
            </a:r>
            <a:endParaRPr lang="en-IN" altLang="en-US" b="1">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Dr. H S Guruprasad</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5"/>
          <p:cNvPicPr>
            <a:picLocks noGrp="1" noChangeAspect="1"/>
          </p:cNvPicPr>
          <p:nvPr>
            <p:ph idx="1"/>
          </p:nvPr>
        </p:nvPicPr>
        <p:blipFill>
          <a:blip r:embed="rId1"/>
          <a:stretch>
            <a:fillRect/>
          </a:stretch>
        </p:blipFill>
        <p:spPr>
          <a:xfrm>
            <a:off x="-27304" y="53340"/>
            <a:ext cx="12258675" cy="6799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322"/>
            <a:ext cx="10972800" cy="1143000"/>
          </a:xfrm>
        </p:spPr>
        <p:txBody>
          <a:bodyPr/>
          <a:lstStyle/>
          <a:p>
            <a:r>
              <a:rPr lang="en-IN" altLang="en-US" u="sng">
                <a:latin typeface="Castellar" panose="020A0402060406010301" charset="0"/>
                <a:cs typeface="Castellar" panose="020A0402060406010301" charset="0"/>
              </a:rPr>
              <a:t>The Game Of Tetris:</a:t>
            </a:r>
            <a:endParaRPr lang="en-IN" altLang="en-US" u="sng">
              <a:latin typeface="Castellar" panose="020A0402060406010301" charset="0"/>
              <a:cs typeface="Castellar" panose="020A0402060406010301" charset="0"/>
            </a:endParaRPr>
          </a:p>
        </p:txBody>
      </p:sp>
      <p:sp>
        <p:nvSpPr>
          <p:cNvPr id="3" name="Content Placeholder 2"/>
          <p:cNvSpPr>
            <a:spLocks noGrp="1"/>
          </p:cNvSpPr>
          <p:nvPr>
            <p:ph sz="half" idx="1"/>
          </p:nvPr>
        </p:nvSpPr>
        <p:spPr>
          <a:xfrm>
            <a:off x="680720" y="889000"/>
            <a:ext cx="11277600" cy="5661025"/>
          </a:xfrm>
        </p:spPr>
        <p:txBody>
          <a:bodyPr>
            <a:normAutofit fontScale="80000" lnSpcReduction="20000"/>
          </a:bodyPr>
          <a:lstStyle/>
          <a:p>
            <a:pPr>
              <a:buFont typeface="Wingdings" panose="05000000000000000000" charset="0"/>
              <a:buChar char="§"/>
            </a:pPr>
            <a:r>
              <a:rPr lang="en-IN" altLang="en-US" sz="2800" dirty="0">
                <a:latin typeface="Times New Roman" panose="02020603050405020304" charset="0"/>
                <a:cs typeface="Times New Roman" panose="02020603050405020304" charset="0"/>
                <a:sym typeface="+mn-ea"/>
              </a:rPr>
              <a:t>Tetris is a tail-matching </a:t>
            </a:r>
            <a:r>
              <a:rPr lang="en-IN" altLang="en-US" sz="2800" dirty="0" err="1">
                <a:latin typeface="Times New Roman" panose="02020603050405020304" charset="0"/>
                <a:cs typeface="Times New Roman" panose="02020603050405020304" charset="0"/>
                <a:sym typeface="+mn-ea"/>
              </a:rPr>
              <a:t>pizzle</a:t>
            </a:r>
            <a:r>
              <a:rPr lang="en-IN" altLang="en-US" sz="2800" dirty="0">
                <a:latin typeface="Times New Roman" panose="02020603050405020304" charset="0"/>
                <a:cs typeface="Times New Roman" panose="02020603050405020304" charset="0"/>
                <a:sym typeface="+mn-ea"/>
              </a:rPr>
              <a:t> </a:t>
            </a:r>
            <a:r>
              <a:rPr lang="en-IN" altLang="en-US" sz="2800" dirty="0" err="1">
                <a:latin typeface="Times New Roman" panose="02020603050405020304" charset="0"/>
                <a:cs typeface="Times New Roman" panose="02020603050405020304" charset="0"/>
                <a:sym typeface="+mn-ea"/>
              </a:rPr>
              <a:t>vedio</a:t>
            </a:r>
            <a:r>
              <a:rPr lang="en-IN" altLang="en-US" sz="2800" dirty="0">
                <a:latin typeface="Times New Roman" panose="02020603050405020304" charset="0"/>
                <a:cs typeface="Times New Roman" panose="02020603050405020304" charset="0"/>
                <a:sym typeface="+mn-ea"/>
              </a:rPr>
              <a:t> game originally designed and programmed by Alexey </a:t>
            </a:r>
            <a:r>
              <a:rPr lang="en-IN" altLang="en-US" sz="2800" dirty="0" err="1">
                <a:latin typeface="Times New Roman" panose="02020603050405020304" charset="0"/>
                <a:cs typeface="Times New Roman" panose="02020603050405020304" charset="0"/>
                <a:sym typeface="+mn-ea"/>
              </a:rPr>
              <a:t>Pajitnov</a:t>
            </a:r>
            <a:r>
              <a:rPr lang="en-IN" altLang="en-US" sz="2800" dirty="0">
                <a:latin typeface="Times New Roman" panose="02020603050405020304" charset="0"/>
                <a:cs typeface="Times New Roman" panose="02020603050405020304" charset="0"/>
                <a:sym typeface="+mn-ea"/>
              </a:rPr>
              <a:t> in the Soviet Union.</a:t>
            </a:r>
            <a:endParaRPr sz="2800" dirty="0">
              <a:latin typeface="Times New Roman" panose="02020603050405020304" charset="0"/>
              <a:cs typeface="Times New Roman" panose="02020603050405020304" charset="0"/>
              <a:sym typeface="+mn-ea"/>
            </a:endParaRPr>
          </a:p>
          <a:p>
            <a:pPr>
              <a:buFont typeface="Wingdings" panose="05000000000000000000" charset="0"/>
              <a:buChar char="§"/>
            </a:pPr>
            <a:r>
              <a:rPr sz="2800" dirty="0">
                <a:latin typeface="Times New Roman" panose="02020603050405020304" charset="0"/>
                <a:cs typeface="Times New Roman" panose="02020603050405020304" charset="0"/>
                <a:sym typeface="+mn-ea"/>
              </a:rPr>
              <a:t>Board is 10x20 blocks</a:t>
            </a:r>
            <a:r>
              <a:rPr lang="en-IN" sz="2800" dirty="0">
                <a:latin typeface="Times New Roman" panose="02020603050405020304" charset="0"/>
                <a:cs typeface="Times New Roman" panose="02020603050405020304" charset="0"/>
                <a:sym typeface="+mn-ea"/>
              </a:rPr>
              <a:t>.</a:t>
            </a:r>
            <a:endParaRPr lang="en-IN" sz="2800" dirty="0">
              <a:latin typeface="Times New Roman" panose="02020603050405020304" charset="0"/>
              <a:cs typeface="Times New Roman" panose="02020603050405020304" charset="0"/>
              <a:sym typeface="+mn-ea"/>
            </a:endParaRPr>
          </a:p>
          <a:p>
            <a:pPr>
              <a:buFont typeface="Wingdings" panose="05000000000000000000" charset="0"/>
              <a:buChar char="§"/>
            </a:pPr>
            <a:endParaRPr sz="2800" dirty="0">
              <a:latin typeface="Times New Roman" panose="02020603050405020304" charset="0"/>
              <a:cs typeface="Times New Roman" panose="02020603050405020304" charset="0"/>
              <a:sym typeface="+mn-ea"/>
            </a:endParaRPr>
          </a:p>
          <a:p>
            <a:pPr>
              <a:buFont typeface="Wingdings" panose="05000000000000000000" charset="0"/>
              <a:buChar char="§"/>
            </a:pPr>
            <a:r>
              <a:rPr sz="2800" dirty="0">
                <a:latin typeface="Times New Roman" panose="02020603050405020304" charset="0"/>
                <a:cs typeface="Times New Roman" panose="02020603050405020304" charset="0"/>
                <a:sym typeface="+mn-ea"/>
              </a:rPr>
              <a:t>Board is empty at start</a:t>
            </a:r>
            <a:r>
              <a:rPr lang="en-IN" sz="2800" dirty="0">
                <a:latin typeface="Times New Roman" panose="02020603050405020304" charset="0"/>
                <a:cs typeface="Times New Roman" panose="02020603050405020304" charset="0"/>
                <a:sym typeface="+mn-ea"/>
              </a:rPr>
              <a:t>.</a:t>
            </a:r>
            <a:endParaRPr lang="en-IN" altLang="en-US" sz="2800" dirty="0">
              <a:latin typeface="Times New Roman" panose="02020603050405020304" charset="0"/>
              <a:cs typeface="Times New Roman" panose="02020603050405020304" charset="0"/>
            </a:endParaRPr>
          </a:p>
          <a:p>
            <a:pPr>
              <a:buFont typeface="Wingdings" panose="05000000000000000000" charset="0"/>
              <a:buChar char="§"/>
            </a:pPr>
            <a:endParaRPr lang="en-IN" altLang="en-US" sz="2800" dirty="0" smtClean="0">
              <a:latin typeface="Times New Roman" panose="02020603050405020304" charset="0"/>
              <a:cs typeface="Times New Roman" panose="02020603050405020304" charset="0"/>
              <a:sym typeface="+mn-ea"/>
            </a:endParaRPr>
          </a:p>
          <a:p>
            <a:pPr>
              <a:buFont typeface="Wingdings" panose="05000000000000000000" charset="0"/>
              <a:buChar char="§"/>
            </a:pPr>
            <a:r>
              <a:rPr lang="en-IN" altLang="en-US" sz="2800" dirty="0" smtClean="0">
                <a:latin typeface="Times New Roman" panose="02020603050405020304" charset="0"/>
                <a:cs typeface="Times New Roman" panose="02020603050405020304" charset="0"/>
                <a:sym typeface="+mn-ea"/>
              </a:rPr>
              <a:t>I</a:t>
            </a:r>
            <a:r>
              <a:rPr lang="en-US" sz="2800" dirty="0">
                <a:latin typeface="Times New Roman" panose="02020603050405020304" charset="0"/>
                <a:cs typeface="Times New Roman" panose="02020603050405020304" charset="0"/>
                <a:sym typeface="+mn-ea"/>
              </a:rPr>
              <a:t>n </a:t>
            </a:r>
            <a:r>
              <a:rPr lang="en-US" sz="2800" dirty="0" err="1">
                <a:latin typeface="Times New Roman" panose="02020603050405020304" charset="0"/>
                <a:cs typeface="Times New Roman" panose="02020603050405020304" charset="0"/>
                <a:sym typeface="+mn-ea"/>
              </a:rPr>
              <a:t>tetris</a:t>
            </a:r>
            <a:r>
              <a:rPr lang="en-US" sz="2800" dirty="0">
                <a:latin typeface="Times New Roman" panose="02020603050405020304" charset="0"/>
                <a:cs typeface="Times New Roman" panose="02020603050405020304" charset="0"/>
                <a:sym typeface="+mn-ea"/>
              </a:rPr>
              <a:t> you have blocks of four (</a:t>
            </a:r>
            <a:r>
              <a:rPr lang="en-US" sz="2800" i="1" dirty="0" err="1">
                <a:latin typeface="Times New Roman" panose="02020603050405020304" charset="0"/>
                <a:cs typeface="Times New Roman" panose="02020603050405020304" charset="0"/>
                <a:sym typeface="+mn-ea"/>
              </a:rPr>
              <a:t>tetrominoes</a:t>
            </a:r>
            <a:r>
              <a:rPr lang="en-US" sz="2800" dirty="0">
                <a:latin typeface="Times New Roman" panose="02020603050405020304" charset="0"/>
                <a:cs typeface="Times New Roman" panose="02020603050405020304" charset="0"/>
                <a:sym typeface="+mn-ea"/>
              </a:rPr>
              <a:t>) falling from the top of the board</a:t>
            </a:r>
            <a:r>
              <a:rPr lang="en-US" sz="2800" dirty="0" smtClean="0">
                <a:latin typeface="Times New Roman" panose="02020603050405020304" charset="0"/>
                <a:cs typeface="Times New Roman" panose="02020603050405020304" charset="0"/>
                <a:sym typeface="+mn-ea"/>
              </a:rPr>
              <a:t>.</a:t>
            </a:r>
            <a:endParaRPr lang="en-US" sz="2800" dirty="0" smtClean="0">
              <a:latin typeface="Times New Roman" panose="02020603050405020304" charset="0"/>
              <a:cs typeface="Times New Roman" panose="02020603050405020304" charset="0"/>
              <a:sym typeface="+mn-ea"/>
            </a:endParaRPr>
          </a:p>
          <a:p>
            <a:pPr marL="137160" indent="0">
              <a:buFont typeface="Wingdings" panose="05000000000000000000" charset="0"/>
              <a:buNone/>
            </a:pPr>
            <a:r>
              <a:rPr lang="en-US" sz="2000" dirty="0" smtClean="0">
                <a:latin typeface="Times New Roman" panose="02020603050405020304" charset="0"/>
                <a:cs typeface="Times New Roman" panose="02020603050405020304" charset="0"/>
                <a:sym typeface="+mn-ea"/>
              </a:rPr>
              <a:t> </a:t>
            </a:r>
            <a:endParaRPr lang="en-US" sz="2000" dirty="0" smtClean="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smtClean="0">
              <a:latin typeface="Times New Roman" panose="02020603050405020304" charset="0"/>
              <a:cs typeface="Times New Roman" panose="02020603050405020304" charset="0"/>
              <a:sym typeface="+mn-ea"/>
            </a:endParaRPr>
          </a:p>
          <a:p>
            <a:pPr marL="457200" indent="-457200">
              <a:buFont typeface="Wingdings" panose="05000000000000000000" charset="0"/>
              <a:buChar char="§"/>
            </a:pPr>
            <a:endParaRPr lang="en-US" sz="2400" dirty="0">
              <a:latin typeface="Times New Roman" panose="02020603050405020304" charset="0"/>
              <a:cs typeface="Times New Roman" panose="02020603050405020304" charset="0"/>
              <a:sym typeface="+mn-ea"/>
            </a:endParaRPr>
          </a:p>
          <a:p>
            <a:pPr marL="457200" indent="-457200">
              <a:buFont typeface="Wingdings" panose="05000000000000000000" charset="0"/>
              <a:buChar char="§"/>
            </a:pPr>
            <a:endParaRPr lang="en-US" sz="2400" dirty="0" smtClean="0">
              <a:latin typeface="Times New Roman" panose="02020603050405020304" charset="0"/>
              <a:cs typeface="Times New Roman" panose="02020603050405020304" charset="0"/>
              <a:sym typeface="+mn-ea"/>
            </a:endParaRPr>
          </a:p>
          <a:p>
            <a:pPr marL="457200" indent="-457200">
              <a:buFont typeface="Wingdings" panose="05000000000000000000" charset="0"/>
              <a:buChar char="§"/>
            </a:pPr>
            <a:endParaRPr lang="en-US" sz="2400" dirty="0">
              <a:latin typeface="Times New Roman" panose="02020603050405020304" charset="0"/>
              <a:cs typeface="Times New Roman" panose="02020603050405020304" charset="0"/>
              <a:sym typeface="+mn-ea"/>
            </a:endParaRPr>
          </a:p>
          <a:p>
            <a:pPr marL="457200" indent="-457200">
              <a:buFont typeface="Wingdings" panose="05000000000000000000" charset="0"/>
              <a:buChar char="§"/>
            </a:pPr>
            <a:endParaRPr lang="en-US" sz="2400" dirty="0" smtClean="0">
              <a:latin typeface="Times New Roman" panose="02020603050405020304" charset="0"/>
              <a:cs typeface="Times New Roman" panose="02020603050405020304" charset="0"/>
              <a:sym typeface="+mn-ea"/>
            </a:endParaRPr>
          </a:p>
          <a:p>
            <a:pPr marL="457200" indent="-457200">
              <a:buFont typeface="Wingdings" panose="05000000000000000000" charset="0"/>
              <a:buChar char="§"/>
            </a:pPr>
            <a:endParaRPr lang="en-US" sz="2400" dirty="0">
              <a:latin typeface="Times New Roman" panose="02020603050405020304" charset="0"/>
              <a:cs typeface="Times New Roman" panose="02020603050405020304" charset="0"/>
              <a:sym typeface="+mn-ea"/>
            </a:endParaRPr>
          </a:p>
          <a:p>
            <a:pPr marL="457200" indent="-457200">
              <a:buFont typeface="Wingdings" panose="05000000000000000000" charset="0"/>
              <a:buChar char="§"/>
            </a:pPr>
            <a:r>
              <a:rPr lang="en-US" sz="2800" dirty="0" smtClean="0">
                <a:latin typeface="Times New Roman" panose="02020603050405020304" charset="0"/>
                <a:cs typeface="Times New Roman" panose="02020603050405020304" charset="0"/>
                <a:sym typeface="+mn-ea"/>
              </a:rPr>
              <a:t>A </a:t>
            </a:r>
            <a:r>
              <a:rPr lang="en-US" sz="2800" dirty="0">
                <a:latin typeface="Times New Roman" panose="02020603050405020304" charset="0"/>
                <a:cs typeface="Times New Roman" panose="02020603050405020304" charset="0"/>
                <a:sym typeface="+mn-ea"/>
              </a:rPr>
              <a:t>complete line will remove the line of </a:t>
            </a:r>
            <a:r>
              <a:rPr lang="en-US" sz="2800" dirty="0" err="1" smtClean="0">
                <a:latin typeface="Times New Roman" panose="02020603050405020304" charset="0"/>
                <a:cs typeface="Times New Roman" panose="02020603050405020304" charset="0"/>
                <a:sym typeface="+mn-ea"/>
              </a:rPr>
              <a:t>blocks.When</a:t>
            </a:r>
            <a:r>
              <a:rPr lang="en-US" sz="2800" dirty="0" smtClean="0">
                <a:latin typeface="Times New Roman" panose="02020603050405020304" charset="0"/>
                <a:cs typeface="Times New Roman" panose="02020603050405020304" charset="0"/>
                <a:sym typeface="+mn-ea"/>
              </a:rPr>
              <a:t> </a:t>
            </a:r>
            <a:r>
              <a:rPr lang="en-US" sz="2800" dirty="0">
                <a:latin typeface="Times New Roman" panose="02020603050405020304" charset="0"/>
                <a:cs typeface="Times New Roman" panose="02020603050405020304" charset="0"/>
                <a:sym typeface="+mn-ea"/>
              </a:rPr>
              <a:t>a </a:t>
            </a:r>
            <a:r>
              <a:rPr lang="en-US" sz="2800" dirty="0" err="1">
                <a:latin typeface="Times New Roman" panose="02020603050405020304" charset="0"/>
                <a:cs typeface="Times New Roman" panose="02020603050405020304" charset="0"/>
                <a:sym typeface="+mn-ea"/>
              </a:rPr>
              <a:t>tetromino</a:t>
            </a:r>
            <a:r>
              <a:rPr lang="en-US" sz="2800" dirty="0">
                <a:latin typeface="Times New Roman" panose="02020603050405020304" charset="0"/>
                <a:cs typeface="Times New Roman" panose="02020603050405020304" charset="0"/>
                <a:sym typeface="+mn-ea"/>
              </a:rPr>
              <a:t> cannot exit the “spawning area”, the game is over.</a:t>
            </a:r>
            <a:endParaRPr lang="en-US" sz="2800" dirty="0">
              <a:latin typeface="Times New Roman" panose="02020603050405020304" charset="0"/>
              <a:cs typeface="Times New Roman" panose="02020603050405020304" charset="0"/>
            </a:endParaRPr>
          </a:p>
          <a:p>
            <a:pPr marL="137160" indent="0">
              <a:buFont typeface="Wingdings" panose="05000000000000000000" charset="0"/>
              <a:buNone/>
            </a:pPr>
            <a:endParaRPr lang="en-US" sz="2400" dirty="0" smtClean="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smtClean="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smtClean="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smtClean="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smtClean="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a:latin typeface="Times New Roman" panose="02020603050405020304" charset="0"/>
              <a:cs typeface="Times New Roman" panose="02020603050405020304" charset="0"/>
              <a:sym typeface="+mn-ea"/>
            </a:endParaRPr>
          </a:p>
          <a:p>
            <a:pPr>
              <a:buFont typeface="Wingdings" panose="05000000000000000000" charset="0"/>
              <a:buChar char="§"/>
            </a:pPr>
            <a:endParaRPr lang="en-IN" altLang="en-US" dirty="0">
              <a:latin typeface="Times New Roman" panose="02020603050405020304" charset="0"/>
              <a:cs typeface="Times New Roman" panose="02020603050405020304" charset="0"/>
            </a:endParaRPr>
          </a:p>
        </p:txBody>
      </p:sp>
      <p:pic>
        <p:nvPicPr>
          <p:cNvPr id="4" name="Content Placeholder 8" descr="a1"/>
          <p:cNvPicPr>
            <a:picLocks noGrp="1" noChangeAspect="1"/>
          </p:cNvPicPr>
          <p:nvPr>
            <p:ph sz="half" idx="1"/>
          </p:nvPr>
        </p:nvPicPr>
        <p:blipFill>
          <a:blip r:embed="rId1"/>
          <a:stretch>
            <a:fillRect/>
          </a:stretch>
        </p:blipFill>
        <p:spPr>
          <a:xfrm>
            <a:off x="4213860" y="3239135"/>
            <a:ext cx="3232785" cy="2052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4615" y="314960"/>
            <a:ext cx="7397750" cy="5532120"/>
          </a:xfrm>
        </p:spPr>
        <p:txBody>
          <a:bodyPr/>
          <a:lstStyle/>
          <a:p>
            <a:pPr marL="137160" indent="0">
              <a:buFont typeface="Wingdings" panose="05000000000000000000" charset="0"/>
              <a:buNone/>
            </a:pPr>
            <a:r>
              <a:rPr lang="en-IN" altLang="en-US" sz="4000" u="sng" dirty="0">
                <a:latin typeface="Times New Roman" panose="02020603050405020304" charset="0"/>
                <a:cs typeface="Times New Roman" panose="02020603050405020304" charset="0"/>
                <a:sym typeface="+mn-ea"/>
              </a:rPr>
              <a:t>H</a:t>
            </a:r>
            <a:r>
              <a:rPr lang="en-US" sz="4000" u="sng" dirty="0" err="1">
                <a:latin typeface="Times New Roman" panose="02020603050405020304" charset="0"/>
                <a:cs typeface="Times New Roman" panose="02020603050405020304" charset="0"/>
                <a:sym typeface="+mn-ea"/>
              </a:rPr>
              <a:t>ow</a:t>
            </a:r>
            <a:r>
              <a:rPr lang="en-US" sz="4000" u="sng" dirty="0">
                <a:latin typeface="Times New Roman" panose="02020603050405020304" charset="0"/>
                <a:cs typeface="Times New Roman" panose="02020603050405020304" charset="0"/>
                <a:sym typeface="+mn-ea"/>
              </a:rPr>
              <a:t> do you play </a:t>
            </a:r>
            <a:r>
              <a:rPr lang="en-US" sz="4000" u="sng" dirty="0" err="1" smtClean="0">
                <a:latin typeface="Times New Roman" panose="02020603050405020304" charset="0"/>
                <a:cs typeface="Times New Roman" panose="02020603050405020304" charset="0"/>
                <a:sym typeface="+mn-ea"/>
              </a:rPr>
              <a:t>tetris</a:t>
            </a:r>
            <a:r>
              <a:rPr lang="en-US" sz="4000" u="sng" dirty="0" smtClean="0">
                <a:latin typeface="Times New Roman" panose="02020603050405020304" charset="0"/>
                <a:cs typeface="Times New Roman" panose="02020603050405020304" charset="0"/>
                <a:sym typeface="+mn-ea"/>
              </a:rPr>
              <a:t>?</a:t>
            </a:r>
            <a:endParaRPr lang="en-US" sz="4000" u="sng" dirty="0" smtClean="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dirty="0" smtClean="0">
              <a:latin typeface="Times New Roman" panose="02020603050405020304" charset="0"/>
              <a:cs typeface="Times New Roman" panose="02020603050405020304" charset="0"/>
              <a:sym typeface="+mn-ea"/>
            </a:endParaRPr>
          </a:p>
          <a:p>
            <a:pPr>
              <a:buFont typeface="Wingdings" panose="05000000000000000000" charset="0"/>
              <a:buChar char="§"/>
            </a:pPr>
            <a:r>
              <a:rPr lang="en-US" sz="2400" dirty="0" smtClean="0">
                <a:latin typeface="Times New Roman" panose="02020603050405020304" charset="0"/>
                <a:cs typeface="Times New Roman" panose="02020603050405020304" charset="0"/>
                <a:sym typeface="+mn-ea"/>
              </a:rPr>
              <a:t>As </a:t>
            </a:r>
            <a:r>
              <a:rPr lang="en-US" sz="2400" dirty="0">
                <a:latin typeface="Times New Roman" panose="02020603050405020304" charset="0"/>
                <a:cs typeface="Times New Roman" panose="02020603050405020304" charset="0"/>
                <a:sym typeface="+mn-ea"/>
              </a:rPr>
              <a:t>I’m sure most of you know, in </a:t>
            </a:r>
            <a:r>
              <a:rPr lang="en-US" sz="2400" dirty="0" err="1">
                <a:latin typeface="Times New Roman" panose="02020603050405020304" charset="0"/>
                <a:cs typeface="Times New Roman" panose="02020603050405020304" charset="0"/>
                <a:sym typeface="+mn-ea"/>
              </a:rPr>
              <a:t>tetris</a:t>
            </a:r>
            <a:r>
              <a:rPr lang="en-US" sz="2400" dirty="0">
                <a:latin typeface="Times New Roman" panose="02020603050405020304" charset="0"/>
                <a:cs typeface="Times New Roman" panose="02020603050405020304" charset="0"/>
                <a:sym typeface="+mn-ea"/>
              </a:rPr>
              <a:t> </a:t>
            </a:r>
            <a:r>
              <a:rPr lang="en-US" sz="2400" i="1" dirty="0" err="1">
                <a:latin typeface="Times New Roman" panose="02020603050405020304" charset="0"/>
                <a:cs typeface="Times New Roman" panose="02020603050405020304" charset="0"/>
                <a:sym typeface="+mn-ea"/>
              </a:rPr>
              <a:t>tetrominoes</a:t>
            </a:r>
            <a:r>
              <a:rPr lang="en-US" sz="2400" dirty="0">
                <a:latin typeface="Times New Roman" panose="02020603050405020304" charset="0"/>
                <a:cs typeface="Times New Roman" panose="02020603050405020304" charset="0"/>
                <a:sym typeface="+mn-ea"/>
              </a:rPr>
              <a:t> falling from the top of the board. The player moves and rotates the blocks and stacks them up</a:t>
            </a:r>
            <a:r>
              <a:rPr lang="en-IN" altLang="en-US" sz="2400" dirty="0" smtClean="0">
                <a:latin typeface="Times New Roman" panose="02020603050405020304" charset="0"/>
                <a:cs typeface="Times New Roman" panose="02020603050405020304" charset="0"/>
                <a:sym typeface="+mn-ea"/>
              </a:rPr>
              <a:t>.</a:t>
            </a:r>
            <a:endParaRPr lang="en-IN" altLang="en-US" sz="2400" dirty="0" smtClean="0">
              <a:latin typeface="Times New Roman" panose="02020603050405020304" charset="0"/>
              <a:cs typeface="Times New Roman" panose="02020603050405020304" charset="0"/>
              <a:sym typeface="+mn-ea"/>
            </a:endParaRPr>
          </a:p>
          <a:p>
            <a:pPr>
              <a:buFont typeface="Wingdings" panose="05000000000000000000" charset="0"/>
              <a:buChar char="§"/>
            </a:pPr>
            <a:r>
              <a:rPr lang="en-US" sz="2400" dirty="0" smtClean="0">
                <a:latin typeface="Times New Roman" panose="02020603050405020304" charset="0"/>
                <a:cs typeface="Times New Roman" panose="02020603050405020304" charset="0"/>
                <a:sym typeface="+mn-ea"/>
              </a:rPr>
              <a:t>Here </a:t>
            </a:r>
            <a:r>
              <a:rPr lang="en-US" sz="2400" dirty="0">
                <a:latin typeface="Times New Roman" panose="02020603050405020304" charset="0"/>
                <a:cs typeface="Times New Roman" panose="02020603050405020304" charset="0"/>
                <a:sym typeface="+mn-ea"/>
              </a:rPr>
              <a:t>the black outline is one of the places you can put the funny shaped block. And when a row is filled entirely with blocks </a:t>
            </a:r>
            <a:r>
              <a:rPr lang="en-IN" altLang="en-US" sz="2400" dirty="0">
                <a:latin typeface="Times New Roman" panose="02020603050405020304" charset="0"/>
                <a:cs typeface="Times New Roman" panose="02020603050405020304" charset="0"/>
                <a:sym typeface="+mn-ea"/>
              </a:rPr>
              <a:t>x</a:t>
            </a:r>
            <a:r>
              <a:rPr lang="en-US" sz="2400" dirty="0">
                <a:latin typeface="Times New Roman" panose="02020603050405020304" charset="0"/>
                <a:cs typeface="Times New Roman" panose="02020603050405020304" charset="0"/>
                <a:sym typeface="+mn-ea"/>
              </a:rPr>
              <a:t>, you get a </a:t>
            </a:r>
            <a:r>
              <a:rPr lang="en-US" sz="2400" i="1" dirty="0">
                <a:latin typeface="Times New Roman" panose="02020603050405020304" charset="0"/>
                <a:cs typeface="Times New Roman" panose="02020603050405020304" charset="0"/>
                <a:sym typeface="+mn-ea"/>
              </a:rPr>
              <a:t>clear</a:t>
            </a:r>
            <a:r>
              <a:rPr lang="en-US" sz="2400" dirty="0">
                <a:latin typeface="Times New Roman" panose="02020603050405020304" charset="0"/>
                <a:cs typeface="Times New Roman" panose="02020603050405020304" charset="0"/>
                <a:sym typeface="+mn-ea"/>
              </a:rPr>
              <a:t>; that entire row is removed and the rest of the board is shifted down </a:t>
            </a:r>
            <a:r>
              <a:rPr lang="en-IN" altLang="en-US" sz="2400" dirty="0">
                <a:latin typeface="Times New Roman" panose="02020603050405020304" charset="0"/>
                <a:cs typeface="Times New Roman" panose="02020603050405020304" charset="0"/>
                <a:sym typeface="+mn-ea"/>
              </a:rPr>
              <a:t>and</a:t>
            </a:r>
            <a:r>
              <a:rPr lang="en-US" sz="2400" dirty="0">
                <a:latin typeface="Times New Roman" panose="02020603050405020304" charset="0"/>
                <a:cs typeface="Times New Roman" panose="02020603050405020304" charset="0"/>
                <a:sym typeface="+mn-ea"/>
              </a:rPr>
              <a:t> increase</a:t>
            </a:r>
            <a:r>
              <a:rPr lang="en-IN" altLang="en-US" sz="2400" dirty="0">
                <a:latin typeface="Times New Roman" panose="02020603050405020304" charset="0"/>
                <a:cs typeface="Times New Roman" panose="02020603050405020304" charset="0"/>
                <a:sym typeface="+mn-ea"/>
              </a:rPr>
              <a:t>s</a:t>
            </a:r>
            <a:r>
              <a:rPr lang="en-US" sz="2400" dirty="0">
                <a:latin typeface="Times New Roman" panose="02020603050405020304" charset="0"/>
                <a:cs typeface="Times New Roman" panose="02020603050405020304" charset="0"/>
                <a:sym typeface="+mn-ea"/>
              </a:rPr>
              <a:t>  your score</a:t>
            </a:r>
            <a:endParaRPr lang="en-IN" dirty="0"/>
          </a:p>
        </p:txBody>
      </p:sp>
      <p:pic>
        <p:nvPicPr>
          <p:cNvPr id="8" name="Content Placeholder 8" descr="a2"/>
          <p:cNvPicPr>
            <a:picLocks noGrp="1" noChangeAspect="1"/>
          </p:cNvPicPr>
          <p:nvPr>
            <p:ph idx="4294967295"/>
          </p:nvPr>
        </p:nvPicPr>
        <p:blipFill>
          <a:blip r:embed="rId1"/>
          <a:stretch>
            <a:fillRect/>
          </a:stretch>
        </p:blipFill>
        <p:spPr>
          <a:xfrm>
            <a:off x="8662035" y="1252220"/>
            <a:ext cx="3107055" cy="4744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628015" y="59690"/>
            <a:ext cx="11153140" cy="7170420"/>
          </a:xfrm>
          <a:prstGeom prst="rect">
            <a:avLst/>
          </a:prstGeom>
          <a:noFill/>
        </p:spPr>
        <p:txBody>
          <a:bodyPr wrap="square" rtlCol="0">
            <a:spAutoFit/>
          </a:bodyPr>
          <a:lstStyle/>
          <a:p>
            <a:r>
              <a:rPr lang="en-IN" altLang="en-US" sz="2800" u="sng" dirty="0" smtClean="0">
                <a:latin typeface="Times New Roman" panose="02020603050405020304" charset="0"/>
                <a:cs typeface="Times New Roman" panose="02020603050405020304" charset="0"/>
                <a:sym typeface="+mn-ea"/>
              </a:rPr>
              <a:t>Tetris Outline:</a:t>
            </a:r>
            <a:endParaRPr lang="en-IN" altLang="en-US" sz="2800" u="sng" dirty="0" smtClean="0">
              <a:latin typeface="Times New Roman" panose="02020603050405020304" charset="0"/>
              <a:cs typeface="Times New Roman" panose="02020603050405020304" charset="0"/>
              <a:sym typeface="+mn-ea"/>
            </a:endParaRPr>
          </a:p>
          <a:p>
            <a:r>
              <a:rPr lang="en-IN" altLang="en-US" sz="1600" u="sng" dirty="0">
                <a:latin typeface="Times New Roman" panose="02020603050405020304" charset="0"/>
                <a:cs typeface="Times New Roman" panose="02020603050405020304" charset="0"/>
                <a:sym typeface="+mn-ea"/>
              </a:rPr>
              <a:t> </a:t>
            </a:r>
            <a:r>
              <a:rPr lang="en-IN" altLang="en-US" sz="2400" u="sng" dirty="0" smtClean="0">
                <a:latin typeface="Times New Roman" panose="02020603050405020304" charset="0"/>
                <a:cs typeface="Times New Roman" panose="02020603050405020304" charset="0"/>
                <a:sym typeface="+mn-ea"/>
              </a:rPr>
              <a:t>Data structure used :</a:t>
            </a:r>
            <a:endParaRPr lang="en-IN" altLang="en-US" sz="2400" u="sng" dirty="0" smtClean="0">
              <a:latin typeface="Times New Roman" panose="02020603050405020304" charset="0"/>
              <a:cs typeface="Times New Roman" panose="02020603050405020304" charset="0"/>
              <a:sym typeface="+mn-ea"/>
            </a:endParaRPr>
          </a:p>
          <a:p>
            <a:r>
              <a:rPr lang="en-IN" altLang="en-US" sz="2400" dirty="0" smtClean="0">
                <a:latin typeface="Times New Roman" panose="02020603050405020304" charset="0"/>
                <a:cs typeface="Times New Roman" panose="02020603050405020304" charset="0"/>
                <a:sym typeface="+mn-ea"/>
              </a:rPr>
              <a:t>      An array of structure with variables, </a:t>
            </a:r>
            <a:r>
              <a:rPr lang="en-IN" altLang="en-US" sz="2400" dirty="0" err="1" smtClean="0">
                <a:latin typeface="Times New Roman" panose="02020603050405020304" charset="0"/>
                <a:cs typeface="Times New Roman" panose="02020603050405020304" charset="0"/>
                <a:sym typeface="+mn-ea"/>
              </a:rPr>
              <a:t>i.e.,a</a:t>
            </a:r>
            <a:r>
              <a:rPr lang="en-IN" altLang="en-US" sz="2400" dirty="0" err="1">
                <a:latin typeface="Times New Roman" panose="02020603050405020304" charset="0"/>
                <a:cs typeface="Times New Roman" panose="02020603050405020304" charset="0"/>
                <a:sym typeface="+mn-ea"/>
              </a:rPr>
              <a:t>n</a:t>
            </a:r>
            <a:r>
              <a:rPr lang="en-IN" altLang="en-US" sz="2400" dirty="0" smtClean="0">
                <a:latin typeface="Times New Roman" panose="02020603050405020304" charset="0"/>
                <a:cs typeface="Times New Roman" panose="02020603050405020304" charset="0"/>
                <a:sym typeface="+mn-ea"/>
              </a:rPr>
              <a:t> array to store the shapes of the </a:t>
            </a:r>
            <a:r>
              <a:rPr lang="en-IN" altLang="en-US" sz="2400" dirty="0" err="1" smtClean="0">
                <a:latin typeface="Times New Roman" panose="02020603050405020304" charset="0"/>
                <a:cs typeface="Times New Roman" panose="02020603050405020304" charset="0"/>
                <a:sym typeface="+mn-ea"/>
              </a:rPr>
              <a:t>tetrominoes</a:t>
            </a:r>
            <a:r>
              <a:rPr lang="en-IN" altLang="en-US" sz="2400" dirty="0" smtClean="0">
                <a:latin typeface="Times New Roman" panose="02020603050405020304" charset="0"/>
                <a:cs typeface="Times New Roman" panose="02020603050405020304" charset="0"/>
                <a:sym typeface="+mn-ea"/>
              </a:rPr>
              <a:t> and an integer variable to store points assigned to each variable.</a:t>
            </a:r>
            <a:endParaRPr lang="en-IN" altLang="en-US" sz="2400" dirty="0" smtClean="0">
              <a:latin typeface="Times New Roman" panose="02020603050405020304" charset="0"/>
              <a:cs typeface="Times New Roman" panose="02020603050405020304" charset="0"/>
              <a:sym typeface="+mn-ea"/>
            </a:endParaRPr>
          </a:p>
          <a:p>
            <a:r>
              <a:rPr lang="en-IN" altLang="en-US" sz="2400" dirty="0" smtClean="0">
                <a:latin typeface="Times New Roman" panose="02020603050405020304" charset="0"/>
                <a:cs typeface="Times New Roman" panose="02020603050405020304" charset="0"/>
                <a:sym typeface="+mn-ea"/>
              </a:rPr>
              <a:t>      A  3 dimensional array of  dimension 4x4x4 in which the first index of the array holds the possible rotations the shapes could have and the rest hold the shapes.</a:t>
            </a:r>
            <a:endParaRPr lang="en-IN" altLang="en-US" sz="2400" dirty="0" smtClean="0">
              <a:latin typeface="Times New Roman" panose="02020603050405020304" charset="0"/>
              <a:cs typeface="Times New Roman" panose="02020603050405020304" charset="0"/>
              <a:sym typeface="+mn-ea"/>
            </a:endParaRPr>
          </a:p>
          <a:p>
            <a:endParaRPr lang="en-IN" altLang="en-US" sz="2400" u="sng" dirty="0" smtClean="0">
              <a:latin typeface="Times New Roman" panose="02020603050405020304" charset="0"/>
              <a:cs typeface="Times New Roman" panose="02020603050405020304" charset="0"/>
              <a:sym typeface="+mn-ea"/>
            </a:endParaRPr>
          </a:p>
          <a:p>
            <a:r>
              <a:rPr lang="en-IN" altLang="en-US" sz="2400" u="sng" dirty="0" smtClean="0">
                <a:latin typeface="Times New Roman" panose="02020603050405020304" charset="0"/>
                <a:cs typeface="Times New Roman" panose="02020603050405020304" charset="0"/>
                <a:sym typeface="+mn-ea"/>
              </a:rPr>
              <a:t>Algorithm used:</a:t>
            </a:r>
            <a:r>
              <a:rPr lang="en-IN" altLang="en-US" sz="2400" dirty="0" smtClean="0">
                <a:latin typeface="Times New Roman" panose="02020603050405020304" charset="0"/>
                <a:cs typeface="Times New Roman" panose="02020603050405020304" charset="0"/>
                <a:sym typeface="+mn-ea"/>
              </a:rPr>
              <a:t> </a:t>
            </a:r>
            <a:endParaRPr lang="en-IN" altLang="en-US" sz="2400" dirty="0" smtClean="0">
              <a:latin typeface="Times New Roman" panose="02020603050405020304" charset="0"/>
              <a:cs typeface="Times New Roman" panose="02020603050405020304" charset="0"/>
              <a:sym typeface="+mn-ea"/>
            </a:endParaRPr>
          </a:p>
          <a:p>
            <a:r>
              <a:rPr lang="en-IN" altLang="en-US" sz="2400" dirty="0" smtClean="0">
                <a:latin typeface="Times New Roman" panose="02020603050405020304" charset="0"/>
                <a:cs typeface="Times New Roman" panose="02020603050405020304" charset="0"/>
                <a:sym typeface="+mn-ea"/>
              </a:rPr>
              <a:t>     Brute </a:t>
            </a:r>
            <a:r>
              <a:rPr lang="en-IN" altLang="en-US" sz="2400" dirty="0" err="1" smtClean="0">
                <a:latin typeface="Times New Roman" panose="02020603050405020304" charset="0"/>
                <a:cs typeface="Times New Roman" panose="02020603050405020304" charset="0"/>
                <a:sym typeface="+mn-ea"/>
              </a:rPr>
              <a:t>force,which</a:t>
            </a:r>
            <a:r>
              <a:rPr lang="en-IN" altLang="en-US" sz="2400" dirty="0" smtClean="0">
                <a:latin typeface="Times New Roman" panose="02020603050405020304" charset="0"/>
                <a:cs typeface="Times New Roman" panose="02020603050405020304" charset="0"/>
                <a:sym typeface="+mn-ea"/>
              </a:rPr>
              <a:t> is the basic algorithm ,is used as our design tool for implementing the game. We make use of this algorithm to check the boundary conditions and collision detection.</a:t>
            </a:r>
            <a:endParaRPr lang="en-IN" altLang="en-US" sz="2400" dirty="0" smtClean="0">
              <a:latin typeface="Times New Roman" panose="02020603050405020304" charset="0"/>
              <a:cs typeface="Times New Roman" panose="02020603050405020304" charset="0"/>
              <a:sym typeface="+mn-ea"/>
            </a:endParaRPr>
          </a:p>
          <a:p>
            <a:endParaRPr lang="en-IN" altLang="en-US" sz="2400" dirty="0" smtClean="0">
              <a:latin typeface="Times New Roman" panose="02020603050405020304" charset="0"/>
              <a:cs typeface="Times New Roman" panose="02020603050405020304" charset="0"/>
              <a:sym typeface="+mn-ea"/>
            </a:endParaRPr>
          </a:p>
          <a:p>
            <a:r>
              <a:rPr lang="en-IN" altLang="en-US" sz="2400" dirty="0" smtClean="0">
                <a:latin typeface="Times New Roman" panose="02020603050405020304" charset="0"/>
                <a:cs typeface="Times New Roman" panose="02020603050405020304" charset="0"/>
                <a:sym typeface="+mn-ea"/>
              </a:rPr>
              <a:t>The implementation of the game is divided into different  </a:t>
            </a:r>
            <a:r>
              <a:rPr lang="en-IN" altLang="en-US" sz="2400" dirty="0" err="1" smtClean="0">
                <a:latin typeface="Times New Roman" panose="02020603050405020304" charset="0"/>
                <a:cs typeface="Times New Roman" panose="02020603050405020304" charset="0"/>
                <a:sym typeface="+mn-ea"/>
              </a:rPr>
              <a:t>modules.Different</a:t>
            </a:r>
            <a:r>
              <a:rPr lang="en-IN" altLang="en-US" sz="2400" dirty="0" smtClean="0">
                <a:latin typeface="Times New Roman" panose="02020603050405020304" charset="0"/>
                <a:cs typeface="Times New Roman" panose="02020603050405020304" charset="0"/>
                <a:sym typeface="+mn-ea"/>
              </a:rPr>
              <a:t> modules are:</a:t>
            </a:r>
            <a:endParaRPr lang="en-IN" altLang="en-US" sz="2400" dirty="0" smtClean="0">
              <a:latin typeface="Times New Roman" panose="02020603050405020304" charset="0"/>
              <a:cs typeface="Times New Roman" panose="02020603050405020304" charset="0"/>
              <a:sym typeface="+mn-ea"/>
            </a:endParaRPr>
          </a:p>
          <a:p>
            <a:pPr marL="342900" indent="-342900">
              <a:buFont typeface="Wingdings" panose="05000000000000000000" charset="0"/>
              <a:buChar char="§"/>
            </a:pPr>
            <a:r>
              <a:rPr lang="en-IN" altLang="en-US" sz="2400" u="sng" dirty="0" smtClean="0">
                <a:latin typeface="Times New Roman" panose="02020603050405020304" charset="0"/>
                <a:cs typeface="Times New Roman" panose="02020603050405020304" charset="0"/>
                <a:sym typeface="+mn-ea"/>
              </a:rPr>
              <a:t>Void </a:t>
            </a:r>
            <a:r>
              <a:rPr lang="en-IN" altLang="en-US" sz="2400" u="sng" dirty="0" err="1" smtClean="0">
                <a:latin typeface="Times New Roman" panose="02020603050405020304" charset="0"/>
                <a:cs typeface="Times New Roman" panose="02020603050405020304" charset="0"/>
                <a:sym typeface="+mn-ea"/>
              </a:rPr>
              <a:t>initfmatrix</a:t>
            </a:r>
            <a:r>
              <a:rPr lang="en-IN" altLang="en-US" sz="2400" u="sng" dirty="0" smtClean="0">
                <a:latin typeface="Times New Roman" panose="02020603050405020304" charset="0"/>
                <a:cs typeface="Times New Roman" panose="02020603050405020304" charset="0"/>
                <a:sym typeface="+mn-ea"/>
              </a:rPr>
              <a:t>()</a:t>
            </a:r>
            <a:r>
              <a:rPr lang="en-IN" altLang="en-US" sz="2400" dirty="0" smtClean="0">
                <a:latin typeface="Times New Roman" panose="02020603050405020304" charset="0"/>
                <a:cs typeface="Times New Roman" panose="02020603050405020304" charset="0"/>
                <a:sym typeface="+mn-ea"/>
              </a:rPr>
              <a:t>:</a:t>
            </a:r>
            <a:r>
              <a:rPr lang="en-IN" altLang="en-US" sz="2400" dirty="0">
                <a:latin typeface="Times New Roman" panose="02020603050405020304" charset="0"/>
                <a:cs typeface="Times New Roman" panose="02020603050405020304" charset="0"/>
                <a:sym typeface="+mn-ea"/>
              </a:rPr>
              <a:t> </a:t>
            </a:r>
            <a:r>
              <a:rPr lang="en-IN" altLang="en-US" sz="2400" dirty="0" smtClean="0">
                <a:latin typeface="Times New Roman" panose="02020603050405020304" charset="0"/>
                <a:cs typeface="Times New Roman" panose="02020603050405020304" charset="0"/>
                <a:sym typeface="+mn-ea"/>
              </a:rPr>
              <a:t>This function is used to get the outer framework or the main matrix of the </a:t>
            </a:r>
            <a:r>
              <a:rPr lang="en-IN" altLang="en-US" sz="2400" dirty="0" err="1" smtClean="0">
                <a:latin typeface="Times New Roman" panose="02020603050405020304" charset="0"/>
                <a:cs typeface="Times New Roman" panose="02020603050405020304" charset="0"/>
                <a:sym typeface="+mn-ea"/>
              </a:rPr>
              <a:t>tetris</a:t>
            </a:r>
            <a:r>
              <a:rPr lang="en-IN" altLang="en-US" sz="2400" dirty="0" smtClean="0">
                <a:latin typeface="Times New Roman" panose="02020603050405020304" charset="0"/>
                <a:cs typeface="Times New Roman" panose="02020603050405020304" charset="0"/>
                <a:sym typeface="+mn-ea"/>
              </a:rPr>
              <a:t> in     which the game is to be played.</a:t>
            </a:r>
            <a:endParaRPr lang="en-IN" altLang="en-US" sz="2400" dirty="0" smtClean="0">
              <a:latin typeface="Times New Roman" panose="02020603050405020304" charset="0"/>
              <a:cs typeface="Times New Roman" panose="02020603050405020304" charset="0"/>
              <a:sym typeface="+mn-ea"/>
            </a:endParaRPr>
          </a:p>
          <a:p>
            <a:pPr marL="342900" indent="-342900">
              <a:buFont typeface="Wingdings" panose="05000000000000000000" charset="0"/>
              <a:buChar char="§"/>
            </a:pPr>
            <a:r>
              <a:rPr lang="en-IN" altLang="en-US" sz="2400" u="sng" dirty="0" smtClean="0">
                <a:latin typeface="Times New Roman" panose="02020603050405020304" charset="0"/>
                <a:cs typeface="Times New Roman" panose="02020603050405020304" charset="0"/>
                <a:sym typeface="+mn-ea"/>
              </a:rPr>
              <a:t>Void </a:t>
            </a:r>
            <a:r>
              <a:rPr lang="en-IN" altLang="en-US" sz="2400" u="sng" dirty="0" err="1" smtClean="0">
                <a:latin typeface="Times New Roman" panose="02020603050405020304" charset="0"/>
                <a:cs typeface="Times New Roman" panose="02020603050405020304" charset="0"/>
                <a:sym typeface="+mn-ea"/>
              </a:rPr>
              <a:t>dispalyboard</a:t>
            </a:r>
            <a:r>
              <a:rPr lang="en-IN" altLang="en-US" sz="2400" u="sng" dirty="0" smtClean="0">
                <a:latin typeface="Times New Roman" panose="02020603050405020304" charset="0"/>
                <a:cs typeface="Times New Roman" panose="02020603050405020304" charset="0"/>
                <a:sym typeface="+mn-ea"/>
              </a:rPr>
              <a:t>():</a:t>
            </a:r>
            <a:r>
              <a:rPr lang="en-IN" altLang="en-US" sz="2400" dirty="0">
                <a:latin typeface="Times New Roman" panose="02020603050405020304" charset="0"/>
                <a:cs typeface="Times New Roman" panose="02020603050405020304" charset="0"/>
                <a:sym typeface="+mn-ea"/>
              </a:rPr>
              <a:t> </a:t>
            </a:r>
            <a:r>
              <a:rPr lang="en-IN" altLang="en-US" sz="2400" dirty="0" smtClean="0">
                <a:latin typeface="Times New Roman" panose="02020603050405020304" charset="0"/>
                <a:cs typeface="Times New Roman" panose="02020603050405020304" charset="0"/>
                <a:sym typeface="+mn-ea"/>
              </a:rPr>
              <a:t>  This function is used to print a matrix that acts like a draft matrix for printing the temporary movements of the shapes and gets reinitialized </a:t>
            </a:r>
            <a:r>
              <a:rPr lang="en-IN" altLang="en-US" sz="2400" dirty="0" err="1" smtClean="0">
                <a:latin typeface="Times New Roman" panose="02020603050405020304" charset="0"/>
                <a:cs typeface="Times New Roman" panose="02020603050405020304" charset="0"/>
                <a:sym typeface="+mn-ea"/>
              </a:rPr>
              <a:t>everytime</a:t>
            </a:r>
            <a:r>
              <a:rPr lang="en-IN" altLang="en-US" sz="2400" dirty="0" smtClean="0">
                <a:latin typeface="Times New Roman" panose="02020603050405020304" charset="0"/>
                <a:cs typeface="Times New Roman" panose="02020603050405020304" charset="0"/>
                <a:sym typeface="+mn-ea"/>
              </a:rPr>
              <a:t> its called and the screen is cleared for a new matrix to get printed.</a:t>
            </a:r>
            <a:endParaRPr lang="en-IN" altLang="en-US" sz="2400" dirty="0" smtClean="0">
              <a:latin typeface="Times New Roman" panose="02020603050405020304" charset="0"/>
              <a:cs typeface="Times New Roman" panose="02020603050405020304" charset="0"/>
              <a:sym typeface="+mn-ea"/>
            </a:endParaRPr>
          </a:p>
          <a:p>
            <a:pPr marL="342900" indent="-342900">
              <a:buFont typeface="Wingdings" panose="05000000000000000000" charset="0"/>
              <a:buChar char="§"/>
            </a:pPr>
            <a:endParaRPr lang="en-IN" altLang="en-US" sz="2400" dirty="0" smtClean="0">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11760" y="-40640"/>
            <a:ext cx="11734800" cy="7200900"/>
          </a:xfrm>
          <a:prstGeom prst="rect">
            <a:avLst/>
          </a:prstGeom>
          <a:noFill/>
        </p:spPr>
        <p:txBody>
          <a:bodyPr wrap="square" rtlCol="0">
            <a:spAutoFit/>
          </a:bodyPr>
          <a:p>
            <a:pPr marL="285750" indent="-285750">
              <a:buFont typeface="Wingdings" panose="05000000000000000000" charset="0"/>
              <a:buChar char="§"/>
            </a:pPr>
            <a:r>
              <a:rPr lang="en-IN" sz="2100" u="sng" dirty="0" smtClean="0">
                <a:effectLst/>
                <a:latin typeface="Times New Roman" panose="02020603050405020304" charset="0"/>
                <a:cs typeface="Times New Roman" panose="02020603050405020304" charset="0"/>
                <a:sym typeface="+mn-ea"/>
              </a:rPr>
              <a:t>Void </a:t>
            </a:r>
            <a:r>
              <a:rPr lang="en-IN" sz="2100" u="sng" dirty="0" err="1" smtClean="0">
                <a:effectLst/>
                <a:latin typeface="Times New Roman" panose="02020603050405020304" charset="0"/>
                <a:cs typeface="Times New Roman" panose="02020603050405020304" charset="0"/>
                <a:sym typeface="+mn-ea"/>
              </a:rPr>
              <a:t>print_shape_on_board</a:t>
            </a:r>
            <a:r>
              <a:rPr lang="en-IN" sz="2100" u="sng" dirty="0" smtClean="0">
                <a:effectLst/>
                <a:latin typeface="Times New Roman" panose="02020603050405020304" charset="0"/>
                <a:cs typeface="Times New Roman" panose="02020603050405020304" charset="0"/>
                <a:sym typeface="+mn-ea"/>
              </a:rPr>
              <a:t>(): </a:t>
            </a:r>
            <a:br>
              <a:rPr lang="en-IN" sz="2100" u="sng" dirty="0" smtClean="0">
                <a:effectLst/>
                <a:latin typeface="Times New Roman" panose="02020603050405020304" charset="0"/>
                <a:cs typeface="Times New Roman" panose="02020603050405020304" charset="0"/>
                <a:sym typeface="+mn-ea"/>
              </a:rPr>
            </a:br>
            <a:r>
              <a:rPr lang="en-IN" sz="2100" dirty="0">
                <a:effectLst/>
                <a:latin typeface="Times New Roman" panose="02020603050405020304" charset="0"/>
                <a:cs typeface="Times New Roman" panose="02020603050405020304" charset="0"/>
                <a:sym typeface="+mn-ea"/>
              </a:rPr>
              <a:t> </a:t>
            </a:r>
            <a:r>
              <a:rPr lang="en-IN" sz="2100" dirty="0" smtClean="0">
                <a:effectLst/>
                <a:latin typeface="Times New Roman" panose="02020603050405020304" charset="0"/>
                <a:cs typeface="Times New Roman" panose="02020603050405020304" charset="0"/>
                <a:sym typeface="+mn-ea"/>
              </a:rPr>
              <a:t>       This method is used to print the temporary shapes and their movements onto the main matrix. It takes the shape number, rotation number and the co-ordinates of the shape as arguments . The matrix gets updated </a:t>
            </a:r>
            <a:r>
              <a:rPr lang="en-IN" sz="2100" dirty="0" err="1" smtClean="0">
                <a:effectLst/>
                <a:latin typeface="Times New Roman" panose="02020603050405020304" charset="0"/>
                <a:cs typeface="Times New Roman" panose="02020603050405020304" charset="0"/>
                <a:sym typeface="+mn-ea"/>
              </a:rPr>
              <a:t>everytime</a:t>
            </a:r>
            <a:r>
              <a:rPr lang="en-IN" sz="2100" dirty="0" smtClean="0">
                <a:effectLst/>
                <a:latin typeface="Times New Roman" panose="02020603050405020304" charset="0"/>
                <a:cs typeface="Times New Roman" panose="02020603050405020304" charset="0"/>
                <a:sym typeface="+mn-ea"/>
              </a:rPr>
              <a:t> the user makes movements to the shape in the </a:t>
            </a:r>
            <a:r>
              <a:rPr lang="en-IN" sz="2100" dirty="0" err="1" smtClean="0">
                <a:effectLst/>
                <a:latin typeface="Times New Roman" panose="02020603050405020304" charset="0"/>
                <a:cs typeface="Times New Roman" panose="02020603050405020304" charset="0"/>
                <a:sym typeface="+mn-ea"/>
              </a:rPr>
              <a:t>game,i.e,either</a:t>
            </a:r>
            <a:r>
              <a:rPr lang="en-IN" sz="2100" dirty="0" smtClean="0">
                <a:effectLst/>
                <a:latin typeface="Times New Roman" panose="02020603050405020304" charset="0"/>
                <a:cs typeface="Times New Roman" panose="02020603050405020304" charset="0"/>
                <a:sym typeface="+mn-ea"/>
              </a:rPr>
              <a:t> the rotations or the </a:t>
            </a:r>
            <a:r>
              <a:rPr lang="en-IN" sz="2100" dirty="0" err="1" smtClean="0">
                <a:effectLst/>
                <a:latin typeface="Times New Roman" panose="02020603050405020304" charset="0"/>
                <a:cs typeface="Times New Roman" panose="02020603050405020304" charset="0"/>
                <a:sym typeface="+mn-ea"/>
              </a:rPr>
              <a:t>left,right</a:t>
            </a:r>
            <a:r>
              <a:rPr lang="en-IN" sz="2100" dirty="0" smtClean="0">
                <a:effectLst/>
                <a:latin typeface="Times New Roman" panose="02020603050405020304" charset="0"/>
                <a:cs typeface="Times New Roman" panose="02020603050405020304" charset="0"/>
                <a:sym typeface="+mn-ea"/>
              </a:rPr>
              <a:t> movements.</a:t>
            </a:r>
            <a:endParaRPr lang="en-IN" sz="2100" dirty="0" smtClean="0">
              <a:effectLst/>
              <a:latin typeface="Times New Roman" panose="02020603050405020304" charset="0"/>
              <a:cs typeface="Times New Roman" panose="02020603050405020304" charset="0"/>
              <a:sym typeface="+mn-ea"/>
            </a:endParaRPr>
          </a:p>
          <a:p>
            <a:pPr indent="0">
              <a:buFont typeface="Wingdings" panose="05000000000000000000" charset="0"/>
              <a:buNone/>
            </a:pPr>
            <a:endParaRPr lang="en-IN" sz="2100" dirty="0" smtClean="0">
              <a:effectLst/>
              <a:latin typeface="Times New Roman" panose="02020603050405020304" charset="0"/>
              <a:cs typeface="Times New Roman" panose="02020603050405020304" charset="0"/>
              <a:sym typeface="+mn-ea"/>
            </a:endParaRPr>
          </a:p>
          <a:p>
            <a:pPr marL="285750" indent="-285750">
              <a:buFont typeface="Wingdings" panose="05000000000000000000" charset="0"/>
              <a:buChar char="§"/>
            </a:pPr>
            <a:r>
              <a:rPr lang="en-IN" sz="2100" u="sng" dirty="0" smtClean="0">
                <a:effectLst/>
                <a:latin typeface="Times New Roman" panose="02020603050405020304" charset="0"/>
                <a:cs typeface="Times New Roman" panose="02020603050405020304" charset="0"/>
                <a:sym typeface="+mn-ea"/>
              </a:rPr>
              <a:t>Void </a:t>
            </a:r>
            <a:r>
              <a:rPr lang="en-IN" sz="2100" u="sng" dirty="0" err="1" smtClean="0">
                <a:effectLst/>
                <a:latin typeface="Times New Roman" panose="02020603050405020304" charset="0"/>
                <a:cs typeface="Times New Roman" panose="02020603050405020304" charset="0"/>
                <a:sym typeface="+mn-ea"/>
              </a:rPr>
              <a:t>fprint_shape_on_board</a:t>
            </a:r>
            <a:r>
              <a:rPr lang="en-IN" sz="2100" u="sng" dirty="0" smtClean="0">
                <a:effectLst/>
                <a:latin typeface="Times New Roman" panose="02020603050405020304" charset="0"/>
                <a:cs typeface="Times New Roman" panose="02020603050405020304" charset="0"/>
                <a:sym typeface="+mn-ea"/>
              </a:rPr>
              <a:t>(): </a:t>
            </a:r>
            <a:br>
              <a:rPr lang="en-IN" sz="2100" u="sng" dirty="0" smtClean="0">
                <a:effectLst/>
                <a:latin typeface="Times New Roman" panose="02020603050405020304" charset="0"/>
                <a:cs typeface="Times New Roman" panose="02020603050405020304" charset="0"/>
                <a:sym typeface="+mn-ea"/>
              </a:rPr>
            </a:br>
            <a:r>
              <a:rPr lang="en-IN" sz="2100" dirty="0">
                <a:effectLst/>
                <a:latin typeface="Times New Roman" panose="02020603050405020304" charset="0"/>
                <a:cs typeface="Times New Roman" panose="02020603050405020304" charset="0"/>
                <a:sym typeface="+mn-ea"/>
              </a:rPr>
              <a:t> </a:t>
            </a:r>
            <a:r>
              <a:rPr lang="en-IN" sz="2100" dirty="0" smtClean="0">
                <a:effectLst/>
                <a:latin typeface="Times New Roman" panose="02020603050405020304" charset="0"/>
                <a:cs typeface="Times New Roman" panose="02020603050405020304" charset="0"/>
                <a:sym typeface="+mn-ea"/>
              </a:rPr>
              <a:t>     This method is same as that given above ,the only difference is that this function makes changes to the </a:t>
            </a:r>
            <a:r>
              <a:rPr lang="en-IN" sz="2100" dirty="0" err="1" smtClean="0">
                <a:effectLst/>
                <a:latin typeface="Times New Roman" panose="02020603050405020304" charset="0"/>
                <a:cs typeface="Times New Roman" panose="02020603050405020304" charset="0"/>
                <a:sym typeface="+mn-ea"/>
              </a:rPr>
              <a:t>fmatrix</a:t>
            </a:r>
            <a:r>
              <a:rPr lang="en-IN" sz="2100" dirty="0" smtClean="0">
                <a:effectLst/>
                <a:latin typeface="Times New Roman" panose="02020603050405020304" charset="0"/>
                <a:cs typeface="Times New Roman" panose="02020603050405020304" charset="0"/>
                <a:sym typeface="+mn-ea"/>
              </a:rPr>
              <a:t> or the final matrix that has the final or permanent positions of the blocks .Initially it will be same as the matrix ,but as the user keeps on making movements and finally places in the </a:t>
            </a:r>
            <a:r>
              <a:rPr lang="en-IN" sz="2100" dirty="0" err="1" smtClean="0">
                <a:effectLst/>
                <a:latin typeface="Times New Roman" panose="02020603050405020304" charset="0"/>
                <a:cs typeface="Times New Roman" panose="02020603050405020304" charset="0"/>
                <a:sym typeface="+mn-ea"/>
              </a:rPr>
              <a:t>matrix,those</a:t>
            </a:r>
            <a:r>
              <a:rPr lang="en-IN" sz="2100" dirty="0" smtClean="0">
                <a:effectLst/>
                <a:latin typeface="Times New Roman" panose="02020603050405020304" charset="0"/>
                <a:cs typeface="Times New Roman" panose="02020603050405020304" charset="0"/>
                <a:sym typeface="+mn-ea"/>
              </a:rPr>
              <a:t> changes will be updated in this </a:t>
            </a:r>
            <a:r>
              <a:rPr lang="en-IN" sz="2100" dirty="0" err="1" smtClean="0">
                <a:effectLst/>
                <a:latin typeface="Times New Roman" panose="02020603050405020304" charset="0"/>
                <a:cs typeface="Times New Roman" panose="02020603050405020304" charset="0"/>
                <a:sym typeface="+mn-ea"/>
              </a:rPr>
              <a:t>fmatrix</a:t>
            </a:r>
            <a:r>
              <a:rPr lang="en-IN" sz="2100" dirty="0" smtClean="0">
                <a:effectLst/>
                <a:latin typeface="Times New Roman" panose="02020603050405020304" charset="0"/>
                <a:cs typeface="Times New Roman" panose="02020603050405020304" charset="0"/>
                <a:sym typeface="+mn-ea"/>
              </a:rPr>
              <a:t> through this function.</a:t>
            </a:r>
            <a:endParaRPr lang="en-IN" sz="2100" dirty="0" smtClean="0">
              <a:effectLst/>
              <a:latin typeface="Times New Roman" panose="02020603050405020304" charset="0"/>
              <a:cs typeface="Times New Roman" panose="02020603050405020304" charset="0"/>
              <a:sym typeface="+mn-ea"/>
            </a:endParaRPr>
          </a:p>
          <a:p>
            <a:pPr indent="0">
              <a:buFont typeface="Wingdings" panose="05000000000000000000" charset="0"/>
              <a:buNone/>
            </a:pPr>
            <a:endParaRPr lang="en-IN" sz="2100" dirty="0" smtClean="0">
              <a:effectLst/>
              <a:latin typeface="Times New Roman" panose="02020603050405020304" charset="0"/>
              <a:cs typeface="Times New Roman" panose="02020603050405020304" charset="0"/>
              <a:sym typeface="+mn-ea"/>
            </a:endParaRPr>
          </a:p>
          <a:p>
            <a:pPr marL="285750" indent="-285750">
              <a:buFont typeface="Wingdings" panose="05000000000000000000" charset="0"/>
              <a:buChar char="§"/>
            </a:pPr>
            <a:r>
              <a:rPr lang="en-IN" sz="2100" u="sng" dirty="0" smtClean="0">
                <a:effectLst/>
                <a:latin typeface="Times New Roman" panose="02020603050405020304" charset="0"/>
                <a:cs typeface="Times New Roman" panose="02020603050405020304" charset="0"/>
                <a:sym typeface="+mn-ea"/>
              </a:rPr>
              <a:t>Void </a:t>
            </a:r>
            <a:r>
              <a:rPr lang="en-IN" sz="2100" u="sng" dirty="0" err="1" smtClean="0">
                <a:effectLst/>
                <a:latin typeface="Times New Roman" panose="02020603050405020304" charset="0"/>
                <a:cs typeface="Times New Roman" panose="02020603050405020304" charset="0"/>
                <a:sym typeface="+mn-ea"/>
              </a:rPr>
              <a:t>rotate_shape</a:t>
            </a:r>
            <a:r>
              <a:rPr lang="en-IN" sz="2100" u="sng" dirty="0" smtClean="0">
                <a:effectLst/>
                <a:latin typeface="Times New Roman" panose="02020603050405020304" charset="0"/>
                <a:cs typeface="Times New Roman" panose="02020603050405020304" charset="0"/>
                <a:sym typeface="+mn-ea"/>
              </a:rPr>
              <a:t>() :</a:t>
            </a:r>
            <a:br>
              <a:rPr lang="en-IN" sz="2100" u="sng" dirty="0" smtClean="0">
                <a:effectLst/>
                <a:latin typeface="Times New Roman" panose="02020603050405020304" charset="0"/>
                <a:cs typeface="Times New Roman" panose="02020603050405020304" charset="0"/>
                <a:sym typeface="+mn-ea"/>
              </a:rPr>
            </a:br>
            <a:r>
              <a:rPr lang="en-IN" sz="2100" dirty="0">
                <a:effectLst/>
                <a:latin typeface="Times New Roman" panose="02020603050405020304" charset="0"/>
                <a:cs typeface="Times New Roman" panose="02020603050405020304" charset="0"/>
                <a:sym typeface="+mn-ea"/>
              </a:rPr>
              <a:t> </a:t>
            </a:r>
            <a:r>
              <a:rPr lang="en-IN" sz="2100" dirty="0" smtClean="0">
                <a:effectLst/>
                <a:latin typeface="Times New Roman" panose="02020603050405020304" charset="0"/>
                <a:cs typeface="Times New Roman" panose="02020603050405020304" charset="0"/>
                <a:sym typeface="+mn-ea"/>
              </a:rPr>
              <a:t>    The rotation of the </a:t>
            </a:r>
            <a:r>
              <a:rPr lang="en-IN" sz="2100" dirty="0" err="1" smtClean="0">
                <a:effectLst/>
                <a:latin typeface="Times New Roman" panose="02020603050405020304" charset="0"/>
                <a:cs typeface="Times New Roman" panose="02020603050405020304" charset="0"/>
                <a:sym typeface="+mn-ea"/>
              </a:rPr>
              <a:t>tetrominoes</a:t>
            </a:r>
            <a:r>
              <a:rPr lang="en-IN" sz="2100" dirty="0" smtClean="0">
                <a:effectLst/>
                <a:latin typeface="Times New Roman" panose="02020603050405020304" charset="0"/>
                <a:cs typeface="Times New Roman" panose="02020603050405020304" charset="0"/>
                <a:sym typeface="+mn-ea"/>
              </a:rPr>
              <a:t> is done by this function. It takes the shape and rotation number as argument.</a:t>
            </a:r>
            <a:br>
              <a:rPr lang="en-IN" sz="2100" dirty="0" smtClean="0">
                <a:effectLst/>
                <a:latin typeface="Times New Roman" panose="02020603050405020304" charset="0"/>
                <a:cs typeface="Times New Roman" panose="02020603050405020304" charset="0"/>
                <a:sym typeface="+mn-ea"/>
              </a:rPr>
            </a:br>
            <a:r>
              <a:rPr lang="en-IN" sz="2100" dirty="0" smtClean="0">
                <a:effectLst/>
                <a:latin typeface="Times New Roman" panose="02020603050405020304" charset="0"/>
                <a:cs typeface="Times New Roman" panose="02020603050405020304" charset="0"/>
                <a:sym typeface="+mn-ea"/>
              </a:rPr>
              <a:t>Then as and when the player wants to do rotation for the shapes , the rotation number is incremented by </a:t>
            </a:r>
            <a:r>
              <a:rPr lang="en-IN" sz="2100" dirty="0" err="1" smtClean="0">
                <a:effectLst/>
                <a:latin typeface="Times New Roman" panose="02020603050405020304" charset="0"/>
                <a:cs typeface="Times New Roman" panose="02020603050405020304" charset="0"/>
                <a:sym typeface="+mn-ea"/>
              </a:rPr>
              <a:t>one,as</a:t>
            </a:r>
            <a:r>
              <a:rPr lang="en-IN" sz="2100" dirty="0" smtClean="0">
                <a:effectLst/>
                <a:latin typeface="Times New Roman" panose="02020603050405020304" charset="0"/>
                <a:cs typeface="Times New Roman" panose="02020603050405020304" charset="0"/>
                <a:sym typeface="+mn-ea"/>
              </a:rPr>
              <a:t> it is stored in the array and the shape corresponding to the incremented rotation number gets printed in the matrix.</a:t>
            </a:r>
            <a:br>
              <a:rPr lang="en-IN" sz="2100" dirty="0" smtClean="0">
                <a:effectLst/>
                <a:latin typeface="Times New Roman" panose="02020603050405020304" charset="0"/>
                <a:cs typeface="Times New Roman" panose="02020603050405020304" charset="0"/>
                <a:sym typeface="+mn-ea"/>
              </a:rPr>
            </a:br>
            <a:r>
              <a:rPr lang="en-IN" sz="2100" dirty="0" smtClean="0">
                <a:effectLst/>
                <a:latin typeface="Times New Roman" panose="02020603050405020304" charset="0"/>
                <a:cs typeface="Times New Roman" panose="02020603050405020304" charset="0"/>
                <a:sym typeface="+mn-ea"/>
              </a:rPr>
              <a:t>      Since the shapes have different number of </a:t>
            </a:r>
            <a:r>
              <a:rPr lang="en-IN" sz="2100" dirty="0" err="1" smtClean="0">
                <a:effectLst/>
                <a:latin typeface="Times New Roman" panose="02020603050405020304" charset="0"/>
                <a:cs typeface="Times New Roman" panose="02020603050405020304" charset="0"/>
                <a:sym typeface="+mn-ea"/>
              </a:rPr>
              <a:t>rotations,its</a:t>
            </a:r>
            <a:r>
              <a:rPr lang="en-IN" sz="2100" dirty="0" smtClean="0">
                <a:effectLst/>
                <a:latin typeface="Times New Roman" panose="02020603050405020304" charset="0"/>
                <a:cs typeface="Times New Roman" panose="02020603050405020304" charset="0"/>
                <a:sym typeface="+mn-ea"/>
              </a:rPr>
              <a:t> justifiable that those that have 4 rotations will have the rotation numbers from 0 to 3 and those that have 2 rotations will have rotation numbers 0 to 2 in their array indices.  </a:t>
            </a:r>
            <a:br>
              <a:rPr lang="en-IN" sz="2100" dirty="0" smtClean="0">
                <a:effectLst/>
                <a:latin typeface="Times New Roman" panose="02020603050405020304" charset="0"/>
                <a:cs typeface="Times New Roman" panose="02020603050405020304" charset="0"/>
                <a:sym typeface="+mn-ea"/>
              </a:rPr>
            </a:br>
            <a:endParaRPr lang="en-IN" altLang="en-US"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1600" y="30480"/>
            <a:ext cx="11785600" cy="7170420"/>
          </a:xfrm>
          <a:prstGeom prst="rect">
            <a:avLst/>
          </a:prstGeom>
          <a:noFill/>
        </p:spPr>
        <p:txBody>
          <a:bodyPr wrap="square" rtlCol="0">
            <a:spAutoFit/>
          </a:bodyPr>
          <a:p>
            <a:pPr marL="285750" indent="-285750">
              <a:buFont typeface="Wingdings" panose="05000000000000000000" charset="0"/>
              <a:buChar char="§"/>
            </a:pPr>
            <a:r>
              <a:rPr lang="en-IN" sz="2100" u="sng" dirty="0" smtClean="0">
                <a:effectLst/>
                <a:latin typeface="Times New Roman" panose="02020603050405020304" charset="0"/>
                <a:cs typeface="Times New Roman" panose="02020603050405020304" charset="0"/>
                <a:sym typeface="+mn-ea"/>
              </a:rPr>
              <a:t>Void </a:t>
            </a:r>
            <a:r>
              <a:rPr lang="en-IN" sz="2100" u="sng" dirty="0" err="1" smtClean="0">
                <a:effectLst/>
                <a:latin typeface="Times New Roman" panose="02020603050405020304" charset="0"/>
                <a:cs typeface="Times New Roman" panose="02020603050405020304" charset="0"/>
                <a:sym typeface="+mn-ea"/>
              </a:rPr>
              <a:t>checkposition</a:t>
            </a:r>
            <a:r>
              <a:rPr lang="en-IN" sz="2100" u="sng" dirty="0" smtClean="0">
                <a:effectLst/>
                <a:latin typeface="Times New Roman" panose="02020603050405020304" charset="0"/>
                <a:cs typeface="Times New Roman" panose="02020603050405020304" charset="0"/>
                <a:sym typeface="+mn-ea"/>
              </a:rPr>
              <a:t>():</a:t>
            </a:r>
            <a:br>
              <a:rPr lang="en-IN" sz="2100" dirty="0" smtClean="0">
                <a:effectLst/>
                <a:latin typeface="Times New Roman" panose="02020603050405020304" charset="0"/>
                <a:cs typeface="Times New Roman" panose="02020603050405020304" charset="0"/>
                <a:sym typeface="+mn-ea"/>
              </a:rPr>
            </a:br>
            <a:r>
              <a:rPr lang="en-IN" sz="2100" dirty="0">
                <a:effectLst/>
                <a:latin typeface="Times New Roman" panose="02020603050405020304" charset="0"/>
                <a:cs typeface="Times New Roman" panose="02020603050405020304" charset="0"/>
                <a:sym typeface="+mn-ea"/>
              </a:rPr>
              <a:t> </a:t>
            </a:r>
            <a:r>
              <a:rPr lang="en-IN" sz="2100" dirty="0" smtClean="0">
                <a:effectLst/>
                <a:latin typeface="Times New Roman" panose="02020603050405020304" charset="0"/>
                <a:cs typeface="Times New Roman" panose="02020603050405020304" charset="0"/>
                <a:sym typeface="+mn-ea"/>
              </a:rPr>
              <a:t>     This is the error and the collision detection function. The function checks for the matrix of the shapes that have 1  and then checks it with the boundary </a:t>
            </a:r>
            <a:r>
              <a:rPr lang="en-IN" sz="2100" dirty="0" err="1" smtClean="0">
                <a:effectLst/>
                <a:latin typeface="Times New Roman" panose="02020603050405020304" charset="0"/>
                <a:cs typeface="Times New Roman" panose="02020603050405020304" charset="0"/>
                <a:sym typeface="+mn-ea"/>
              </a:rPr>
              <a:t>conditions.If</a:t>
            </a:r>
            <a:r>
              <a:rPr lang="en-IN" sz="2100" dirty="0" smtClean="0">
                <a:effectLst/>
                <a:latin typeface="Times New Roman" panose="02020603050405020304" charset="0"/>
                <a:cs typeface="Times New Roman" panose="02020603050405020304" charset="0"/>
                <a:sym typeface="+mn-ea"/>
              </a:rPr>
              <a:t> the block encounters any of the boundaries of the </a:t>
            </a:r>
            <a:r>
              <a:rPr lang="en-IN" sz="2100" dirty="0" err="1" smtClean="0">
                <a:effectLst/>
                <a:latin typeface="Times New Roman" panose="02020603050405020304" charset="0"/>
                <a:cs typeface="Times New Roman" panose="02020603050405020304" charset="0"/>
                <a:sym typeface="+mn-ea"/>
              </a:rPr>
              <a:t>framework,the</a:t>
            </a:r>
            <a:r>
              <a:rPr lang="en-IN" sz="2100" dirty="0" smtClean="0">
                <a:effectLst/>
                <a:latin typeface="Times New Roman" panose="02020603050405020304" charset="0"/>
                <a:cs typeface="Times New Roman" panose="02020603050405020304" charset="0"/>
                <a:sym typeface="+mn-ea"/>
              </a:rPr>
              <a:t> function returns 0. If the block encounters another </a:t>
            </a:r>
            <a:r>
              <a:rPr lang="en-IN" sz="2100" dirty="0" err="1" smtClean="0">
                <a:effectLst/>
                <a:latin typeface="Times New Roman" panose="02020603050405020304" charset="0"/>
                <a:cs typeface="Times New Roman" panose="02020603050405020304" charset="0"/>
                <a:sym typeface="+mn-ea"/>
              </a:rPr>
              <a:t>block,it</a:t>
            </a:r>
            <a:r>
              <a:rPr lang="en-IN" sz="2100" dirty="0" smtClean="0">
                <a:effectLst/>
                <a:latin typeface="Times New Roman" panose="02020603050405020304" charset="0"/>
                <a:cs typeface="Times New Roman" panose="02020603050405020304" charset="0"/>
                <a:sym typeface="+mn-ea"/>
              </a:rPr>
              <a:t> returns 2. If there is a successful placing of the block, then the function returns 1.</a:t>
            </a:r>
            <a:endParaRPr lang="en-IN" sz="2100" dirty="0" smtClean="0">
              <a:effectLst/>
              <a:latin typeface="Times New Roman" panose="02020603050405020304" charset="0"/>
              <a:cs typeface="Times New Roman" panose="02020603050405020304" charset="0"/>
              <a:sym typeface="+mn-ea"/>
            </a:endParaRPr>
          </a:p>
          <a:p>
            <a:pPr marL="285750" indent="-285750">
              <a:buFont typeface="Wingdings" panose="05000000000000000000" charset="0"/>
              <a:buChar char="§"/>
            </a:pPr>
            <a:r>
              <a:rPr lang="en-IN" sz="2100" u="sng" dirty="0" smtClean="0">
                <a:effectLst/>
                <a:latin typeface="Times New Roman" panose="02020603050405020304" charset="0"/>
                <a:cs typeface="Times New Roman" panose="02020603050405020304" charset="0"/>
                <a:sym typeface="+mn-ea"/>
              </a:rPr>
              <a:t>void score():</a:t>
            </a:r>
            <a:br>
              <a:rPr lang="en-IN" sz="2100" dirty="0" smtClean="0">
                <a:effectLst/>
                <a:latin typeface="Times New Roman" panose="02020603050405020304" charset="0"/>
                <a:cs typeface="Times New Roman" panose="02020603050405020304" charset="0"/>
                <a:sym typeface="+mn-ea"/>
              </a:rPr>
            </a:br>
            <a:r>
              <a:rPr lang="en-IN" sz="2100" dirty="0">
                <a:effectLst/>
                <a:latin typeface="Times New Roman" panose="02020603050405020304" charset="0"/>
                <a:cs typeface="Times New Roman" panose="02020603050405020304" charset="0"/>
                <a:sym typeface="+mn-ea"/>
              </a:rPr>
              <a:t> </a:t>
            </a:r>
            <a:r>
              <a:rPr lang="en-IN" sz="2100" dirty="0" smtClean="0">
                <a:effectLst/>
                <a:latin typeface="Times New Roman" panose="02020603050405020304" charset="0"/>
                <a:cs typeface="Times New Roman" panose="02020603050405020304" charset="0"/>
                <a:sym typeface="+mn-ea"/>
              </a:rPr>
              <a:t>       This method is used to display the score on the console ,</a:t>
            </a:r>
            <a:r>
              <a:rPr lang="en-IN" sz="2100" dirty="0" err="1" smtClean="0">
                <a:effectLst/>
                <a:latin typeface="Times New Roman" panose="02020603050405020304" charset="0"/>
                <a:cs typeface="Times New Roman" panose="02020603050405020304" charset="0"/>
                <a:sym typeface="+mn-ea"/>
              </a:rPr>
              <a:t>everytime</a:t>
            </a:r>
            <a:r>
              <a:rPr lang="en-IN" sz="2100" dirty="0" smtClean="0">
                <a:effectLst/>
                <a:latin typeface="Times New Roman" panose="02020603050405020304" charset="0"/>
                <a:cs typeface="Times New Roman" panose="02020603050405020304" charset="0"/>
                <a:sym typeface="+mn-ea"/>
              </a:rPr>
              <a:t> a block is placed and </a:t>
            </a:r>
            <a:r>
              <a:rPr lang="en-IN" sz="2100" dirty="0" err="1" smtClean="0">
                <a:effectLst/>
                <a:latin typeface="Times New Roman" panose="02020603050405020304" charset="0"/>
                <a:cs typeface="Times New Roman" panose="02020603050405020304" charset="0"/>
                <a:sym typeface="+mn-ea"/>
              </a:rPr>
              <a:t>everytime</a:t>
            </a:r>
            <a:r>
              <a:rPr lang="en-IN" sz="2100" dirty="0" smtClean="0">
                <a:effectLst/>
                <a:latin typeface="Times New Roman" panose="02020603050405020304" charset="0"/>
                <a:cs typeface="Times New Roman" panose="02020603050405020304" charset="0"/>
                <a:sym typeface="+mn-ea"/>
              </a:rPr>
              <a:t> a row gets </a:t>
            </a:r>
            <a:r>
              <a:rPr lang="en-IN" sz="2100" dirty="0" err="1" smtClean="0">
                <a:effectLst/>
                <a:latin typeface="Times New Roman" panose="02020603050405020304" charset="0"/>
                <a:cs typeface="Times New Roman" panose="02020603050405020304" charset="0"/>
                <a:sym typeface="+mn-ea"/>
              </a:rPr>
              <a:t>cleared.Also</a:t>
            </a:r>
            <a:r>
              <a:rPr lang="en-IN" sz="2100" dirty="0" smtClean="0">
                <a:effectLst/>
                <a:latin typeface="Times New Roman" panose="02020603050405020304" charset="0"/>
                <a:cs typeface="Times New Roman" panose="02020603050405020304" charset="0"/>
                <a:sym typeface="+mn-ea"/>
              </a:rPr>
              <a:t> displays the final score  when the game gets </a:t>
            </a:r>
            <a:r>
              <a:rPr lang="en-IN" sz="2100" dirty="0" err="1" smtClean="0">
                <a:effectLst/>
                <a:latin typeface="Times New Roman" panose="02020603050405020304" charset="0"/>
                <a:cs typeface="Times New Roman" panose="02020603050405020304" charset="0"/>
                <a:sym typeface="+mn-ea"/>
              </a:rPr>
              <a:t>over.Basically</a:t>
            </a:r>
            <a:r>
              <a:rPr lang="en-IN" sz="2100" dirty="0" smtClean="0">
                <a:effectLst/>
                <a:latin typeface="Times New Roman" panose="02020603050405020304" charset="0"/>
                <a:cs typeface="Times New Roman" panose="02020603050405020304" charset="0"/>
                <a:sym typeface="+mn-ea"/>
              </a:rPr>
              <a:t>, it checks the rows of the </a:t>
            </a:r>
            <a:r>
              <a:rPr lang="en-IN" sz="2100" dirty="0" err="1" smtClean="0">
                <a:effectLst/>
                <a:latin typeface="Times New Roman" panose="02020603050405020304" charset="0"/>
                <a:cs typeface="Times New Roman" panose="02020603050405020304" charset="0"/>
                <a:sym typeface="+mn-ea"/>
              </a:rPr>
              <a:t>fmatrix</a:t>
            </a:r>
            <a:r>
              <a:rPr lang="en-IN" sz="2100" dirty="0" smtClean="0">
                <a:effectLst/>
                <a:latin typeface="Times New Roman" panose="02020603050405020304" charset="0"/>
                <a:cs typeface="Times New Roman" panose="02020603050405020304" charset="0"/>
                <a:sym typeface="+mn-ea"/>
              </a:rPr>
              <a:t> from the </a:t>
            </a:r>
            <a:r>
              <a:rPr lang="en-IN" sz="2100" dirty="0" err="1" smtClean="0">
                <a:effectLst/>
                <a:latin typeface="Times New Roman" panose="02020603050405020304" charset="0"/>
                <a:cs typeface="Times New Roman" panose="02020603050405020304" charset="0"/>
                <a:sym typeface="+mn-ea"/>
              </a:rPr>
              <a:t>bottom,whether</a:t>
            </a:r>
            <a:r>
              <a:rPr lang="en-IN" sz="2100" dirty="0" smtClean="0">
                <a:effectLst/>
                <a:latin typeface="Times New Roman" panose="02020603050405020304" charset="0"/>
                <a:cs typeface="Times New Roman" panose="02020603050405020304" charset="0"/>
                <a:sym typeface="+mn-ea"/>
              </a:rPr>
              <a:t> the rows have filled up or not. If the rows have filled </a:t>
            </a:r>
            <a:r>
              <a:rPr lang="en-IN" sz="2100" dirty="0" err="1" smtClean="0">
                <a:effectLst/>
                <a:latin typeface="Times New Roman" panose="02020603050405020304" charset="0"/>
                <a:cs typeface="Times New Roman" panose="02020603050405020304" charset="0"/>
                <a:sym typeface="+mn-ea"/>
              </a:rPr>
              <a:t>up,the</a:t>
            </a:r>
            <a:r>
              <a:rPr lang="en-IN" sz="2100" dirty="0" smtClean="0">
                <a:effectLst/>
                <a:latin typeface="Times New Roman" panose="02020603050405020304" charset="0"/>
                <a:cs typeface="Times New Roman" panose="02020603050405020304" charset="0"/>
                <a:sym typeface="+mn-ea"/>
              </a:rPr>
              <a:t> score of 100 points is added to the current score. Also when each block gets </a:t>
            </a:r>
            <a:r>
              <a:rPr lang="en-IN" sz="2100" dirty="0" err="1" smtClean="0">
                <a:effectLst/>
                <a:latin typeface="Times New Roman" panose="02020603050405020304" charset="0"/>
                <a:cs typeface="Times New Roman" panose="02020603050405020304" charset="0"/>
                <a:sym typeface="+mn-ea"/>
              </a:rPr>
              <a:t>placed,its</a:t>
            </a:r>
            <a:r>
              <a:rPr lang="en-IN" sz="2100" dirty="0" smtClean="0">
                <a:effectLst/>
                <a:latin typeface="Times New Roman" panose="02020603050405020304" charset="0"/>
                <a:cs typeface="Times New Roman" panose="02020603050405020304" charset="0"/>
                <a:sym typeface="+mn-ea"/>
              </a:rPr>
              <a:t> respective </a:t>
            </a:r>
            <a:r>
              <a:rPr lang="en-IN" sz="2100" dirty="0" err="1" smtClean="0">
                <a:effectLst/>
                <a:latin typeface="Times New Roman" panose="02020603050405020304" charset="0"/>
                <a:cs typeface="Times New Roman" panose="02020603050405020304" charset="0"/>
                <a:sym typeface="+mn-ea"/>
              </a:rPr>
              <a:t>ponts</a:t>
            </a:r>
            <a:r>
              <a:rPr lang="en-IN" sz="2100" dirty="0" smtClean="0">
                <a:effectLst/>
                <a:latin typeface="Times New Roman" panose="02020603050405020304" charset="0"/>
                <a:cs typeface="Times New Roman" panose="02020603050405020304" charset="0"/>
                <a:sym typeface="+mn-ea"/>
              </a:rPr>
              <a:t> gets added to the score. When there is no space available for any other blocks to come or get placed, game gets over and the final score will be displayed.</a:t>
            </a:r>
            <a:endParaRPr lang="en-IN" sz="2100" dirty="0" smtClean="0">
              <a:effectLst/>
              <a:latin typeface="Times New Roman" panose="02020603050405020304" charset="0"/>
              <a:cs typeface="Times New Roman" panose="02020603050405020304" charset="0"/>
              <a:sym typeface="+mn-ea"/>
            </a:endParaRPr>
          </a:p>
          <a:p>
            <a:pPr marL="285750" indent="-285750">
              <a:buFont typeface="Wingdings" panose="05000000000000000000" charset="0"/>
              <a:buChar char="§"/>
            </a:pPr>
            <a:r>
              <a:rPr lang="en-IN" sz="2100" u="sng" dirty="0" smtClean="0">
                <a:effectLst/>
                <a:latin typeface="Times New Roman" panose="02020603050405020304" charset="0"/>
                <a:cs typeface="Times New Roman" panose="02020603050405020304" charset="0"/>
                <a:sym typeface="+mn-ea"/>
              </a:rPr>
              <a:t>Main()</a:t>
            </a:r>
            <a:r>
              <a:rPr lang="en-IN" sz="2100" dirty="0" smtClean="0">
                <a:effectLst/>
                <a:latin typeface="Times New Roman" panose="02020603050405020304" charset="0"/>
                <a:cs typeface="Times New Roman" panose="02020603050405020304" charset="0"/>
                <a:sym typeface="+mn-ea"/>
              </a:rPr>
              <a:t>:</a:t>
            </a:r>
            <a:br>
              <a:rPr lang="en-IN" sz="2100" dirty="0" smtClean="0">
                <a:effectLst/>
                <a:latin typeface="Times New Roman" panose="02020603050405020304" charset="0"/>
                <a:cs typeface="Times New Roman" panose="02020603050405020304" charset="0"/>
                <a:sym typeface="+mn-ea"/>
              </a:rPr>
            </a:br>
            <a:r>
              <a:rPr lang="en-IN" sz="2100" dirty="0">
                <a:effectLst/>
                <a:latin typeface="Times New Roman" panose="02020603050405020304" charset="0"/>
                <a:cs typeface="Times New Roman" panose="02020603050405020304" charset="0"/>
                <a:sym typeface="+mn-ea"/>
              </a:rPr>
              <a:t> </a:t>
            </a:r>
            <a:r>
              <a:rPr lang="en-IN" sz="2100" dirty="0" smtClean="0">
                <a:effectLst/>
                <a:latin typeface="Times New Roman" panose="02020603050405020304" charset="0"/>
                <a:cs typeface="Times New Roman" panose="02020603050405020304" charset="0"/>
                <a:sym typeface="+mn-ea"/>
              </a:rPr>
              <a:t>   Here ,first the </a:t>
            </a:r>
            <a:r>
              <a:rPr lang="en-IN" sz="2100" dirty="0" err="1" smtClean="0">
                <a:effectLst/>
                <a:latin typeface="Times New Roman" panose="02020603050405020304" charset="0"/>
                <a:cs typeface="Times New Roman" panose="02020603050405020304" charset="0"/>
                <a:sym typeface="+mn-ea"/>
              </a:rPr>
              <a:t>initfmatrix</a:t>
            </a:r>
            <a:r>
              <a:rPr lang="en-IN" sz="2100" dirty="0" smtClean="0">
                <a:effectLst/>
                <a:latin typeface="Times New Roman" panose="02020603050405020304" charset="0"/>
                <a:cs typeface="Times New Roman" panose="02020603050405020304" charset="0"/>
                <a:sym typeface="+mn-ea"/>
              </a:rPr>
              <a:t> </a:t>
            </a:r>
            <a:r>
              <a:rPr lang="en-IN" sz="2100" dirty="0" err="1" smtClean="0">
                <a:effectLst/>
                <a:latin typeface="Times New Roman" panose="02020603050405020304" charset="0"/>
                <a:cs typeface="Times New Roman" panose="02020603050405020304" charset="0"/>
                <a:sym typeface="+mn-ea"/>
              </a:rPr>
              <a:t>funtion</a:t>
            </a:r>
            <a:r>
              <a:rPr lang="en-IN" sz="2100" dirty="0" smtClean="0">
                <a:effectLst/>
                <a:latin typeface="Times New Roman" panose="02020603050405020304" charset="0"/>
                <a:cs typeface="Times New Roman" panose="02020603050405020304" charset="0"/>
                <a:sym typeface="+mn-ea"/>
              </a:rPr>
              <a:t> is called to set the layout of the </a:t>
            </a:r>
            <a:r>
              <a:rPr lang="en-IN" sz="2100" dirty="0" err="1" smtClean="0">
                <a:effectLst/>
                <a:latin typeface="Times New Roman" panose="02020603050405020304" charset="0"/>
                <a:cs typeface="Times New Roman" panose="02020603050405020304" charset="0"/>
                <a:sym typeface="+mn-ea"/>
              </a:rPr>
              <a:t>game.Then</a:t>
            </a:r>
            <a:r>
              <a:rPr lang="en-IN" sz="2100" dirty="0" smtClean="0">
                <a:effectLst/>
                <a:latin typeface="Times New Roman" panose="02020603050405020304" charset="0"/>
                <a:cs typeface="Times New Roman" panose="02020603050405020304" charset="0"/>
                <a:sym typeface="+mn-ea"/>
              </a:rPr>
              <a:t> the game begins. First a random shape appears and the player is asked for rotations and other required </a:t>
            </a:r>
            <a:r>
              <a:rPr lang="en-IN" sz="2100" dirty="0" err="1" smtClean="0">
                <a:effectLst/>
                <a:latin typeface="Times New Roman" panose="02020603050405020304" charset="0"/>
                <a:cs typeface="Times New Roman" panose="02020603050405020304" charset="0"/>
                <a:sym typeface="+mn-ea"/>
              </a:rPr>
              <a:t>movements.The</a:t>
            </a:r>
            <a:r>
              <a:rPr lang="en-IN" sz="2100" dirty="0" smtClean="0">
                <a:effectLst/>
                <a:latin typeface="Times New Roman" panose="02020603050405020304" charset="0"/>
                <a:cs typeface="Times New Roman" panose="02020603050405020304" charset="0"/>
                <a:sym typeface="+mn-ea"/>
              </a:rPr>
              <a:t> left right movements are restricted within the boundaries of the layout using the </a:t>
            </a:r>
            <a:r>
              <a:rPr lang="en-IN" sz="2100" dirty="0" err="1" smtClean="0">
                <a:effectLst/>
                <a:latin typeface="Times New Roman" panose="02020603050405020304" charset="0"/>
                <a:cs typeface="Times New Roman" panose="02020603050405020304" charset="0"/>
                <a:sym typeface="+mn-ea"/>
              </a:rPr>
              <a:t>checkposition</a:t>
            </a:r>
            <a:r>
              <a:rPr lang="en-IN" sz="2100" dirty="0" smtClean="0">
                <a:effectLst/>
                <a:latin typeface="Times New Roman" panose="02020603050405020304" charset="0"/>
                <a:cs typeface="Times New Roman" panose="02020603050405020304" charset="0"/>
                <a:sym typeface="+mn-ea"/>
              </a:rPr>
              <a:t> </a:t>
            </a:r>
            <a:r>
              <a:rPr lang="en-IN" sz="2100" dirty="0" err="1" smtClean="0">
                <a:effectLst/>
                <a:latin typeface="Times New Roman" panose="02020603050405020304" charset="0"/>
                <a:cs typeface="Times New Roman" panose="02020603050405020304" charset="0"/>
                <a:sym typeface="+mn-ea"/>
              </a:rPr>
              <a:t>function.When</a:t>
            </a:r>
            <a:r>
              <a:rPr lang="en-IN" sz="2100" dirty="0" smtClean="0">
                <a:effectLst/>
                <a:latin typeface="Times New Roman" panose="02020603050405020304" charset="0"/>
                <a:cs typeface="Times New Roman" panose="02020603050405020304" charset="0"/>
                <a:sym typeface="+mn-ea"/>
              </a:rPr>
              <a:t> the player tries to move beyond the boundary </a:t>
            </a:r>
            <a:r>
              <a:rPr lang="en-IN" sz="2100" dirty="0" err="1" smtClean="0">
                <a:effectLst/>
                <a:latin typeface="Times New Roman" panose="02020603050405020304" charset="0"/>
                <a:cs typeface="Times New Roman" panose="02020603050405020304" charset="0"/>
                <a:sym typeface="+mn-ea"/>
              </a:rPr>
              <a:t>conditions,its</a:t>
            </a:r>
            <a:r>
              <a:rPr lang="en-IN" sz="2100" dirty="0" smtClean="0">
                <a:effectLst/>
                <a:latin typeface="Times New Roman" panose="02020603050405020304" charset="0"/>
                <a:cs typeface="Times New Roman" panose="02020603050405020304" charset="0"/>
                <a:sym typeface="+mn-ea"/>
              </a:rPr>
              <a:t> not allowed. Then the block is made to fall down by </a:t>
            </a:r>
            <a:r>
              <a:rPr lang="en-IN" sz="2100" dirty="0" err="1" smtClean="0">
                <a:effectLst/>
                <a:latin typeface="Times New Roman" panose="02020603050405020304" charset="0"/>
                <a:cs typeface="Times New Roman" panose="02020603050405020304" charset="0"/>
                <a:sym typeface="+mn-ea"/>
              </a:rPr>
              <a:t>default,if</a:t>
            </a:r>
            <a:r>
              <a:rPr lang="en-IN" sz="2100" dirty="0" smtClean="0">
                <a:effectLst/>
                <a:latin typeface="Times New Roman" panose="02020603050405020304" charset="0"/>
                <a:cs typeface="Times New Roman" panose="02020603050405020304" charset="0"/>
                <a:sym typeface="+mn-ea"/>
              </a:rPr>
              <a:t> the player is not </a:t>
            </a:r>
            <a:r>
              <a:rPr lang="en-IN" sz="2100" dirty="0" err="1" smtClean="0">
                <a:effectLst/>
                <a:latin typeface="Times New Roman" panose="02020603050405020304" charset="0"/>
                <a:cs typeface="Times New Roman" panose="02020603050405020304" charset="0"/>
                <a:sym typeface="+mn-ea"/>
              </a:rPr>
              <a:t>intertested</a:t>
            </a:r>
            <a:r>
              <a:rPr lang="en-IN" sz="2100" dirty="0" smtClean="0">
                <a:effectLst/>
                <a:latin typeface="Times New Roman" panose="02020603050405020304" charset="0"/>
                <a:cs typeface="Times New Roman" panose="02020603050405020304" charset="0"/>
                <a:sym typeface="+mn-ea"/>
              </a:rPr>
              <a:t> to make any left or right </a:t>
            </a:r>
            <a:r>
              <a:rPr lang="en-IN" sz="2100" dirty="0" err="1" smtClean="0">
                <a:effectLst/>
                <a:latin typeface="Times New Roman" panose="02020603050405020304" charset="0"/>
                <a:cs typeface="Times New Roman" panose="02020603050405020304" charset="0"/>
                <a:sym typeface="+mn-ea"/>
              </a:rPr>
              <a:t>movements.Finally</a:t>
            </a:r>
            <a:r>
              <a:rPr lang="en-IN" sz="2100" dirty="0" smtClean="0">
                <a:effectLst/>
                <a:latin typeface="Times New Roman" panose="02020603050405020304" charset="0"/>
                <a:cs typeface="Times New Roman" panose="02020603050405020304" charset="0"/>
                <a:sym typeface="+mn-ea"/>
              </a:rPr>
              <a:t> the </a:t>
            </a:r>
            <a:r>
              <a:rPr lang="en-IN" sz="2100" dirty="0" err="1" smtClean="0">
                <a:effectLst/>
                <a:latin typeface="Times New Roman" panose="02020603050405020304" charset="0"/>
                <a:cs typeface="Times New Roman" panose="02020603050405020304" charset="0"/>
                <a:sym typeface="+mn-ea"/>
              </a:rPr>
              <a:t>fmatrix</a:t>
            </a:r>
            <a:r>
              <a:rPr lang="en-IN" sz="2100" dirty="0" smtClean="0">
                <a:effectLst/>
                <a:latin typeface="Times New Roman" panose="02020603050405020304" charset="0"/>
                <a:cs typeface="Times New Roman" panose="02020603050405020304" charset="0"/>
                <a:sym typeface="+mn-ea"/>
              </a:rPr>
              <a:t> gets printed with the permanent positions of the blocks inside it and the score is shown. This keeps continuing. If the player wants to quit the game in the </a:t>
            </a:r>
            <a:r>
              <a:rPr lang="en-IN" sz="2100" dirty="0" err="1" smtClean="0">
                <a:effectLst/>
                <a:latin typeface="Times New Roman" panose="02020603050405020304" charset="0"/>
                <a:cs typeface="Times New Roman" panose="02020603050405020304" charset="0"/>
                <a:sym typeface="+mn-ea"/>
              </a:rPr>
              <a:t>middle,Ctrl+C</a:t>
            </a:r>
            <a:r>
              <a:rPr lang="en-IN" sz="2100" dirty="0" smtClean="0">
                <a:effectLst/>
                <a:latin typeface="Times New Roman" panose="02020603050405020304" charset="0"/>
                <a:cs typeface="Times New Roman" panose="02020603050405020304" charset="0"/>
                <a:sym typeface="+mn-ea"/>
              </a:rPr>
              <a:t> is to be pressed.  </a:t>
            </a:r>
            <a:br>
              <a:rPr lang="en-IN" sz="2100" dirty="0" smtClean="0">
                <a:effectLst/>
                <a:latin typeface="Times New Roman" panose="02020603050405020304" charset="0"/>
                <a:cs typeface="Times New Roman" panose="02020603050405020304" charset="0"/>
                <a:sym typeface="+mn-ea"/>
              </a:rPr>
            </a:br>
            <a:r>
              <a:rPr lang="en-IN" sz="2000" dirty="0">
                <a:effectLst/>
                <a:latin typeface="Times New Roman" panose="02020603050405020304" charset="0"/>
                <a:cs typeface="Times New Roman" panose="02020603050405020304" charset="0"/>
                <a:sym typeface="+mn-ea"/>
              </a:rPr>
              <a:t> </a:t>
            </a:r>
            <a:r>
              <a:rPr lang="en-IN" sz="2000" dirty="0" smtClean="0">
                <a:effectLst/>
                <a:latin typeface="Times New Roman" panose="02020603050405020304" charset="0"/>
                <a:cs typeface="Times New Roman" panose="02020603050405020304" charset="0"/>
                <a:sym typeface="+mn-ea"/>
              </a:rPr>
              <a:t>   </a:t>
            </a:r>
            <a:endParaRPr lang="en-US" sz="2000"/>
          </a:p>
          <a:p>
            <a:pPr marL="285750" indent="-285750"/>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673861" y="393066"/>
            <a:ext cx="9224011" cy="3046095"/>
          </a:xfrm>
          <a:prstGeom prst="rect">
            <a:avLst/>
          </a:prstGeom>
          <a:noFill/>
        </p:spPr>
        <p:txBody>
          <a:bodyPr wrap="square" rtlCol="0">
            <a:spAutoFit/>
          </a:bodyPr>
          <a:lstStyle/>
          <a:p>
            <a:r>
              <a:rPr lang="en-IN" altLang="en-US" sz="4000">
                <a:latin typeface="Castellar" panose="020A0402060406010301" charset="0"/>
                <a:cs typeface="Castellar" panose="020A0402060406010301" charset="0"/>
              </a:rPr>
              <a:t>                  </a:t>
            </a:r>
            <a:endParaRPr lang="en-IN" altLang="en-US" sz="4000">
              <a:latin typeface="Castellar" panose="020A0402060406010301" charset="0"/>
              <a:cs typeface="Castellar" panose="020A0402060406010301" charset="0"/>
            </a:endParaRPr>
          </a:p>
          <a:p>
            <a:endParaRPr lang="en-IN" altLang="en-US" sz="4000" u="sng">
              <a:latin typeface="Castellar" panose="020A0402060406010301" charset="0"/>
              <a:cs typeface="Castellar" panose="020A0402060406010301" charset="0"/>
            </a:endParaRPr>
          </a:p>
          <a:p>
            <a:r>
              <a:rPr lang="en-IN" altLang="en-US" sz="4000">
                <a:latin typeface="Castellar" panose="020A0402060406010301" charset="0"/>
                <a:cs typeface="Castellar" panose="020A0402060406010301" charset="0"/>
              </a:rPr>
              <a:t>                </a:t>
            </a:r>
            <a:r>
              <a:rPr lang="en-IN" altLang="en-US" sz="4000" u="sng">
                <a:latin typeface="Castellar" panose="020A0402060406010301" charset="0"/>
                <a:cs typeface="Castellar" panose="020A0402060406010301" charset="0"/>
              </a:rPr>
              <a:t>The end</a:t>
            </a:r>
            <a:endParaRPr lang="en-IN" altLang="en-US" sz="4000" u="sng">
              <a:latin typeface="Castellar" panose="020A0402060406010301" charset="0"/>
              <a:cs typeface="Castellar" panose="020A0402060406010301" charset="0"/>
            </a:endParaRPr>
          </a:p>
          <a:p>
            <a:r>
              <a:rPr lang="en-US" sz="3200" dirty="0" smtClean="0">
                <a:latin typeface="Times New Roman" panose="02020603050405020304" charset="0"/>
                <a:cs typeface="Times New Roman" panose="02020603050405020304" charset="0"/>
                <a:sym typeface="+mn-ea"/>
              </a:rPr>
              <a:t>        Yes, we can play with the </a:t>
            </a:r>
            <a:r>
              <a:rPr lang="en-US" sz="3200" dirty="0" err="1" smtClean="0">
                <a:latin typeface="Times New Roman" panose="02020603050405020304" charset="0"/>
                <a:cs typeface="Times New Roman" panose="02020603050405020304" charset="0"/>
                <a:sym typeface="+mn-ea"/>
              </a:rPr>
              <a:t>tetris</a:t>
            </a:r>
            <a:r>
              <a:rPr lang="en-US" sz="3200" dirty="0" smtClean="0">
                <a:latin typeface="Times New Roman" panose="02020603050405020304" charset="0"/>
                <a:cs typeface="Times New Roman" panose="02020603050405020304" charset="0"/>
                <a:sym typeface="+mn-ea"/>
              </a:rPr>
              <a:t> now :D</a:t>
            </a:r>
            <a:endParaRPr lang="en-US" sz="4000" dirty="0"/>
          </a:p>
          <a:p>
            <a:endParaRPr lang="en-IN" altLang="en-US" sz="4000" u="sng">
              <a:latin typeface="Castellar" panose="020A0402060406010301" charset="0"/>
              <a:cs typeface="Castellar" panose="020A0402060406010301"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5354</Words>
  <Application>WPS Presentation</Application>
  <PresentationFormat>Custom</PresentationFormat>
  <Paragraphs>84</Paragraphs>
  <Slides>8</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Wingdings 2</vt:lpstr>
      <vt:lpstr>Wingdings</vt:lpstr>
      <vt:lpstr>Wingdings 3</vt:lpstr>
      <vt:lpstr>Times New Roman</vt:lpstr>
      <vt:lpstr>Castellar</vt:lpstr>
      <vt:lpstr>Wingdings</vt:lpstr>
      <vt:lpstr>Book Antiqua</vt:lpstr>
      <vt:lpstr>Microsoft YaHei</vt:lpstr>
      <vt:lpstr>Arial Unicode MS</vt:lpstr>
      <vt:lpstr>Lucida Sans</vt:lpstr>
      <vt:lpstr>Calibri</vt:lpstr>
      <vt:lpstr>Apex</vt:lpstr>
      <vt:lpstr>BMS COLLEGE OF ENGINEERING </vt:lpstr>
      <vt:lpstr>PowerPoint 演示文稿</vt:lpstr>
      <vt:lpstr>The Game Of Tetris: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TETRIs</dc:title>
  <dc:creator>pannaga</dc:creator>
  <cp:lastModifiedBy>pannaga</cp:lastModifiedBy>
  <cp:revision>20</cp:revision>
  <dcterms:created xsi:type="dcterms:W3CDTF">2019-05-08T16:20:00Z</dcterms:created>
  <dcterms:modified xsi:type="dcterms:W3CDTF">2019-05-09T15:29:47Z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