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8" r:id="rId3"/>
    <p:sldId id="267" r:id="rId4"/>
    <p:sldId id="268" r:id="rId5"/>
    <p:sldId id="271" r:id="rId6"/>
    <p:sldId id="26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33"/>
    <p:restoredTop sz="94625"/>
  </p:normalViewPr>
  <p:slideViewPr>
    <p:cSldViewPr snapToGrid="0" snapToObjects="1">
      <p:cViewPr>
        <p:scale>
          <a:sx n="89" d="100"/>
          <a:sy n="89" d="100"/>
        </p:scale>
        <p:origin x="-4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C8A5-C951-8E41-85F9-94CA109F5F94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31C8A5-C951-8E41-85F9-94CA109F5F94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340C2-4368-8F4C-9A13-FA7EEC396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hosphate Inline" charset="0"/>
                <a:ea typeface="Phosphate Inline" charset="0"/>
                <a:cs typeface="Phosphate Inline" charset="0"/>
              </a:rPr>
              <a:t>ONLINE COURSES</a:t>
            </a:r>
            <a:endParaRPr lang="en-US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u="sng" dirty="0" err="1" smtClean="0">
                <a:solidFill>
                  <a:schemeClr val="tx2"/>
                </a:solidFill>
                <a:latin typeface="STZhongsong" charset="-122"/>
                <a:ea typeface="STZhongsong" charset="-122"/>
                <a:cs typeface="STZhongsong" charset="-122"/>
              </a:rPr>
              <a:t>Edx</a:t>
            </a:r>
            <a:r>
              <a:rPr lang="en-US" sz="2800" b="1" dirty="0" smtClean="0">
                <a:solidFill>
                  <a:schemeClr val="tx1"/>
                </a:solidFill>
                <a:latin typeface="STZhongsong" charset="-122"/>
                <a:ea typeface="STZhongsong" charset="-122"/>
                <a:cs typeface="STZhongsong" charset="-122"/>
              </a:rPr>
              <a:t>: Harvard and </a:t>
            </a:r>
            <a:r>
              <a:rPr lang="en-US" sz="2800" b="1" dirty="0" err="1" smtClean="0">
                <a:solidFill>
                  <a:schemeClr val="tx1"/>
                </a:solidFill>
                <a:latin typeface="STZhongsong" charset="-122"/>
                <a:ea typeface="STZhongsong" charset="-122"/>
                <a:cs typeface="STZhongsong" charset="-122"/>
              </a:rPr>
              <a:t>mit</a:t>
            </a:r>
            <a:r>
              <a:rPr lang="en-US" sz="2800" b="1" dirty="0" smtClean="0">
                <a:solidFill>
                  <a:schemeClr val="tx1"/>
                </a:solidFill>
                <a:latin typeface="STZhongsong" charset="-122"/>
                <a:ea typeface="STZhongsong" charset="-122"/>
                <a:cs typeface="STZhongsong" charset="-122"/>
              </a:rPr>
              <a:t>: </a:t>
            </a:r>
            <a:r>
              <a:rPr lang="en-US" sz="2800" b="1" dirty="0" smtClean="0">
                <a:solidFill>
                  <a:schemeClr val="tx2"/>
                </a:solidFill>
                <a:latin typeface="STZhongsong" charset="-122"/>
                <a:ea typeface="STZhongsong" charset="-122"/>
                <a:cs typeface="STZhongsong" charset="-122"/>
              </a:rPr>
              <a:t>2012 </a:t>
            </a:r>
            <a:r>
              <a:rPr lang="mr-IN" sz="2800" b="1" dirty="0" smtClean="0">
                <a:solidFill>
                  <a:schemeClr val="tx2"/>
                </a:solidFill>
                <a:latin typeface="STZhongsong" charset="-122"/>
                <a:ea typeface="STZhongsong" charset="-122"/>
                <a:cs typeface="STZhongsong" charset="-122"/>
              </a:rPr>
              <a:t>–</a:t>
            </a:r>
            <a:r>
              <a:rPr lang="en-US" sz="2800" b="1" dirty="0" smtClean="0">
                <a:solidFill>
                  <a:schemeClr val="tx2"/>
                </a:solidFill>
                <a:latin typeface="STZhongsong" charset="-122"/>
                <a:ea typeface="STZhongsong" charset="-122"/>
                <a:cs typeface="STZhongsong" charset="-122"/>
              </a:rPr>
              <a:t> 2016 </a:t>
            </a:r>
            <a:endParaRPr lang="en-US" sz="2800" b="1" dirty="0">
              <a:solidFill>
                <a:schemeClr val="tx1">
                  <a:lumMod val="95000"/>
                </a:schemeClr>
              </a:solidFill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  <a:latin typeface="STZhongsong" charset="-122"/>
                <a:ea typeface="STZhongsong" charset="-122"/>
                <a:cs typeface="STZhongsong" charset="-122"/>
              </a:rPr>
              <a:t>(KAGGLE)</a:t>
            </a:r>
            <a:endParaRPr lang="en-US" sz="2800" b="1" dirty="0">
              <a:solidFill>
                <a:schemeClr val="tx1">
                  <a:lumMod val="95000"/>
                </a:schemeClr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307340"/>
            <a:ext cx="1618725" cy="9601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07504" y="5885411"/>
            <a:ext cx="3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TZhongsong" charset="-122"/>
                <a:ea typeface="STZhongsong" charset="-122"/>
                <a:cs typeface="STZhongsong" charset="-122"/>
              </a:rPr>
              <a:t>A</a:t>
            </a:r>
            <a:r>
              <a:rPr lang="en-US" b="1" dirty="0" smtClean="0">
                <a:latin typeface="STZhongsong" charset="-122"/>
                <a:ea typeface="STZhongsong" charset="-122"/>
                <a:cs typeface="STZhongsong" charset="-122"/>
              </a:rPr>
              <a:t>na Recio de Mur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3962037"/>
            <a:ext cx="9404723" cy="1482762"/>
          </a:xfrm>
        </p:spPr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lang="en-US" dirty="0">
                <a:latin typeface="STZhongsong" charset="-122"/>
                <a:ea typeface="STZhongsong" charset="-122"/>
                <a:cs typeface="STZhongsong" charset="-122"/>
              </a:rPr>
              <a:t>IS </a:t>
            </a:r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ATTENDANCE RELATED TO COURSE DURATION?</a:t>
            </a:r>
            <a:endParaRPr 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6110" y="773993"/>
            <a:ext cx="9404723" cy="1482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DO PEOPLE FINISH THE COURSES THEY START?</a:t>
            </a:r>
            <a:endParaRPr 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88196" y="2368015"/>
            <a:ext cx="9404723" cy="1482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STZhongsong" charset="-122"/>
                <a:ea typeface="STZhongsong" charset="-122"/>
                <a:cs typeface="STZhongsong" charset="-122"/>
              </a:rPr>
              <a:t>WHY?</a:t>
            </a:r>
            <a:endParaRPr lang="en-US" b="1" dirty="0">
              <a:solidFill>
                <a:schemeClr val="tx1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3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583" r="138" b="29792"/>
          <a:stretch/>
        </p:blipFill>
        <p:spPr>
          <a:xfrm>
            <a:off x="984381" y="657226"/>
            <a:ext cx="9439098" cy="525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41569" y="657226"/>
            <a:ext cx="56749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200" dirty="0" smtClean="0">
                <a:solidFill>
                  <a:schemeClr val="bg1"/>
                </a:solidFill>
                <a:latin typeface="STZhongsong" charset="-122"/>
                <a:ea typeface="STZhongsong" charset="-122"/>
                <a:cs typeface="STZhongsong" charset="-122"/>
              </a:rPr>
              <a:t>Do people finish the courses they start?</a:t>
            </a:r>
            <a:endParaRPr lang="en-US" sz="2200" dirty="0">
              <a:solidFill>
                <a:schemeClr val="bg1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8620" y="2035732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 smtClean="0">
                <a:solidFill>
                  <a:schemeClr val="bg1"/>
                </a:solidFill>
                <a:latin typeface="STZhongsong" charset="-122"/>
                <a:ea typeface="STZhongsong" charset="-122"/>
                <a:cs typeface="STZhongsong" charset="-122"/>
              </a:rPr>
              <a:t>Harvard</a:t>
            </a:r>
            <a:endParaRPr lang="en-US" dirty="0">
              <a:solidFill>
                <a:schemeClr val="bg1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6590" y="2035732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 smtClean="0">
                <a:solidFill>
                  <a:schemeClr val="bg1"/>
                </a:solidFill>
                <a:latin typeface="STZhongsong" charset="-122"/>
                <a:ea typeface="STZhongsong" charset="-122"/>
                <a:cs typeface="STZhongsong" charset="-122"/>
              </a:rPr>
              <a:t>MIT</a:t>
            </a:r>
            <a:endParaRPr lang="en-US" dirty="0">
              <a:solidFill>
                <a:schemeClr val="bg1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4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9" b="4613"/>
          <a:stretch/>
        </p:blipFill>
        <p:spPr>
          <a:xfrm>
            <a:off x="1347734" y="371475"/>
            <a:ext cx="7166609" cy="6486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14344" y="1433382"/>
            <a:ext cx="271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STZhongsong" charset="-122"/>
                <a:ea typeface="STZhongsong" charset="-122"/>
                <a:cs typeface="STZhongsong" charset="-122"/>
              </a:rPr>
              <a:t>Majority of courses low duration</a:t>
            </a:r>
            <a:endParaRPr lang="en-US" dirty="0">
              <a:solidFill>
                <a:schemeClr val="bg1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4344" y="2376615"/>
            <a:ext cx="271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STZhongsong" charset="-122"/>
                <a:ea typeface="STZhongsong" charset="-122"/>
                <a:cs typeface="STZhongsong" charset="-122"/>
              </a:rPr>
              <a:t>As </a:t>
            </a:r>
            <a:r>
              <a:rPr lang="en-US" dirty="0" smtClean="0">
                <a:solidFill>
                  <a:schemeClr val="bg1"/>
                </a:solidFill>
                <a:latin typeface="STZhongsong" charset="-122"/>
                <a:ea typeface="STZhongsong" charset="-122"/>
                <a:cs typeface="STZhongsong" charset="-122"/>
              </a:rPr>
              <a:t>course duration </a:t>
            </a:r>
            <a:r>
              <a:rPr lang="en-US" dirty="0" smtClean="0">
                <a:solidFill>
                  <a:schemeClr val="bg1"/>
                </a:solidFill>
                <a:latin typeface="STZhongsong" charset="-122"/>
                <a:ea typeface="STZhongsong" charset="-122"/>
                <a:cs typeface="STZhongsong" charset="-122"/>
              </a:rPr>
              <a:t>increases, more participants per course</a:t>
            </a:r>
            <a:endParaRPr lang="en-US" dirty="0">
              <a:solidFill>
                <a:schemeClr val="bg1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4343" y="3885046"/>
            <a:ext cx="2717867" cy="954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bg2"/>
                </a:solidFill>
                <a:latin typeface="STZhongsong" charset="-122"/>
                <a:ea typeface="STZhongsong" charset="-122"/>
                <a:cs typeface="STZhongsong" charset="-122"/>
              </a:rPr>
              <a:t>People tend to choose longer courses</a:t>
            </a:r>
            <a:endParaRPr lang="en-US" dirty="0">
              <a:solidFill>
                <a:schemeClr val="bg2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25304" y="6004646"/>
            <a:ext cx="1852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TZhongsong" charset="-122"/>
                <a:ea typeface="STZhongsong" charset="-122"/>
                <a:cs typeface="STZhongsong" charset="-122"/>
              </a:rPr>
              <a:t>CORR = 0.59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3905" y="149629"/>
            <a:ext cx="4948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 smtClean="0">
                <a:solidFill>
                  <a:schemeClr val="bg1"/>
                </a:solidFill>
                <a:latin typeface="STZhongsong" charset="-122"/>
                <a:ea typeface="STZhongsong" charset="-122"/>
                <a:cs typeface="STZhongsong" charset="-122"/>
              </a:rPr>
              <a:t>Participants vs</a:t>
            </a:r>
            <a:r>
              <a:rPr lang="en-US" sz="2200" dirty="0" smtClean="0">
                <a:solidFill>
                  <a:schemeClr val="bg1"/>
                </a:solidFill>
              </a:rPr>
              <a:t>. </a:t>
            </a:r>
            <a:r>
              <a:rPr lang="en-US" sz="2200" dirty="0">
                <a:solidFill>
                  <a:schemeClr val="bg1"/>
                </a:solidFill>
                <a:latin typeface="STZhongsong" charset="-122"/>
                <a:ea typeface="STZhongsong" charset="-122"/>
                <a:cs typeface="STZhongsong" charset="-122"/>
              </a:rPr>
              <a:t>C</a:t>
            </a:r>
            <a:r>
              <a:rPr lang="en-US" sz="2200" dirty="0" smtClean="0">
                <a:solidFill>
                  <a:schemeClr val="bg1"/>
                </a:solidFill>
                <a:latin typeface="STZhongsong" charset="-122"/>
                <a:ea typeface="STZhongsong" charset="-122"/>
                <a:cs typeface="STZhongsong" charset="-122"/>
              </a:rPr>
              <a:t>ourse Duration</a:t>
            </a:r>
            <a:endParaRPr lang="en-US" sz="2200" dirty="0">
              <a:solidFill>
                <a:schemeClr val="bg1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4929" y="677799"/>
            <a:ext cx="3775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TZhongsong" charset="-122"/>
                <a:ea typeface="STZhongsong" charset="-122"/>
                <a:cs typeface="STZhongsong" charset="-122"/>
              </a:rPr>
              <a:t>Introduction to computer science and programming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397706" y="927810"/>
            <a:ext cx="657222" cy="329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942283" y="1967602"/>
            <a:ext cx="666753" cy="86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03138" y="1858320"/>
            <a:ext cx="2007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TZhongsong" charset="-122"/>
                <a:ea typeface="STZhongsong" charset="-122"/>
                <a:cs typeface="STZhongsong" charset="-122"/>
              </a:rPr>
              <a:t>Introduction to computer </a:t>
            </a:r>
            <a:r>
              <a:rPr lang="en-US" sz="1600" dirty="0" smtClean="0">
                <a:solidFill>
                  <a:schemeClr val="bg1"/>
                </a:solidFill>
                <a:latin typeface="STZhongsong" charset="-122"/>
                <a:ea typeface="STZhongsong" charset="-122"/>
                <a:cs typeface="STZhongsong" charset="-122"/>
              </a:rPr>
              <a:t>science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205964" y="3184959"/>
            <a:ext cx="523449" cy="221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82477" y="2781649"/>
            <a:ext cx="1646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STZhongsong" charset="-122"/>
                <a:ea typeface="STZhongsong" charset="-122"/>
                <a:cs typeface="STZhongsong" charset="-122"/>
              </a:rPr>
              <a:t>The Analytics Edge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329613" y="502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10345" y="1605929"/>
            <a:ext cx="239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>
                <a:solidFill>
                  <a:schemeClr val="bg2"/>
                </a:solidFill>
                <a:latin typeface="STZhongsong" charset="-122"/>
                <a:ea typeface="STZhongsong" charset="-122"/>
                <a:cs typeface="STZhongsong" charset="-122"/>
              </a:rPr>
              <a:t>Higher attendance in shorter courses</a:t>
            </a:r>
            <a:endParaRPr lang="en-US" dirty="0">
              <a:solidFill>
                <a:schemeClr val="bg2"/>
              </a:solidFill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55777" y="5928793"/>
            <a:ext cx="267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TZhongsong" charset="-122"/>
                <a:ea typeface="STZhongsong" charset="-122"/>
                <a:cs typeface="STZhongsong" charset="-122"/>
              </a:rPr>
              <a:t>CORR = -0.3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024" y="273606"/>
            <a:ext cx="4914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2"/>
                </a:solidFill>
                <a:latin typeface="STZhongsong" charset="-122"/>
                <a:ea typeface="STZhongsong" charset="-122"/>
                <a:cs typeface="STZhongsong" charset="-122"/>
              </a:rPr>
              <a:t>Attendance vs. Course Duration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" t="7276" r="8805" b="3007"/>
          <a:stretch/>
        </p:blipFill>
        <p:spPr>
          <a:xfrm>
            <a:off x="1343024" y="890229"/>
            <a:ext cx="6986587" cy="59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195543"/>
            <a:ext cx="9404723" cy="1400530"/>
          </a:xfrm>
        </p:spPr>
        <p:txBody>
          <a:bodyPr/>
          <a:lstStyle/>
          <a:p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CONCLUSION</a:t>
            </a:r>
            <a:endParaRPr 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0" y="1596073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People tend to choose courses which are longer </a:t>
            </a:r>
          </a:p>
          <a:p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Completion and attendance rate are very low </a:t>
            </a:r>
          </a:p>
          <a:p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Higher attendance in shorter courses</a:t>
            </a:r>
          </a:p>
          <a:p>
            <a:endParaRPr lang="en-US" dirty="0">
              <a:latin typeface="STZhongsong" charset="-122"/>
              <a:ea typeface="STZhongsong" charset="-122"/>
              <a:cs typeface="STZhongsong" charset="-122"/>
            </a:endParaRPr>
          </a:p>
          <a:p>
            <a:pPr marL="0" indent="0">
              <a:buNone/>
            </a:pPr>
            <a:r>
              <a:rPr lang="en-US" b="1" dirty="0" smtClean="0">
                <a:latin typeface="STZhongsong" charset="-122"/>
                <a:ea typeface="STZhongsong" charset="-122"/>
                <a:cs typeface="STZhongsong" charset="-122"/>
              </a:rPr>
              <a:t>Recommendation for user:</a:t>
            </a:r>
          </a:p>
          <a:p>
            <a:pPr marL="0" indent="0">
              <a:buNone/>
            </a:pPr>
            <a:endParaRPr lang="en-US" b="1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r>
              <a:rPr lang="en-US" dirty="0">
                <a:latin typeface="STZhongsong" charset="-122"/>
                <a:ea typeface="STZhongsong" charset="-122"/>
                <a:cs typeface="STZhongsong" charset="-122"/>
              </a:rPr>
              <a:t>B</a:t>
            </a:r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etter </a:t>
            </a:r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to enroll in shorter courses and achieve a </a:t>
            </a:r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certification</a:t>
            </a:r>
          </a:p>
          <a:p>
            <a:endParaRPr lang="en-US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 marL="0" indent="0">
              <a:buNone/>
            </a:pPr>
            <a:r>
              <a:rPr lang="en-US" b="1" dirty="0" smtClean="0">
                <a:latin typeface="STZhongsong" charset="-122"/>
                <a:ea typeface="STZhongsong" charset="-122"/>
                <a:cs typeface="STZhongsong" charset="-122"/>
              </a:rPr>
              <a:t>Recommendation for </a:t>
            </a:r>
            <a:r>
              <a:rPr lang="en-US" b="1" dirty="0" err="1" smtClean="0">
                <a:latin typeface="STZhongsong" charset="-122"/>
                <a:ea typeface="STZhongsong" charset="-122"/>
                <a:cs typeface="STZhongsong" charset="-122"/>
              </a:rPr>
              <a:t>edX</a:t>
            </a:r>
            <a:r>
              <a:rPr lang="en-US" b="1" dirty="0" smtClean="0">
                <a:latin typeface="STZhongsong" charset="-122"/>
                <a:ea typeface="STZhongsong" charset="-122"/>
                <a:cs typeface="STZhongsong" charset="-122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Incentives for people to do longer courses</a:t>
            </a:r>
          </a:p>
          <a:p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Offer more shorter courses</a:t>
            </a:r>
            <a:endParaRPr lang="en-US" dirty="0">
              <a:latin typeface="STZhongsong" charset="-122"/>
              <a:ea typeface="STZhongsong" charset="-122"/>
              <a:cs typeface="STZhongsong" charset="-122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34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TZhongsong" charset="-122"/>
                <a:ea typeface="STZhongsong" charset="-122"/>
                <a:cs typeface="STZhongsong" charset="-122"/>
              </a:rPr>
              <a:t>THANK YOU! </a:t>
            </a:r>
            <a:endParaRPr 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3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797</TotalTime>
  <Words>142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Century Gothic</vt:lpstr>
      <vt:lpstr>Phosphate Inline</vt:lpstr>
      <vt:lpstr>STZhongsong</vt:lpstr>
      <vt:lpstr>Wingdings 3</vt:lpstr>
      <vt:lpstr>Arial</vt:lpstr>
      <vt:lpstr>Ion</vt:lpstr>
      <vt:lpstr>ONLINE COURSES</vt:lpstr>
      <vt:lpstr>IS ATTENDANCE RELATED TO COURSE DURATION?</vt:lpstr>
      <vt:lpstr>PowerPoint Presentation</vt:lpstr>
      <vt:lpstr>PowerPoint Presentation</vt:lpstr>
      <vt:lpstr>PowerPoint Presentation</vt:lpstr>
      <vt:lpstr>CONCLUSION</vt:lpstr>
      <vt:lpstr>THANK YOU!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COURSES</dc:title>
  <dc:creator>Ana Recio</dc:creator>
  <cp:lastModifiedBy>Ana Recio</cp:lastModifiedBy>
  <cp:revision>95</cp:revision>
  <dcterms:created xsi:type="dcterms:W3CDTF">2019-11-28T10:32:30Z</dcterms:created>
  <dcterms:modified xsi:type="dcterms:W3CDTF">2019-11-29T14:35:59Z</dcterms:modified>
</cp:coreProperties>
</file>