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Lato Black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Blac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Black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b9c302a98_0_201:notes"/>
          <p:cNvSpPr/>
          <p:nvPr>
            <p:ph idx="2" type="sldImg"/>
          </p:nvPr>
        </p:nvSpPr>
        <p:spPr>
          <a:xfrm>
            <a:off x="470753" y="694145"/>
            <a:ext cx="59151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g35b9c302a98_0_201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35b9c302a98_0_201:notes"/>
          <p:cNvSpPr txBox="1"/>
          <p:nvPr/>
        </p:nvSpPr>
        <p:spPr>
          <a:xfrm>
            <a:off x="3881647" y="8686800"/>
            <a:ext cx="2976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b9c302a98_0_494:notes"/>
          <p:cNvSpPr/>
          <p:nvPr>
            <p:ph idx="2" type="sldImg"/>
          </p:nvPr>
        </p:nvSpPr>
        <p:spPr>
          <a:xfrm>
            <a:off x="470753" y="694145"/>
            <a:ext cx="59151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g35b9c302a98_0_494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35b9c302a98_0_494:notes"/>
          <p:cNvSpPr txBox="1"/>
          <p:nvPr/>
        </p:nvSpPr>
        <p:spPr>
          <a:xfrm>
            <a:off x="3881647" y="8686800"/>
            <a:ext cx="2976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b9c302a98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b9c302a98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b9c302a98_0_445:notes"/>
          <p:cNvSpPr/>
          <p:nvPr>
            <p:ph idx="2" type="sldImg"/>
          </p:nvPr>
        </p:nvSpPr>
        <p:spPr>
          <a:xfrm>
            <a:off x="470753" y="694145"/>
            <a:ext cx="59151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g35b9c302a98_0_445:notes"/>
          <p:cNvSpPr txBox="1"/>
          <p:nvPr>
            <p:ph idx="1" type="body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35b9c302a98_0_445:notes"/>
          <p:cNvSpPr txBox="1"/>
          <p:nvPr/>
        </p:nvSpPr>
        <p:spPr>
          <a:xfrm>
            <a:off x="3881647" y="8686800"/>
            <a:ext cx="2976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b9c302a98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b9c302a98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b9c302a98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b9c302a98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b9c302a98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b9c302a98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b9c302a98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b9c302a98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b9c302a98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b9c302a98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b9c302a98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b9c302a98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b9c302a98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b9c302a98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457110" y="205200"/>
            <a:ext cx="8229300" cy="398100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/>
          <p:nvPr/>
        </p:nvSpPr>
        <p:spPr>
          <a:xfrm>
            <a:off x="0" y="-142075"/>
            <a:ext cx="9144090" cy="52855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C2340"/>
          </a:solidFill>
          <a:ln>
            <a:noFill/>
          </a:ln>
        </p:spPr>
      </p:sp>
      <p:sp>
        <p:nvSpPr>
          <p:cNvPr id="77" name="Google Shape;77;p14"/>
          <p:cNvSpPr txBox="1"/>
          <p:nvPr/>
        </p:nvSpPr>
        <p:spPr>
          <a:xfrm>
            <a:off x="1489860" y="2120850"/>
            <a:ext cx="6409800" cy="1177200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chemeClr val="dk1"/>
                </a:solidFill>
              </a:rPr>
              <a:t>Characterization of Quantum Computers for Optimal Quantum Machine Learning in Brain Tumor Classification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700" y="686610"/>
            <a:ext cx="5318189" cy="9660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4"/>
          <p:cNvCxnSpPr/>
          <p:nvPr/>
        </p:nvCxnSpPr>
        <p:spPr>
          <a:xfrm>
            <a:off x="1386720" y="922050"/>
            <a:ext cx="300" cy="2232900"/>
          </a:xfrm>
          <a:prstGeom prst="straightConnector1">
            <a:avLst/>
          </a:prstGeom>
          <a:noFill/>
          <a:ln cap="flat" cmpd="sng" w="255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4"/>
          <p:cNvSpPr txBox="1"/>
          <p:nvPr/>
        </p:nvSpPr>
        <p:spPr>
          <a:xfrm>
            <a:off x="2470844" y="3462750"/>
            <a:ext cx="2296800" cy="842400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Sthefanie Passo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Ph.D. Candidate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1st author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680651" y="3462750"/>
            <a:ext cx="2641800" cy="842400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Jeff Prevost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Ph.D Associate Professor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2nd</a:t>
            </a:r>
            <a:r>
              <a:rPr lang="pt-BR" sz="1500">
                <a:solidFill>
                  <a:schemeClr val="dk1"/>
                </a:solidFill>
              </a:rPr>
              <a:t> author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/>
          <p:nvPr/>
        </p:nvSpPr>
        <p:spPr>
          <a:xfrm>
            <a:off x="0" y="-55725"/>
            <a:ext cx="9144090" cy="527542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C2340"/>
          </a:solidFill>
          <a:ln>
            <a:noFill/>
          </a:ln>
        </p:spPr>
      </p:sp>
      <p:sp>
        <p:nvSpPr>
          <p:cNvPr id="166" name="Google Shape;166;p23"/>
          <p:cNvSpPr txBox="1"/>
          <p:nvPr/>
        </p:nvSpPr>
        <p:spPr>
          <a:xfrm>
            <a:off x="1413660" y="596850"/>
            <a:ext cx="6409800" cy="1177200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Conclusion &amp; Future Works</a:t>
            </a:r>
            <a:endParaRPr sz="480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167" name="Google Shape;167;p23"/>
          <p:cNvCxnSpPr/>
          <p:nvPr/>
        </p:nvCxnSpPr>
        <p:spPr>
          <a:xfrm>
            <a:off x="1386720" y="922050"/>
            <a:ext cx="300" cy="2232900"/>
          </a:xfrm>
          <a:prstGeom prst="straightConnector1">
            <a:avLst/>
          </a:prstGeom>
          <a:noFill/>
          <a:ln cap="flat" cmpd="sng" w="25550">
            <a:solidFill>
              <a:srgbClr val="F15A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23"/>
          <p:cNvSpPr txBox="1"/>
          <p:nvPr/>
        </p:nvSpPr>
        <p:spPr>
          <a:xfrm>
            <a:off x="1489850" y="1380225"/>
            <a:ext cx="6740700" cy="2925000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Key Findings: </a:t>
            </a:r>
            <a:r>
              <a:rPr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b="1"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98.5% accuracy</a:t>
            </a:r>
            <a:r>
              <a:rPr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for 2D brain tumor classification (QSVC) → </a:t>
            </a:r>
            <a:r>
              <a:rPr b="1"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20% faster</a:t>
            </a:r>
            <a:r>
              <a:rPr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than classical SVM. 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Performance drop to </a:t>
            </a:r>
            <a:r>
              <a:rPr b="1"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44.5%</a:t>
            </a:r>
            <a:r>
              <a:rPr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for 9D data → Quantum scalability challenge. 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Top backend: </a:t>
            </a:r>
            <a:r>
              <a:rPr i="1"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ibm_brisbane</a:t>
            </a:r>
            <a:r>
              <a:rPr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(low readout error,  </a:t>
            </a:r>
            <a:r>
              <a:rPr b="1"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T_1 </a:t>
            </a:r>
            <a:r>
              <a:rPr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230µs). 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Advantages</a:t>
            </a:r>
            <a:r>
              <a:rPr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Quantum parallelism enhances low-dimensional data processing. 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Correlation-based sub-datasets boost QML efficiency. 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Limitations</a:t>
            </a:r>
            <a:r>
              <a:rPr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Kernel crashes beyond 9D datasets. 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Accuracy-time tradeoff for high dimensions. 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Future Work</a:t>
            </a:r>
            <a:r>
              <a:rPr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b="1"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Hardware</a:t>
            </a:r>
            <a:r>
              <a:rPr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Optimize qubit coherence/error rates for high-dimensional QML. 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b="1"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Algorithms</a:t>
            </a:r>
            <a:r>
              <a:rPr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Develop error-resilient QSVC variants. 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b="1"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Applications</a:t>
            </a:r>
            <a:r>
              <a:rPr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Test on 3D MRI data (e.g., BRATS) for clinical viability. 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lt1"/>
                </a:solidFill>
              </a:rPr>
              <a:t>‹#›</a:t>
            </a:fld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Thank you!</a:t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Soli Deo Gloria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Sthefanie.Passo@utsa.edu</a:t>
            </a:r>
            <a:endParaRPr/>
          </a:p>
        </p:txBody>
      </p:sp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 b="11322" l="28108" r="28299" t="10856"/>
          <a:stretch/>
        </p:blipFill>
        <p:spPr>
          <a:xfrm>
            <a:off x="152400" y="4597500"/>
            <a:ext cx="49077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0" y="-172525"/>
            <a:ext cx="9144090" cy="53160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C2340"/>
          </a:solidFill>
          <a:ln>
            <a:noFill/>
          </a:ln>
        </p:spPr>
      </p:sp>
      <p:sp>
        <p:nvSpPr>
          <p:cNvPr id="88" name="Google Shape;88;p15"/>
          <p:cNvSpPr txBox="1"/>
          <p:nvPr/>
        </p:nvSpPr>
        <p:spPr>
          <a:xfrm>
            <a:off x="1489860" y="1435050"/>
            <a:ext cx="6409800" cy="1177200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rPr>
              <a:t>~18k deaths/year (US)</a:t>
            </a:r>
            <a:endParaRPr sz="4800">
              <a:solidFill>
                <a:schemeClr val="dk1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>
            <a:off x="1386720" y="922050"/>
            <a:ext cx="300" cy="2232900"/>
          </a:xfrm>
          <a:prstGeom prst="straightConnector1">
            <a:avLst/>
          </a:prstGeom>
          <a:noFill/>
          <a:ln cap="flat" cmpd="sng" w="25550">
            <a:solidFill>
              <a:srgbClr val="F15A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5"/>
          <p:cNvSpPr txBox="1"/>
          <p:nvPr/>
        </p:nvSpPr>
        <p:spPr>
          <a:xfrm>
            <a:off x="1489850" y="2231250"/>
            <a:ext cx="6295200" cy="1692900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[...] are brain tumors: 2nd leading cause of cancer death.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Classical ML struggles with MRI complexity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Quantum Potential</a:t>
            </a: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QSVC: 98.5% accuracy (2D) vs. SVM: 94%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b="1"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But</a:t>
            </a:r>
            <a:r>
              <a:rPr lang="pt-BR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Results vary across IBM Eagle (e.g., ibm_brisbane vs ibm_kyiv) → Misdiagnosis risk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000">
                <a:solidFill>
                  <a:schemeClr val="lt1"/>
                </a:solidFill>
              </a:rPr>
              <a:t>‹#›</a:t>
            </a:fld>
            <a:endParaRPr sz="1000">
              <a:solidFill>
                <a:schemeClr val="lt1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1447800" y="12192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Urgency: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pt-BR" sz="1500"/>
              <a:t>Quantum Computing Challenge</a:t>
            </a:r>
            <a:endParaRPr b="1" sz="1500"/>
          </a:p>
          <a:p>
            <a:pPr indent="-323850" lvl="0" marL="457200" rtl="0" algn="l">
              <a:spcBef>
                <a:spcPts val="400"/>
              </a:spcBef>
              <a:spcAft>
                <a:spcPts val="0"/>
              </a:spcAft>
              <a:buClr>
                <a:srgbClr val="F8FAFF"/>
              </a:buClr>
              <a:buSzPts val="1500"/>
              <a:buFont typeface="Roboto"/>
              <a:buChar char="●"/>
            </a:pPr>
            <a:r>
              <a:rPr b="1" lang="pt-BR" sz="1500">
                <a:solidFill>
                  <a:srgbClr val="F8FAFF"/>
                </a:solidFill>
              </a:rPr>
              <a:t>Problem</a:t>
            </a:r>
            <a:r>
              <a:rPr lang="pt-BR" sz="1500">
                <a:solidFill>
                  <a:srgbClr val="F8FAFF"/>
                </a:solidFill>
              </a:rPr>
              <a:t>:</a:t>
            </a:r>
            <a:br>
              <a:rPr lang="pt-BR" sz="1500">
                <a:solidFill>
                  <a:srgbClr val="F8FAFF"/>
                </a:solidFill>
              </a:rPr>
            </a:br>
            <a:r>
              <a:rPr lang="pt-BR" sz="1500">
                <a:solidFill>
                  <a:srgbClr val="F8FAFF"/>
                </a:solidFill>
              </a:rPr>
              <a:t>Hardware inconsistency → variable results on identical algorithms (e.g., IBM Eagle)</a:t>
            </a:r>
            <a:br>
              <a:rPr lang="pt-BR" sz="1500">
                <a:solidFill>
                  <a:srgbClr val="F8FAFF"/>
                </a:solidFill>
              </a:rPr>
            </a:br>
            <a:r>
              <a:rPr lang="pt-BR" sz="1500">
                <a:solidFill>
                  <a:srgbClr val="F8FAFF"/>
                </a:solidFill>
              </a:rPr>
              <a:t>Non-deterministic outcomes (vs. classical systems)</a:t>
            </a:r>
            <a:endParaRPr sz="1500">
              <a:solidFill>
                <a:srgbClr val="F8FA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500"/>
              <a:buFont typeface="Roboto"/>
              <a:buChar char="●"/>
            </a:pPr>
            <a:r>
              <a:rPr b="1" lang="pt-BR" sz="1500">
                <a:solidFill>
                  <a:srgbClr val="F8FAFF"/>
                </a:solidFill>
              </a:rPr>
              <a:t>Key Gap</a:t>
            </a:r>
            <a:r>
              <a:rPr lang="pt-BR" sz="1500">
                <a:solidFill>
                  <a:srgbClr val="F8FAFF"/>
                </a:solidFill>
              </a:rPr>
              <a:t>:</a:t>
            </a:r>
            <a:br>
              <a:rPr lang="pt-BR" sz="1500">
                <a:solidFill>
                  <a:srgbClr val="F8FAFF"/>
                </a:solidFill>
              </a:rPr>
            </a:br>
            <a:r>
              <a:rPr lang="pt-BR" sz="1500">
                <a:solidFill>
                  <a:srgbClr val="F8FAFF"/>
                </a:solidFill>
              </a:rPr>
              <a:t>No framework for quantum reliability in </a:t>
            </a:r>
            <a:r>
              <a:rPr b="1" lang="pt-BR" sz="1500">
                <a:solidFill>
                  <a:srgbClr val="F8FAFF"/>
                </a:solidFill>
              </a:rPr>
              <a:t>real-world tasks</a:t>
            </a:r>
            <a:r>
              <a:rPr lang="pt-BR" sz="1500">
                <a:solidFill>
                  <a:srgbClr val="F8FAFF"/>
                </a:solidFill>
              </a:rPr>
              <a:t> (e.g., medical diagnostics)</a:t>
            </a:r>
            <a:endParaRPr sz="1500">
              <a:solidFill>
                <a:srgbClr val="F8FA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8FAFF"/>
              </a:solidFill>
            </a:endParaRPr>
          </a:p>
        </p:txBody>
      </p:sp>
      <p:sp>
        <p:nvSpPr>
          <p:cNvPr id="98" name="Google Shape;98;p16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0" r="40712" t="0"/>
          <a:stretch/>
        </p:blipFill>
        <p:spPr>
          <a:xfrm>
            <a:off x="100" y="0"/>
            <a:ext cx="45718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50" y="4804200"/>
            <a:ext cx="457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Fig. 0.1: Quantum Computer Hardware Ilustration.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0" y="-172525"/>
            <a:ext cx="9144090" cy="531603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C2340"/>
          </a:solidFill>
          <a:ln>
            <a:noFill/>
          </a:ln>
        </p:spPr>
      </p:sp>
      <p:cxnSp>
        <p:nvCxnSpPr>
          <p:cNvPr id="107" name="Google Shape;107;p17"/>
          <p:cNvCxnSpPr/>
          <p:nvPr/>
        </p:nvCxnSpPr>
        <p:spPr>
          <a:xfrm>
            <a:off x="548520" y="922050"/>
            <a:ext cx="300" cy="2232900"/>
          </a:xfrm>
          <a:prstGeom prst="straightConnector1">
            <a:avLst/>
          </a:prstGeom>
          <a:noFill/>
          <a:ln cap="flat" cmpd="sng" w="25550">
            <a:solidFill>
              <a:srgbClr val="F15A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446550" y="1211350"/>
            <a:ext cx="4289100" cy="3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pt-BR" sz="1500">
                <a:solidFill>
                  <a:schemeClr val="dk1"/>
                </a:solidFill>
              </a:rPr>
              <a:t>Objective</a:t>
            </a:r>
            <a:r>
              <a:rPr lang="pt-BR" sz="1500">
                <a:solidFill>
                  <a:schemeClr val="dk1"/>
                </a:solidFill>
              </a:rPr>
              <a:t>: Characterize quantum hardware for reliable QML in diagnostics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pt-BR" sz="1500">
                <a:solidFill>
                  <a:schemeClr val="dk1"/>
                </a:solidFill>
              </a:rPr>
              <a:t>Hypothesis</a:t>
            </a:r>
            <a:r>
              <a:rPr lang="pt-BR" sz="1500">
                <a:solidFill>
                  <a:schemeClr val="dk1"/>
                </a:solidFill>
              </a:rPr>
              <a:t>: Processors from the same architecture family (IBM Eagle) can achieve deterministic behavior in QSVM tasks, even with growing data complexity.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pt-BR" sz="1500">
                <a:solidFill>
                  <a:schemeClr val="dk1"/>
                </a:solidFill>
              </a:rPr>
              <a:t>Impact:</a:t>
            </a:r>
            <a:r>
              <a:rPr lang="pt-BR" sz="1500">
                <a:solidFill>
                  <a:schemeClr val="dk1"/>
                </a:solidFill>
              </a:rPr>
              <a:t> Enables trusted quantum adoption in clinical workflows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1557575" y="575950"/>
            <a:ext cx="6029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Motivation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770" y="1321095"/>
            <a:ext cx="3986075" cy="24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4735775" y="3672175"/>
            <a:ext cx="394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Fig. 0.2: MRI (Magnetic Resonance Imaging) Brain Tumor </a:t>
            </a:r>
            <a:r>
              <a:rPr lang="pt-B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Classification</a:t>
            </a:r>
            <a:r>
              <a:rPr lang="pt-BR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265500" y="254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Brain Tumor Dataset</a:t>
            </a:r>
            <a:endParaRPr/>
          </a:p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3,763 MRI samples → binary labels (tumor vs. normal)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15 statistical features: texture + intensity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Correlation analysis → 2D to 9D sub-datasets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Top features: Dissimilarity, Skewness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Kernel failure at 10D: IBM quantum timeout</a:t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80% train / 20% test</a:t>
            </a:r>
            <a:endParaRPr sz="1500"/>
          </a:p>
        </p:txBody>
      </p:sp>
      <p:pic>
        <p:nvPicPr>
          <p:cNvPr id="119" name="Google Shape;119;p18" title="Screenshot 2025-05-28 at 2.59.0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496350"/>
            <a:ext cx="4395306" cy="3266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4">
            <a:alphaModFix/>
          </a:blip>
          <a:srcRect b="11322" l="28108" r="28299" t="10856"/>
          <a:stretch/>
        </p:blipFill>
        <p:spPr>
          <a:xfrm>
            <a:off x="152400" y="4597500"/>
            <a:ext cx="49077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265500" y="254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Quantum Data Encoding</a:t>
            </a:r>
            <a:endParaRPr/>
          </a:p>
        </p:txBody>
      </p:sp>
      <p:sp>
        <p:nvSpPr>
          <p:cNvPr id="127" name="Google Shape;127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Data Encoding</a:t>
            </a:r>
            <a:r>
              <a:rPr lang="pt-BR" sz="1500"/>
              <a:t>:</a:t>
            </a:r>
            <a:br>
              <a:rPr lang="pt-BR" sz="1500"/>
            </a:br>
            <a:r>
              <a:rPr lang="pt-BR" sz="1500"/>
              <a:t>ZZFeatureMap &amp; RealAmplitude mapped 10 features → entangled quantum states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b="1" lang="pt-BR" sz="1500"/>
              <a:t>Quantum Kernel</a:t>
            </a:r>
            <a:r>
              <a:rPr lang="pt-BR" sz="1500"/>
              <a:t>:</a:t>
            </a:r>
            <a:br>
              <a:rPr lang="pt-BR" sz="1500"/>
            </a:br>
            <a:r>
              <a:rPr lang="pt-BR" sz="1500"/>
              <a:t>Processed encoded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b="1" lang="pt-BR" sz="1500"/>
              <a:t>Feature Extraction</a:t>
            </a:r>
            <a:r>
              <a:rPr lang="pt-BR" sz="1500"/>
              <a:t>:</a:t>
            </a:r>
            <a:br>
              <a:rPr lang="pt-BR" sz="1500"/>
            </a:br>
            <a:r>
              <a:rPr lang="pt-BR" sz="1500"/>
              <a:t>SVC &amp; QSVC utilized</a:t>
            </a:r>
            <a:endParaRPr/>
          </a:p>
        </p:txBody>
      </p:sp>
      <p:pic>
        <p:nvPicPr>
          <p:cNvPr id="128" name="Google Shape;128;p19" title="Screenshot 2025-05-28 at 3.05.3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50" y="1572550"/>
            <a:ext cx="4400501" cy="32661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4">
            <a:alphaModFix/>
          </a:blip>
          <a:srcRect b="11322" l="28108" r="28299" t="10856"/>
          <a:stretch/>
        </p:blipFill>
        <p:spPr>
          <a:xfrm>
            <a:off x="152400" y="4597500"/>
            <a:ext cx="49077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QSVM and SVM Performance</a:t>
            </a:r>
            <a:endParaRPr/>
          </a:p>
        </p:txBody>
      </p:sp>
      <p:pic>
        <p:nvPicPr>
          <p:cNvPr id="136" name="Google Shape;136;p20" title="Screenshot 2025-05-29 at 10.05.47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525" y="2701275"/>
            <a:ext cx="4920326" cy="19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 title="Screenshot 2025-05-29 at 10.03.49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675" y="1058950"/>
            <a:ext cx="5351524" cy="18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 rotWithShape="1">
          <a:blip r:embed="rId5">
            <a:alphaModFix/>
          </a:blip>
          <a:srcRect b="0" l="35102" r="33945" t="51999"/>
          <a:stretch/>
        </p:blipFill>
        <p:spPr>
          <a:xfrm>
            <a:off x="2930725" y="3777225"/>
            <a:ext cx="947001" cy="92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6">
            <a:alphaModFix/>
          </a:blip>
          <a:srcRect b="29263" l="2532" r="80000" t="55414"/>
          <a:stretch/>
        </p:blipFill>
        <p:spPr>
          <a:xfrm>
            <a:off x="5826250" y="1143125"/>
            <a:ext cx="718550" cy="78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 rotWithShape="1">
          <a:blip r:embed="rId7">
            <a:alphaModFix/>
          </a:blip>
          <a:srcRect b="11322" l="28108" r="28299" t="10856"/>
          <a:stretch/>
        </p:blipFill>
        <p:spPr>
          <a:xfrm>
            <a:off x="152400" y="4597500"/>
            <a:ext cx="49077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1" title="Screenshot 2025-05-29 at 10.19.19 AM.png"/>
          <p:cNvPicPr preferRelativeResize="0"/>
          <p:nvPr/>
        </p:nvPicPr>
        <p:blipFill rotWithShape="1">
          <a:blip r:embed="rId3">
            <a:alphaModFix/>
          </a:blip>
          <a:srcRect b="0" l="0" r="50702" t="0"/>
          <a:stretch/>
        </p:blipFill>
        <p:spPr>
          <a:xfrm>
            <a:off x="407850" y="1006125"/>
            <a:ext cx="5268700" cy="3615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4">
            <a:alphaModFix/>
          </a:blip>
          <a:srcRect b="11322" l="28108" r="28299" t="10856"/>
          <a:stretch/>
        </p:blipFill>
        <p:spPr>
          <a:xfrm>
            <a:off x="152400" y="4597500"/>
            <a:ext cx="49077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>
            <p:ph type="title"/>
          </p:nvPr>
        </p:nvSpPr>
        <p:spPr>
          <a:xfrm>
            <a:off x="414025" y="575950"/>
            <a:ext cx="8307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Quantum Backend Characterization</a:t>
            </a:r>
            <a:endParaRPr/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5517325" y="1211350"/>
            <a:ext cx="3343200" cy="31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Lato"/>
                <a:ea typeface="Lato"/>
                <a:cs typeface="Lato"/>
                <a:sym typeface="Lato"/>
              </a:rPr>
              <a:t>Metrics</a:t>
            </a:r>
            <a:r>
              <a:rPr b="0" lang="pt-BR" sz="1400">
                <a:latin typeface="Lato"/>
                <a:ea typeface="Lato"/>
                <a:cs typeface="Lato"/>
                <a:sym typeface="Lato"/>
              </a:rPr>
              <a:t>: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0" lang="pt-BR" sz="1400">
                <a:latin typeface="Lato"/>
                <a:ea typeface="Lato"/>
                <a:cs typeface="Lato"/>
                <a:sym typeface="Lato"/>
              </a:rPr>
              <a:t>Elapsed time: ↑Exponential growth (2D: 15min → 9D: 240min)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0" lang="pt-BR" sz="1400">
                <a:latin typeface="Lato"/>
                <a:ea typeface="Lato"/>
                <a:cs typeface="Lato"/>
                <a:sym typeface="Lato"/>
              </a:rPr>
              <a:t>T1/T2 coherence: ibm_brisbane (best for ≤7D), ibm_fez (best for 8-9D)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0" lang="pt-BR" sz="1400">
                <a:latin typeface="Lato"/>
                <a:ea typeface="Lato"/>
                <a:cs typeface="Lato"/>
                <a:sym typeface="Lato"/>
              </a:rPr>
              <a:t>Readout error: ibm_kyiv/ibm_brisbane (lowest)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400">
                <a:latin typeface="Lato"/>
                <a:ea typeface="Lato"/>
                <a:cs typeface="Lato"/>
                <a:sym typeface="Lato"/>
              </a:rPr>
              <a:t>Selection Method</a:t>
            </a:r>
            <a:r>
              <a:rPr b="0" lang="pt-BR" sz="1400">
                <a:latin typeface="Lato"/>
                <a:ea typeface="Lato"/>
                <a:cs typeface="Lato"/>
                <a:sym typeface="Lato"/>
              </a:rPr>
              <a:t>: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0" lang="pt-BR" sz="1400">
                <a:latin typeface="Lato"/>
                <a:ea typeface="Lato"/>
                <a:cs typeface="Lato"/>
                <a:sym typeface="Lato"/>
              </a:rPr>
              <a:t>Weighted scoring (T1, T2, readout error) → ibm_brisbane (optimal)</a:t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 rotWithShape="1">
          <a:blip r:embed="rId3">
            <a:alphaModFix/>
          </a:blip>
          <a:srcRect b="11322" l="28108" r="28299" t="10856"/>
          <a:stretch/>
        </p:blipFill>
        <p:spPr>
          <a:xfrm>
            <a:off x="152400" y="4597500"/>
            <a:ext cx="49077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 title="Screenshot 2025-05-29 at 10.10.52 AM.png"/>
          <p:cNvPicPr preferRelativeResize="0"/>
          <p:nvPr/>
        </p:nvPicPr>
        <p:blipFill rotWithShape="1">
          <a:blip r:embed="rId4">
            <a:alphaModFix/>
          </a:blip>
          <a:srcRect b="1904" l="0" r="0" t="1904"/>
          <a:stretch/>
        </p:blipFill>
        <p:spPr>
          <a:xfrm>
            <a:off x="883325" y="1509275"/>
            <a:ext cx="7157476" cy="2684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 rotWithShape="1">
          <a:blip r:embed="rId5">
            <a:alphaModFix/>
          </a:blip>
          <a:srcRect b="48189" l="35517" r="37590" t="0"/>
          <a:stretch/>
        </p:blipFill>
        <p:spPr>
          <a:xfrm>
            <a:off x="7069488" y="3725950"/>
            <a:ext cx="822800" cy="99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 txBox="1"/>
          <p:nvPr>
            <p:ph type="title"/>
          </p:nvPr>
        </p:nvSpPr>
        <p:spPr>
          <a:xfrm>
            <a:off x="393625" y="575950"/>
            <a:ext cx="8328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00"/>
              <a:t>Feasible Hardware Guideline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