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BA76A23-0E06-4AA2-9DFB-5E7EE715F42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569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5C219-1EB4-4FE8-8473-8EBA46F95A79}" type="datetimeFigureOut">
              <a:rPr lang="en-IN" smtClean="0"/>
              <a:t>25-03-2020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A76A23-0E06-4AA2-9DFB-5E7EE715F426}" type="slidenum">
              <a:rPr lang="en-IN" smtClean="0"/>
              <a:t>‹#›</a:t>
            </a:fld>
            <a:endParaRPr lang="en-IN"/>
          </a:p>
        </p:txBody>
      </p:sp>
    </p:spTree>
    <p:extLst>
      <p:ext uri="{BB962C8B-B14F-4D97-AF65-F5344CB8AC3E}">
        <p14:creationId xmlns:p14="http://schemas.microsoft.com/office/powerpoint/2010/main" val="88818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76A23-0E06-4AA2-9DFB-5E7EE715F42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06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76A23-0E06-4AA2-9DFB-5E7EE715F42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25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76A23-0E06-4AA2-9DFB-5E7EE715F426}" type="slidenum">
              <a:rPr lang="en-IN" smtClean="0"/>
              <a:t>‹#›</a:t>
            </a:fld>
            <a:endParaRPr lang="en-IN"/>
          </a:p>
        </p:txBody>
      </p:sp>
    </p:spTree>
    <p:extLst>
      <p:ext uri="{BB962C8B-B14F-4D97-AF65-F5344CB8AC3E}">
        <p14:creationId xmlns:p14="http://schemas.microsoft.com/office/powerpoint/2010/main" val="1066472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76A23-0E06-4AA2-9DFB-5E7EE715F42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86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76A23-0E06-4AA2-9DFB-5E7EE715F42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3186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76A23-0E06-4AA2-9DFB-5E7EE715F42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474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76A23-0E06-4AA2-9DFB-5E7EE715F42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836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76A23-0E06-4AA2-9DFB-5E7EE715F426}" type="slidenum">
              <a:rPr lang="en-IN" smtClean="0"/>
              <a:t>‹#›</a:t>
            </a:fld>
            <a:endParaRPr lang="en-IN"/>
          </a:p>
        </p:txBody>
      </p:sp>
    </p:spTree>
    <p:extLst>
      <p:ext uri="{BB962C8B-B14F-4D97-AF65-F5344CB8AC3E}">
        <p14:creationId xmlns:p14="http://schemas.microsoft.com/office/powerpoint/2010/main" val="355381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5C219-1EB4-4FE8-8473-8EBA46F95A79}" type="datetimeFigureOut">
              <a:rPr lang="en-IN" smtClean="0"/>
              <a:t>25-03-2020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76A23-0E06-4AA2-9DFB-5E7EE715F42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722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5C219-1EB4-4FE8-8473-8EBA46F95A79}" type="datetimeFigureOut">
              <a:rPr lang="en-IN" smtClean="0"/>
              <a:t>25-03-2020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A76A23-0E06-4AA2-9DFB-5E7EE715F426}" type="slidenum">
              <a:rPr lang="en-IN" smtClean="0"/>
              <a:t>‹#›</a:t>
            </a:fld>
            <a:endParaRPr lang="en-IN"/>
          </a:p>
        </p:txBody>
      </p:sp>
    </p:spTree>
    <p:extLst>
      <p:ext uri="{BB962C8B-B14F-4D97-AF65-F5344CB8AC3E}">
        <p14:creationId xmlns:p14="http://schemas.microsoft.com/office/powerpoint/2010/main" val="305439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5C219-1EB4-4FE8-8473-8EBA46F95A79}" type="datetimeFigureOut">
              <a:rPr lang="en-IN" smtClean="0"/>
              <a:t>25-03-2020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A76A23-0E06-4AA2-9DFB-5E7EE715F42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382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5C219-1EB4-4FE8-8473-8EBA46F95A79}" type="datetimeFigureOut">
              <a:rPr lang="en-IN" smtClean="0"/>
              <a:t>25-03-2020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A76A23-0E06-4AA2-9DFB-5E7EE715F42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643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5C219-1EB4-4FE8-8473-8EBA46F95A79}" type="datetimeFigureOut">
              <a:rPr lang="en-IN" smtClean="0"/>
              <a:t>25-03-2020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A76A23-0E06-4AA2-9DFB-5E7EE715F426}" type="slidenum">
              <a:rPr lang="en-IN" smtClean="0"/>
              <a:t>‹#›</a:t>
            </a:fld>
            <a:endParaRPr lang="en-IN"/>
          </a:p>
        </p:txBody>
      </p:sp>
    </p:spTree>
    <p:extLst>
      <p:ext uri="{BB962C8B-B14F-4D97-AF65-F5344CB8AC3E}">
        <p14:creationId xmlns:p14="http://schemas.microsoft.com/office/powerpoint/2010/main" val="125238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5C219-1EB4-4FE8-8473-8EBA46F95A79}" type="datetimeFigureOut">
              <a:rPr lang="en-IN" smtClean="0"/>
              <a:t>25-03-2020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A76A23-0E06-4AA2-9DFB-5E7EE715F42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669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5C219-1EB4-4FE8-8473-8EBA46F95A79}" type="datetimeFigureOut">
              <a:rPr lang="en-IN" smtClean="0"/>
              <a:t>25-03-2020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A76A23-0E06-4AA2-9DFB-5E7EE715F426}" type="slidenum">
              <a:rPr lang="en-IN" smtClean="0"/>
              <a:t>‹#›</a:t>
            </a:fld>
            <a:endParaRPr lang="en-IN"/>
          </a:p>
        </p:txBody>
      </p:sp>
    </p:spTree>
    <p:extLst>
      <p:ext uri="{BB962C8B-B14F-4D97-AF65-F5344CB8AC3E}">
        <p14:creationId xmlns:p14="http://schemas.microsoft.com/office/powerpoint/2010/main" val="354854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85C219-1EB4-4FE8-8473-8EBA46F95A79}" type="datetimeFigureOut">
              <a:rPr lang="en-IN" smtClean="0"/>
              <a:t>25-03-2020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A76A23-0E06-4AA2-9DFB-5E7EE715F426}" type="slidenum">
              <a:rPr lang="en-IN" smtClean="0"/>
              <a:t>‹#›</a:t>
            </a:fld>
            <a:endParaRPr lang="en-IN"/>
          </a:p>
        </p:txBody>
      </p:sp>
    </p:spTree>
    <p:extLst>
      <p:ext uri="{BB962C8B-B14F-4D97-AF65-F5344CB8AC3E}">
        <p14:creationId xmlns:p14="http://schemas.microsoft.com/office/powerpoint/2010/main" val="3644332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3837-4152-4EA7-BC0B-152EAFFD823A}"/>
              </a:ext>
            </a:extLst>
          </p:cNvPr>
          <p:cNvSpPr>
            <a:spLocks noGrp="1"/>
          </p:cNvSpPr>
          <p:nvPr>
            <p:ph type="ctrTitle"/>
          </p:nvPr>
        </p:nvSpPr>
        <p:spPr/>
        <p:txBody>
          <a:bodyPr>
            <a:normAutofit/>
          </a:bodyPr>
          <a:lstStyle/>
          <a:p>
            <a:r>
              <a:rPr lang="en-IN" sz="2400" dirty="0">
                <a:latin typeface="Aharoni" panose="020B0604020202020204" pitchFamily="2" charset="-79"/>
                <a:cs typeface="Aharoni" panose="020B0604020202020204" pitchFamily="2" charset="-79"/>
              </a:rPr>
              <a:t>RESTAURANT BEST LOCATION ANALYSIS</a:t>
            </a:r>
          </a:p>
        </p:txBody>
      </p:sp>
      <p:sp>
        <p:nvSpPr>
          <p:cNvPr id="3" name="Subtitle 2">
            <a:extLst>
              <a:ext uri="{FF2B5EF4-FFF2-40B4-BE49-F238E27FC236}">
                <a16:creationId xmlns:a16="http://schemas.microsoft.com/office/drawing/2014/main" id="{CEAF05A6-9300-4CC6-854B-334C0FE12557}"/>
              </a:ext>
            </a:extLst>
          </p:cNvPr>
          <p:cNvSpPr>
            <a:spLocks noGrp="1"/>
          </p:cNvSpPr>
          <p:nvPr>
            <p:ph type="subTitle" idx="1"/>
          </p:nvPr>
        </p:nvSpPr>
        <p:spPr/>
        <p:txBody>
          <a:bodyPr/>
          <a:lstStyle/>
          <a:p>
            <a:r>
              <a:rPr lang="en-IN" dirty="0"/>
              <a:t>CAPSTONE PROJECT ASSIGNMENT 2020</a:t>
            </a:r>
          </a:p>
        </p:txBody>
      </p:sp>
    </p:spTree>
    <p:extLst>
      <p:ext uri="{BB962C8B-B14F-4D97-AF65-F5344CB8AC3E}">
        <p14:creationId xmlns:p14="http://schemas.microsoft.com/office/powerpoint/2010/main" val="3602327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EDE3-D353-4C25-8071-5692C4B6D303}"/>
              </a:ext>
            </a:extLst>
          </p:cNvPr>
          <p:cNvSpPr>
            <a:spLocks noGrp="1"/>
          </p:cNvSpPr>
          <p:nvPr>
            <p:ph type="title"/>
          </p:nvPr>
        </p:nvSpPr>
        <p:spPr/>
        <p:txBody>
          <a:bodyPr/>
          <a:lstStyle/>
          <a:p>
            <a:r>
              <a:rPr lang="en-IN" dirty="0">
                <a:latin typeface="Bahnschrift SemiBold Condensed" panose="020B0502040204020203" pitchFamily="34" charset="0"/>
              </a:rPr>
              <a:t>DETAILED SOLUTION APPROACH (CONTD..)</a:t>
            </a:r>
            <a:endParaRPr lang="en-IN" dirty="0"/>
          </a:p>
        </p:txBody>
      </p:sp>
      <p:sp>
        <p:nvSpPr>
          <p:cNvPr id="3" name="Content Placeholder 2">
            <a:extLst>
              <a:ext uri="{FF2B5EF4-FFF2-40B4-BE49-F238E27FC236}">
                <a16:creationId xmlns:a16="http://schemas.microsoft.com/office/drawing/2014/main" id="{8FB3DC05-8ECC-4756-9AD7-17C7E41C7B42}"/>
              </a:ext>
            </a:extLst>
          </p:cNvPr>
          <p:cNvSpPr>
            <a:spLocks noGrp="1"/>
          </p:cNvSpPr>
          <p:nvPr>
            <p:ph idx="1"/>
          </p:nvPr>
        </p:nvSpPr>
        <p:spPr/>
        <p:txBody>
          <a:bodyPr>
            <a:normAutofit/>
          </a:bodyPr>
          <a:lstStyle/>
          <a:p>
            <a:r>
              <a:rPr lang="en-IN" sz="2000" dirty="0">
                <a:latin typeface="Arial Narrow" panose="020B0606020202030204" pitchFamily="34" charset="0"/>
              </a:rPr>
              <a:t>Explore the neighbourhoods in Toronto</a:t>
            </a:r>
          </a:p>
          <a:p>
            <a:pPr marL="0" indent="0">
              <a:buNone/>
            </a:pPr>
            <a:r>
              <a:rPr lang="en-IN" sz="2000" dirty="0">
                <a:latin typeface="Arial Narrow" panose="020B0606020202030204" pitchFamily="34" charset="0"/>
              </a:rPr>
              <a:t>	The above step 4 will give you the neighbourhood data in Toronto with additional features and </a:t>
            </a:r>
          </a:p>
          <a:p>
            <a:pPr marL="0" indent="0">
              <a:buNone/>
            </a:pPr>
            <a:r>
              <a:rPr lang="en-IN" sz="2000" dirty="0">
                <a:latin typeface="Arial Narrow" panose="020B0606020202030204" pitchFamily="34" charset="0"/>
              </a:rPr>
              <a:t>	details. This data can be explored to find the suitable locations to identify where all restaurants 	exists.</a:t>
            </a:r>
          </a:p>
          <a:p>
            <a:r>
              <a:rPr lang="en-IN" sz="2000" dirty="0">
                <a:latin typeface="Arial Narrow" panose="020B0606020202030204" pitchFamily="34" charset="0"/>
              </a:rPr>
              <a:t>Cluster each neighbourhood based on restaurant data</a:t>
            </a:r>
          </a:p>
          <a:p>
            <a:pPr marL="0" indent="0">
              <a:buNone/>
            </a:pPr>
            <a:r>
              <a:rPr lang="en-IN" sz="2000" dirty="0">
                <a:latin typeface="Arial Narrow" panose="020B0606020202030204" pitchFamily="34" charset="0"/>
              </a:rPr>
              <a:t>	In this step we’ll cluster the results based on the above business criteria and select the best 	locations for listing in a tabular and visual format.</a:t>
            </a:r>
          </a:p>
          <a:p>
            <a:r>
              <a:rPr lang="en-IN" sz="2000" dirty="0">
                <a:latin typeface="Arial Narrow" panose="020B0606020202030204" pitchFamily="34" charset="0"/>
              </a:rPr>
              <a:t>Examine and selected the best clusters with that satisfies restaurant location requirements.</a:t>
            </a:r>
          </a:p>
          <a:p>
            <a:endParaRPr lang="en-IN" sz="2000" dirty="0">
              <a:latin typeface="Arial Narrow" panose="020B0606020202030204" pitchFamily="34" charset="0"/>
            </a:endParaRPr>
          </a:p>
          <a:p>
            <a:endParaRPr lang="en-IN" sz="2000" dirty="0">
              <a:latin typeface="Arial Narrow" panose="020B0606020202030204" pitchFamily="34" charset="0"/>
            </a:endParaRPr>
          </a:p>
          <a:p>
            <a:endParaRPr lang="en-IN" sz="2000" dirty="0">
              <a:latin typeface="Arial Narrow" panose="020B0606020202030204" pitchFamily="34" charset="0"/>
            </a:endParaRPr>
          </a:p>
          <a:p>
            <a:endParaRPr lang="en-IN" dirty="0"/>
          </a:p>
        </p:txBody>
      </p:sp>
    </p:spTree>
    <p:extLst>
      <p:ext uri="{BB962C8B-B14F-4D97-AF65-F5344CB8AC3E}">
        <p14:creationId xmlns:p14="http://schemas.microsoft.com/office/powerpoint/2010/main" val="185541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CF8C-5EA6-4B18-A71F-633B51E3ECFE}"/>
              </a:ext>
            </a:extLst>
          </p:cNvPr>
          <p:cNvSpPr>
            <a:spLocks noGrp="1"/>
          </p:cNvSpPr>
          <p:nvPr>
            <p:ph type="title"/>
          </p:nvPr>
        </p:nvSpPr>
        <p:spPr/>
        <p:txBody>
          <a:bodyPr>
            <a:normAutofit fontScale="90000"/>
          </a:bodyPr>
          <a:lstStyle/>
          <a:p>
            <a:r>
              <a:rPr lang="en-IN" b="1" dirty="0">
                <a:latin typeface="Bahnschrift SemiBold" panose="020B0502040204020203" pitchFamily="34" charset="0"/>
              </a:rPr>
              <a:t>METHODOLOGY</a:t>
            </a:r>
            <a:br>
              <a:rPr lang="en-IN" dirty="0"/>
            </a:br>
            <a:endParaRPr lang="en-IN" dirty="0"/>
          </a:p>
        </p:txBody>
      </p:sp>
      <p:sp>
        <p:nvSpPr>
          <p:cNvPr id="3" name="Content Placeholder 2">
            <a:extLst>
              <a:ext uri="{FF2B5EF4-FFF2-40B4-BE49-F238E27FC236}">
                <a16:creationId xmlns:a16="http://schemas.microsoft.com/office/drawing/2014/main" id="{935D4EA1-8432-4878-8E89-030C2FEE1905}"/>
              </a:ext>
            </a:extLst>
          </p:cNvPr>
          <p:cNvSpPr>
            <a:spLocks noGrp="1"/>
          </p:cNvSpPr>
          <p:nvPr>
            <p:ph idx="1"/>
          </p:nvPr>
        </p:nvSpPr>
        <p:spPr/>
        <p:txBody>
          <a:bodyPr/>
          <a:lstStyle/>
          <a:p>
            <a:r>
              <a:rPr lang="en-IN" dirty="0">
                <a:latin typeface="Arial Narrow" panose="020B0606020202030204" pitchFamily="34" charset="0"/>
              </a:rPr>
              <a:t>Technology : Python, </a:t>
            </a:r>
            <a:r>
              <a:rPr lang="en-IN" dirty="0" err="1">
                <a:latin typeface="Arial Narrow" panose="020B0606020202030204" pitchFamily="34" charset="0"/>
              </a:rPr>
              <a:t>Jupyter</a:t>
            </a:r>
            <a:r>
              <a:rPr lang="en-IN" dirty="0">
                <a:latin typeface="Arial Narrow" panose="020B0606020202030204" pitchFamily="34" charset="0"/>
              </a:rPr>
              <a:t> Notebook, Anaconda/ </a:t>
            </a:r>
            <a:r>
              <a:rPr lang="en-IN" dirty="0" err="1">
                <a:latin typeface="Arial Narrow" panose="020B0606020202030204" pitchFamily="34" charset="0"/>
              </a:rPr>
              <a:t>FourSquare</a:t>
            </a:r>
            <a:r>
              <a:rPr lang="en-IN" dirty="0">
                <a:latin typeface="Arial Narrow" panose="020B0606020202030204" pitchFamily="34" charset="0"/>
              </a:rPr>
              <a:t> API</a:t>
            </a:r>
          </a:p>
          <a:p>
            <a:r>
              <a:rPr lang="en-IN" dirty="0">
                <a:latin typeface="Arial Narrow" panose="020B0606020202030204" pitchFamily="34" charset="0"/>
              </a:rPr>
              <a:t>Python Libraries : Python requests / Folium/ </a:t>
            </a:r>
            <a:r>
              <a:rPr lang="en-IN" dirty="0" err="1">
                <a:latin typeface="Arial Narrow" panose="020B0606020202030204" pitchFamily="34" charset="0"/>
              </a:rPr>
              <a:t>Geopy</a:t>
            </a:r>
            <a:endParaRPr lang="en-IN" dirty="0">
              <a:latin typeface="Arial Narrow" panose="020B0606020202030204" pitchFamily="34" charset="0"/>
            </a:endParaRPr>
          </a:p>
          <a:p>
            <a:pPr marL="0" indent="0">
              <a:buNone/>
            </a:pPr>
            <a:r>
              <a:rPr lang="en-IN" b="1" dirty="0"/>
              <a:t>Download and data set and Wrangle it</a:t>
            </a:r>
            <a:endParaRPr lang="en-IN" dirty="0"/>
          </a:p>
          <a:p>
            <a:pPr lvl="0"/>
            <a:r>
              <a:rPr lang="en-IN" dirty="0">
                <a:latin typeface="Arial Narrow" panose="020B0606020202030204" pitchFamily="34" charset="0"/>
              </a:rPr>
              <a:t>The address data obtained from the Wiki was scrapped using the Python requests into input data frame format of python. </a:t>
            </a:r>
          </a:p>
          <a:p>
            <a:endParaRPr lang="en-IN" dirty="0">
              <a:latin typeface="Arial Narrow" panose="020B0606020202030204" pitchFamily="34" charset="0"/>
            </a:endParaRPr>
          </a:p>
          <a:p>
            <a:endParaRPr lang="en-IN" dirty="0"/>
          </a:p>
        </p:txBody>
      </p:sp>
    </p:spTree>
    <p:extLst>
      <p:ext uri="{BB962C8B-B14F-4D97-AF65-F5344CB8AC3E}">
        <p14:creationId xmlns:p14="http://schemas.microsoft.com/office/powerpoint/2010/main" val="242607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62F5-0B0F-4223-9EAC-706A905E0529}"/>
              </a:ext>
            </a:extLst>
          </p:cNvPr>
          <p:cNvSpPr>
            <a:spLocks noGrp="1"/>
          </p:cNvSpPr>
          <p:nvPr>
            <p:ph type="title"/>
          </p:nvPr>
        </p:nvSpPr>
        <p:spPr/>
        <p:txBody>
          <a:bodyPr/>
          <a:lstStyle/>
          <a:p>
            <a:r>
              <a:rPr lang="en-IN" b="1" dirty="0">
                <a:latin typeface="Bahnschrift SemiBold" panose="020B0502040204020203" pitchFamily="34" charset="0"/>
              </a:rPr>
              <a:t>METHODOLOGY</a:t>
            </a:r>
            <a:endParaRPr lang="en-IN" dirty="0"/>
          </a:p>
        </p:txBody>
      </p:sp>
      <p:pic>
        <p:nvPicPr>
          <p:cNvPr id="4" name="Content Placeholder 3">
            <a:extLst>
              <a:ext uri="{FF2B5EF4-FFF2-40B4-BE49-F238E27FC236}">
                <a16:creationId xmlns:a16="http://schemas.microsoft.com/office/drawing/2014/main" id="{0E00714F-58BE-4E8D-86B7-C3F632B129A6}"/>
              </a:ext>
            </a:extLst>
          </p:cNvPr>
          <p:cNvPicPr>
            <a:picLocks noGrp="1"/>
          </p:cNvPicPr>
          <p:nvPr>
            <p:ph idx="1"/>
          </p:nvPr>
        </p:nvPicPr>
        <p:blipFill>
          <a:blip r:embed="rId2"/>
          <a:stretch>
            <a:fillRect/>
          </a:stretch>
        </p:blipFill>
        <p:spPr>
          <a:xfrm>
            <a:off x="1985865" y="2426834"/>
            <a:ext cx="8220269" cy="3317875"/>
          </a:xfrm>
          <a:prstGeom prst="rect">
            <a:avLst/>
          </a:prstGeom>
        </p:spPr>
      </p:pic>
    </p:spTree>
    <p:extLst>
      <p:ext uri="{BB962C8B-B14F-4D97-AF65-F5344CB8AC3E}">
        <p14:creationId xmlns:p14="http://schemas.microsoft.com/office/powerpoint/2010/main" val="3661297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B930-6700-45BF-9AA1-6AC8F88C1C16}"/>
              </a:ext>
            </a:extLst>
          </p:cNvPr>
          <p:cNvSpPr>
            <a:spLocks noGrp="1"/>
          </p:cNvSpPr>
          <p:nvPr>
            <p:ph type="title"/>
          </p:nvPr>
        </p:nvSpPr>
        <p:spPr/>
        <p:txBody>
          <a:bodyPr/>
          <a:lstStyle/>
          <a:p>
            <a:r>
              <a:rPr lang="en-IN" b="1" dirty="0">
                <a:latin typeface="Bahnschrift SemiBold" panose="020B0502040204020203" pitchFamily="34" charset="0"/>
              </a:rPr>
              <a:t>METHODOLOGY (CONTD..)</a:t>
            </a:r>
            <a:endParaRPr lang="en-IN" dirty="0"/>
          </a:p>
        </p:txBody>
      </p:sp>
      <p:sp>
        <p:nvSpPr>
          <p:cNvPr id="3" name="Content Placeholder 2">
            <a:extLst>
              <a:ext uri="{FF2B5EF4-FFF2-40B4-BE49-F238E27FC236}">
                <a16:creationId xmlns:a16="http://schemas.microsoft.com/office/drawing/2014/main" id="{2BD8CD05-394E-47AF-A56D-8C36D237CAA2}"/>
              </a:ext>
            </a:extLst>
          </p:cNvPr>
          <p:cNvSpPr>
            <a:spLocks noGrp="1"/>
          </p:cNvSpPr>
          <p:nvPr>
            <p:ph idx="1"/>
          </p:nvPr>
        </p:nvSpPr>
        <p:spPr/>
        <p:txBody>
          <a:bodyPr>
            <a:normAutofit/>
          </a:bodyPr>
          <a:lstStyle/>
          <a:p>
            <a:pPr marL="0" lvl="0" indent="0">
              <a:buNone/>
            </a:pPr>
            <a:r>
              <a:rPr lang="en-IN" dirty="0">
                <a:latin typeface="Arial Narrow" panose="020B0606020202030204" pitchFamily="34" charset="0"/>
              </a:rPr>
              <a:t>Filter the data to exclude the areas which does not have a borough. Without a borough we cannot get a more accurate neighbourhood.</a:t>
            </a:r>
          </a:p>
          <a:p>
            <a:pPr marL="0" lvl="0" indent="0">
              <a:buNone/>
            </a:pPr>
            <a:r>
              <a:rPr lang="en-IN" dirty="0">
                <a:latin typeface="Arial Narrow" panose="020B0606020202030204" pitchFamily="34" charset="0"/>
              </a:rPr>
              <a:t>Load the external geocode data and then assign it to each matching postal code. Add additional columns latitude and longitude to the postal area data frame.</a:t>
            </a:r>
          </a:p>
          <a:p>
            <a:pPr marL="0" indent="0">
              <a:buNone/>
            </a:pPr>
            <a:r>
              <a:rPr lang="en-IN" dirty="0">
                <a:latin typeface="Arial Narrow" panose="020B0606020202030204" pitchFamily="34" charset="0"/>
              </a:rPr>
              <a:t>Filter the Toronto neighbourhoods from the result set.</a:t>
            </a:r>
          </a:p>
          <a:p>
            <a:pPr marL="0" indent="0">
              <a:buNone/>
            </a:pPr>
            <a:endParaRPr lang="en-IN" dirty="0"/>
          </a:p>
          <a:p>
            <a:endParaRPr lang="en-IN" dirty="0"/>
          </a:p>
        </p:txBody>
      </p:sp>
    </p:spTree>
    <p:extLst>
      <p:ext uri="{BB962C8B-B14F-4D97-AF65-F5344CB8AC3E}">
        <p14:creationId xmlns:p14="http://schemas.microsoft.com/office/powerpoint/2010/main" val="407093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81BB-2E6E-46E3-9F52-F883F8DFE4F3}"/>
              </a:ext>
            </a:extLst>
          </p:cNvPr>
          <p:cNvSpPr>
            <a:spLocks noGrp="1"/>
          </p:cNvSpPr>
          <p:nvPr>
            <p:ph type="title"/>
          </p:nvPr>
        </p:nvSpPr>
        <p:spPr/>
        <p:txBody>
          <a:bodyPr/>
          <a:lstStyle/>
          <a:p>
            <a:r>
              <a:rPr lang="en-IN" b="1" dirty="0">
                <a:latin typeface="Bahnschrift SemiBold" panose="020B0502040204020203" pitchFamily="34" charset="0"/>
              </a:rPr>
              <a:t>METHODOLOGY (CONTD..)</a:t>
            </a:r>
            <a:endParaRPr lang="en-IN" dirty="0"/>
          </a:p>
        </p:txBody>
      </p:sp>
      <p:pic>
        <p:nvPicPr>
          <p:cNvPr id="4" name="Content Placeholder 3">
            <a:extLst>
              <a:ext uri="{FF2B5EF4-FFF2-40B4-BE49-F238E27FC236}">
                <a16:creationId xmlns:a16="http://schemas.microsoft.com/office/drawing/2014/main" id="{5F81B6D6-795B-4D27-A9E7-E49138BB793A}"/>
              </a:ext>
            </a:extLst>
          </p:cNvPr>
          <p:cNvPicPr>
            <a:picLocks noGrp="1"/>
          </p:cNvPicPr>
          <p:nvPr>
            <p:ph idx="1"/>
          </p:nvPr>
        </p:nvPicPr>
        <p:blipFill>
          <a:blip r:embed="rId2"/>
          <a:stretch>
            <a:fillRect/>
          </a:stretch>
        </p:blipFill>
        <p:spPr>
          <a:xfrm>
            <a:off x="1677798" y="2557463"/>
            <a:ext cx="9068499" cy="3317875"/>
          </a:xfrm>
          <a:prstGeom prst="rect">
            <a:avLst/>
          </a:prstGeom>
        </p:spPr>
      </p:pic>
    </p:spTree>
    <p:extLst>
      <p:ext uri="{BB962C8B-B14F-4D97-AF65-F5344CB8AC3E}">
        <p14:creationId xmlns:p14="http://schemas.microsoft.com/office/powerpoint/2010/main" val="73740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742C-3807-4633-8BA4-035DDDEA7E94}"/>
              </a:ext>
            </a:extLst>
          </p:cNvPr>
          <p:cNvSpPr>
            <a:spLocks noGrp="1"/>
          </p:cNvSpPr>
          <p:nvPr>
            <p:ph type="title"/>
          </p:nvPr>
        </p:nvSpPr>
        <p:spPr/>
        <p:txBody>
          <a:bodyPr/>
          <a:lstStyle/>
          <a:p>
            <a:r>
              <a:rPr lang="en-IN" b="1" dirty="0">
                <a:latin typeface="Bahnschrift SemiBold" panose="020B0502040204020203" pitchFamily="34" charset="0"/>
              </a:rPr>
              <a:t>METHODOLOGY (CONTD..)</a:t>
            </a:r>
            <a:endParaRPr lang="en-IN" dirty="0"/>
          </a:p>
        </p:txBody>
      </p:sp>
      <p:sp>
        <p:nvSpPr>
          <p:cNvPr id="3" name="Content Placeholder 2">
            <a:extLst>
              <a:ext uri="{FF2B5EF4-FFF2-40B4-BE49-F238E27FC236}">
                <a16:creationId xmlns:a16="http://schemas.microsoft.com/office/drawing/2014/main" id="{6815DA2E-40AA-4812-BE2D-53B4A24B7BA2}"/>
              </a:ext>
            </a:extLst>
          </p:cNvPr>
          <p:cNvSpPr>
            <a:spLocks noGrp="1"/>
          </p:cNvSpPr>
          <p:nvPr>
            <p:ph idx="1"/>
          </p:nvPr>
        </p:nvSpPr>
        <p:spPr/>
        <p:txBody>
          <a:bodyPr/>
          <a:lstStyle/>
          <a:p>
            <a:r>
              <a:rPr lang="en-IN" b="1" dirty="0"/>
              <a:t>Explore and Analyse the data set</a:t>
            </a:r>
          </a:p>
          <a:p>
            <a:pPr marL="0" indent="0">
              <a:buNone/>
            </a:pPr>
            <a:r>
              <a:rPr lang="en-IN" dirty="0">
                <a:latin typeface="Arial Narrow" panose="020B0606020202030204" pitchFamily="34" charset="0"/>
              </a:rPr>
              <a:t>Looked for the neighbourhoods that show a high mean value for the frequency for the Restaurants and other Diner segments.</a:t>
            </a:r>
          </a:p>
          <a:p>
            <a:pPr marL="0" indent="0">
              <a:buNone/>
            </a:pPr>
            <a:endParaRPr lang="en-IN" dirty="0">
              <a:latin typeface="Arial Narrow" panose="020B0606020202030204" pitchFamily="34" charset="0"/>
            </a:endParaRPr>
          </a:p>
          <a:p>
            <a:pPr marL="0" indent="0">
              <a:buNone/>
            </a:pPr>
            <a:endParaRPr lang="en-IN" dirty="0"/>
          </a:p>
          <a:p>
            <a:endParaRPr lang="en-IN" dirty="0"/>
          </a:p>
        </p:txBody>
      </p:sp>
      <p:pic>
        <p:nvPicPr>
          <p:cNvPr id="4" name="Picture 3">
            <a:extLst>
              <a:ext uri="{FF2B5EF4-FFF2-40B4-BE49-F238E27FC236}">
                <a16:creationId xmlns:a16="http://schemas.microsoft.com/office/drawing/2014/main" id="{28CA36F4-2789-40F2-975C-A3BE5FA04178}"/>
              </a:ext>
            </a:extLst>
          </p:cNvPr>
          <p:cNvPicPr/>
          <p:nvPr/>
        </p:nvPicPr>
        <p:blipFill>
          <a:blip r:embed="rId2"/>
          <a:stretch>
            <a:fillRect/>
          </a:stretch>
        </p:blipFill>
        <p:spPr>
          <a:xfrm>
            <a:off x="2844351" y="3975208"/>
            <a:ext cx="5731510" cy="2061845"/>
          </a:xfrm>
          <a:prstGeom prst="rect">
            <a:avLst/>
          </a:prstGeom>
        </p:spPr>
      </p:pic>
    </p:spTree>
    <p:extLst>
      <p:ext uri="{BB962C8B-B14F-4D97-AF65-F5344CB8AC3E}">
        <p14:creationId xmlns:p14="http://schemas.microsoft.com/office/powerpoint/2010/main" val="150300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8B78-F4C4-4EF5-8AE0-38DCCA0975D6}"/>
              </a:ext>
            </a:extLst>
          </p:cNvPr>
          <p:cNvSpPr>
            <a:spLocks noGrp="1"/>
          </p:cNvSpPr>
          <p:nvPr>
            <p:ph type="title"/>
          </p:nvPr>
        </p:nvSpPr>
        <p:spPr/>
        <p:txBody>
          <a:bodyPr/>
          <a:lstStyle/>
          <a:p>
            <a:r>
              <a:rPr lang="en-IN" b="1" dirty="0">
                <a:latin typeface="Bahnschrift SemiBold" panose="020B0502040204020203" pitchFamily="34" charset="0"/>
              </a:rPr>
              <a:t>METHODOLOGY (CONTD..)</a:t>
            </a:r>
            <a:endParaRPr lang="en-IN" dirty="0"/>
          </a:p>
        </p:txBody>
      </p:sp>
      <p:sp>
        <p:nvSpPr>
          <p:cNvPr id="3" name="Content Placeholder 2">
            <a:extLst>
              <a:ext uri="{FF2B5EF4-FFF2-40B4-BE49-F238E27FC236}">
                <a16:creationId xmlns:a16="http://schemas.microsoft.com/office/drawing/2014/main" id="{F1C8564F-7BC4-4DA7-B3DD-37751BDD30F7}"/>
              </a:ext>
            </a:extLst>
          </p:cNvPr>
          <p:cNvSpPr>
            <a:spLocks noGrp="1"/>
          </p:cNvSpPr>
          <p:nvPr>
            <p:ph idx="1"/>
          </p:nvPr>
        </p:nvSpPr>
        <p:spPr/>
        <p:txBody>
          <a:bodyPr>
            <a:normAutofit fontScale="85000" lnSpcReduction="10000"/>
          </a:bodyPr>
          <a:lstStyle/>
          <a:p>
            <a:pPr lvl="0"/>
            <a:r>
              <a:rPr lang="en-IN" dirty="0">
                <a:latin typeface="Arial Narrow" panose="020B0606020202030204" pitchFamily="34" charset="0"/>
              </a:rPr>
              <a:t>Since there are multiple categories that fall into each Venue, we used the K-Means clustering to group the Neighbourhoods into different clusters.</a:t>
            </a:r>
          </a:p>
          <a:p>
            <a:pPr lvl="0"/>
            <a:r>
              <a:rPr lang="en-IN" dirty="0">
                <a:latin typeface="Arial Narrow" panose="020B0606020202030204" pitchFamily="34" charset="0"/>
              </a:rPr>
              <a:t>In this case the number of clusters chosen were 5 and the data was clustered into an increasing order of most common avenues.</a:t>
            </a:r>
          </a:p>
          <a:p>
            <a:pPr lvl="0"/>
            <a:r>
              <a:rPr lang="en-IN" dirty="0">
                <a:latin typeface="Arial Narrow" panose="020B0606020202030204" pitchFamily="34" charset="0"/>
              </a:rPr>
              <a:t>Based on the results, the top 5 clusters were chosen to see which clusters had a restaurant in the most common initial venues.</a:t>
            </a:r>
          </a:p>
          <a:p>
            <a:pPr lvl="0"/>
            <a:r>
              <a:rPr lang="en-IN" dirty="0">
                <a:latin typeface="Arial Narrow" panose="020B0606020202030204" pitchFamily="34" charset="0"/>
              </a:rPr>
              <a:t>Also, other types of diners were considered to determine the best locations to start a new restaurant.</a:t>
            </a:r>
          </a:p>
          <a:p>
            <a:pPr lvl="0"/>
            <a:r>
              <a:rPr lang="en-IN" dirty="0">
                <a:latin typeface="Arial Narrow" panose="020B0606020202030204" pitchFamily="34" charset="0"/>
              </a:rPr>
              <a:t>The mean value for each type of restaurant can be grouped for each Neighbourhood as below.</a:t>
            </a:r>
          </a:p>
        </p:txBody>
      </p:sp>
    </p:spTree>
    <p:extLst>
      <p:ext uri="{BB962C8B-B14F-4D97-AF65-F5344CB8AC3E}">
        <p14:creationId xmlns:p14="http://schemas.microsoft.com/office/powerpoint/2010/main" val="3429707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836A-3F47-48C3-91E0-C45AF27CC942}"/>
              </a:ext>
            </a:extLst>
          </p:cNvPr>
          <p:cNvSpPr>
            <a:spLocks noGrp="1"/>
          </p:cNvSpPr>
          <p:nvPr>
            <p:ph type="title"/>
          </p:nvPr>
        </p:nvSpPr>
        <p:spPr/>
        <p:txBody>
          <a:bodyPr/>
          <a:lstStyle/>
          <a:p>
            <a:r>
              <a:rPr lang="en-IN" b="1" dirty="0">
                <a:latin typeface="Bahnschrift SemiBold" panose="020B0502040204020203" pitchFamily="34" charset="0"/>
              </a:rPr>
              <a:t>METHODOLOGY (CONTD..)</a:t>
            </a:r>
            <a:endParaRPr lang="en-IN" dirty="0"/>
          </a:p>
        </p:txBody>
      </p:sp>
      <p:pic>
        <p:nvPicPr>
          <p:cNvPr id="4" name="Content Placeholder 3">
            <a:extLst>
              <a:ext uri="{FF2B5EF4-FFF2-40B4-BE49-F238E27FC236}">
                <a16:creationId xmlns:a16="http://schemas.microsoft.com/office/drawing/2014/main" id="{9EE2B842-1CD5-4556-BCAD-E02F1E93CB9C}"/>
              </a:ext>
            </a:extLst>
          </p:cNvPr>
          <p:cNvPicPr>
            <a:picLocks noGrp="1"/>
          </p:cNvPicPr>
          <p:nvPr>
            <p:ph idx="1"/>
          </p:nvPr>
        </p:nvPicPr>
        <p:blipFill>
          <a:blip r:embed="rId2"/>
          <a:stretch>
            <a:fillRect/>
          </a:stretch>
        </p:blipFill>
        <p:spPr>
          <a:xfrm>
            <a:off x="1295400" y="2762504"/>
            <a:ext cx="9601200" cy="2907792"/>
          </a:xfrm>
          <a:prstGeom prst="rect">
            <a:avLst/>
          </a:prstGeom>
        </p:spPr>
      </p:pic>
    </p:spTree>
    <p:extLst>
      <p:ext uri="{BB962C8B-B14F-4D97-AF65-F5344CB8AC3E}">
        <p14:creationId xmlns:p14="http://schemas.microsoft.com/office/powerpoint/2010/main" val="170271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546E-8153-4D8F-B94B-A9F5C0652C33}"/>
              </a:ext>
            </a:extLst>
          </p:cNvPr>
          <p:cNvSpPr>
            <a:spLocks noGrp="1"/>
          </p:cNvSpPr>
          <p:nvPr>
            <p:ph type="title"/>
          </p:nvPr>
        </p:nvSpPr>
        <p:spPr/>
        <p:txBody>
          <a:bodyPr/>
          <a:lstStyle/>
          <a:p>
            <a:r>
              <a:rPr lang="en-IN" b="1" dirty="0">
                <a:latin typeface="Bahnschrift SemiBold" panose="020B0502040204020203" pitchFamily="34" charset="0"/>
              </a:rPr>
              <a:t>RESULTS</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F71AE9C-3B6D-4A9F-B353-5D21B71A1F9C}"/>
              </a:ext>
            </a:extLst>
          </p:cNvPr>
          <p:cNvSpPr>
            <a:spLocks noGrp="1"/>
          </p:cNvSpPr>
          <p:nvPr>
            <p:ph idx="1"/>
          </p:nvPr>
        </p:nvSpPr>
        <p:spPr/>
        <p:txBody>
          <a:bodyPr/>
          <a:lstStyle/>
          <a:p>
            <a:r>
              <a:rPr lang="en-IN" b="1" dirty="0"/>
              <a:t>	</a:t>
            </a:r>
            <a:r>
              <a:rPr lang="en-IN" dirty="0">
                <a:latin typeface="Arial Narrow" panose="020B0606020202030204" pitchFamily="34" charset="0"/>
              </a:rPr>
              <a:t>Based on the analysis, we can see that the below locations have higher mean values for restaurants.</a:t>
            </a:r>
          </a:p>
          <a:p>
            <a:pPr marL="0" lvl="0" indent="0" algn="just">
              <a:buNone/>
            </a:pPr>
            <a:r>
              <a:rPr lang="en-IN" dirty="0">
                <a:latin typeface="Arial Narrow" panose="020B0606020202030204" pitchFamily="34" charset="0"/>
              </a:rPr>
              <a:t>Among these Kensington Market, China Town has a higher mean frequency of restaurants and </a:t>
            </a:r>
            <a:r>
              <a:rPr lang="en-IN" b="1" i="1" dirty="0">
                <a:latin typeface="Arial Narrow" panose="020B0606020202030204" pitchFamily="34" charset="0"/>
              </a:rPr>
              <a:t>Christie neighbourhood in Downtown Toronto has a lower value of mean frequency of restaurants</a:t>
            </a:r>
            <a:r>
              <a:rPr lang="en-IN" dirty="0">
                <a:latin typeface="Arial Narrow" panose="020B0606020202030204" pitchFamily="34" charset="0"/>
              </a:rPr>
              <a:t>.</a:t>
            </a:r>
          </a:p>
          <a:p>
            <a:pPr marL="0" lvl="0" indent="0" algn="just">
              <a:buNone/>
            </a:pPr>
            <a:endParaRPr lang="en-IN" dirty="0">
              <a:latin typeface="Arial Narrow" panose="020B0606020202030204" pitchFamily="34" charset="0"/>
            </a:endParaRPr>
          </a:p>
          <a:p>
            <a:endParaRPr lang="en-IN" dirty="0"/>
          </a:p>
        </p:txBody>
      </p:sp>
    </p:spTree>
    <p:extLst>
      <p:ext uri="{BB962C8B-B14F-4D97-AF65-F5344CB8AC3E}">
        <p14:creationId xmlns:p14="http://schemas.microsoft.com/office/powerpoint/2010/main" val="4067907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4672-B12C-474C-865C-1A17DBA1A503}"/>
              </a:ext>
            </a:extLst>
          </p:cNvPr>
          <p:cNvSpPr>
            <a:spLocks noGrp="1"/>
          </p:cNvSpPr>
          <p:nvPr>
            <p:ph type="title"/>
          </p:nvPr>
        </p:nvSpPr>
        <p:spPr/>
        <p:txBody>
          <a:bodyPr/>
          <a:lstStyle/>
          <a:p>
            <a:r>
              <a:rPr lang="en-IN" b="1" dirty="0">
                <a:latin typeface="Bahnschrift SemiBold" panose="020B0502040204020203" pitchFamily="34" charset="0"/>
              </a:rPr>
              <a:t>RESULTS</a:t>
            </a:r>
            <a:endParaRPr lang="en-IN" dirty="0"/>
          </a:p>
        </p:txBody>
      </p:sp>
      <p:pic>
        <p:nvPicPr>
          <p:cNvPr id="4" name="Content Placeholder 3">
            <a:extLst>
              <a:ext uri="{FF2B5EF4-FFF2-40B4-BE49-F238E27FC236}">
                <a16:creationId xmlns:a16="http://schemas.microsoft.com/office/drawing/2014/main" id="{43C24E70-DFB4-4D3B-99EB-37805861AC00}"/>
              </a:ext>
            </a:extLst>
          </p:cNvPr>
          <p:cNvPicPr>
            <a:picLocks noGrp="1"/>
          </p:cNvPicPr>
          <p:nvPr>
            <p:ph idx="1"/>
          </p:nvPr>
        </p:nvPicPr>
        <p:blipFill>
          <a:blip r:embed="rId2"/>
          <a:stretch>
            <a:fillRect/>
          </a:stretch>
        </p:blipFill>
        <p:spPr>
          <a:xfrm>
            <a:off x="2687216" y="2771193"/>
            <a:ext cx="6104359" cy="2488196"/>
          </a:xfrm>
          <a:prstGeom prst="rect">
            <a:avLst/>
          </a:prstGeom>
        </p:spPr>
      </p:pic>
    </p:spTree>
    <p:extLst>
      <p:ext uri="{BB962C8B-B14F-4D97-AF65-F5344CB8AC3E}">
        <p14:creationId xmlns:p14="http://schemas.microsoft.com/office/powerpoint/2010/main" val="1079512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C764-EB28-4F5A-8E16-28F44F4A936D}"/>
              </a:ext>
            </a:extLst>
          </p:cNvPr>
          <p:cNvSpPr>
            <a:spLocks noGrp="1"/>
          </p:cNvSpPr>
          <p:nvPr>
            <p:ph type="title"/>
          </p:nvPr>
        </p:nvSpPr>
        <p:spPr/>
        <p:txBody>
          <a:bodyPr/>
          <a:lstStyle/>
          <a:p>
            <a:r>
              <a:rPr lang="en-IN" dirty="0">
                <a:latin typeface="Bahnschrift SemiBold Condensed" panose="020B0502040204020203" pitchFamily="34" charset="0"/>
              </a:rPr>
              <a:t>PROBLEM DESCRIPTION</a:t>
            </a:r>
          </a:p>
        </p:txBody>
      </p:sp>
      <p:sp>
        <p:nvSpPr>
          <p:cNvPr id="3" name="Content Placeholder 2">
            <a:extLst>
              <a:ext uri="{FF2B5EF4-FFF2-40B4-BE49-F238E27FC236}">
                <a16:creationId xmlns:a16="http://schemas.microsoft.com/office/drawing/2014/main" id="{C42CD99C-E775-47EB-AB72-E2FE06741666}"/>
              </a:ext>
            </a:extLst>
          </p:cNvPr>
          <p:cNvSpPr>
            <a:spLocks noGrp="1"/>
          </p:cNvSpPr>
          <p:nvPr>
            <p:ph idx="1"/>
          </p:nvPr>
        </p:nvSpPr>
        <p:spPr/>
        <p:txBody>
          <a:bodyPr>
            <a:normAutofit fontScale="92500"/>
          </a:bodyPr>
          <a:lstStyle/>
          <a:p>
            <a:r>
              <a:rPr lang="en-IN" sz="2400" dirty="0">
                <a:latin typeface="Arial Narrow" panose="020B0606020202030204" pitchFamily="34" charset="0"/>
              </a:rPr>
              <a:t>A global restaurant chain company wants to start a restaurant shop in one of the best neighbourhoods in Toronto city. They want to find the best neighbourhood locations where there are no, or minimal restaurants currently exists in the area. They are looking for less competitors in the area but a more popular place to start with.</a:t>
            </a:r>
          </a:p>
          <a:p>
            <a:r>
              <a:rPr lang="en-IN" sz="2400" dirty="0">
                <a:latin typeface="Arial Narrow" panose="020B0606020202030204" pitchFamily="34" charset="0"/>
              </a:rPr>
              <a:t>Since they are a multicuisine restaurant chains, they want to take into account all types of restaurants that provide different country dishes.</a:t>
            </a:r>
          </a:p>
          <a:p>
            <a:r>
              <a:rPr lang="en-IN" sz="2400" dirty="0">
                <a:latin typeface="Arial Narrow" panose="020B0606020202030204" pitchFamily="34" charset="0"/>
              </a:rPr>
              <a:t>The problem is to find and filter such locations and apply the best statistical approaches to find the best location(s) and visualize with statistical proofs to confirm the analysis.</a:t>
            </a:r>
          </a:p>
          <a:p>
            <a:endParaRPr lang="en-IN" dirty="0"/>
          </a:p>
        </p:txBody>
      </p:sp>
    </p:spTree>
    <p:extLst>
      <p:ext uri="{BB962C8B-B14F-4D97-AF65-F5344CB8AC3E}">
        <p14:creationId xmlns:p14="http://schemas.microsoft.com/office/powerpoint/2010/main" val="385607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B9D1-ED04-436D-818B-640966908B2A}"/>
              </a:ext>
            </a:extLst>
          </p:cNvPr>
          <p:cNvSpPr>
            <a:spLocks noGrp="1"/>
          </p:cNvSpPr>
          <p:nvPr>
            <p:ph type="title"/>
          </p:nvPr>
        </p:nvSpPr>
        <p:spPr/>
        <p:txBody>
          <a:bodyPr/>
          <a:lstStyle/>
          <a:p>
            <a:r>
              <a:rPr lang="en-IN" b="1" dirty="0">
                <a:latin typeface="Bahnschrift SemiBold" panose="020B0502040204020203" pitchFamily="34" charset="0"/>
              </a:rPr>
              <a:t>RESULTS</a:t>
            </a:r>
            <a:endParaRPr lang="en-IN" dirty="0"/>
          </a:p>
        </p:txBody>
      </p:sp>
      <p:sp>
        <p:nvSpPr>
          <p:cNvPr id="3" name="Content Placeholder 2">
            <a:extLst>
              <a:ext uri="{FF2B5EF4-FFF2-40B4-BE49-F238E27FC236}">
                <a16:creationId xmlns:a16="http://schemas.microsoft.com/office/drawing/2014/main" id="{46E74DC8-8182-407D-912C-572FCC12705D}"/>
              </a:ext>
            </a:extLst>
          </p:cNvPr>
          <p:cNvSpPr>
            <a:spLocks noGrp="1"/>
          </p:cNvSpPr>
          <p:nvPr>
            <p:ph idx="1"/>
          </p:nvPr>
        </p:nvSpPr>
        <p:spPr/>
        <p:txBody>
          <a:bodyPr/>
          <a:lstStyle/>
          <a:p>
            <a:pPr marL="0" lvl="0" indent="0">
              <a:buNone/>
            </a:pPr>
            <a:r>
              <a:rPr lang="en-IN" dirty="0">
                <a:latin typeface="Arial Narrow" panose="020B0606020202030204" pitchFamily="34" charset="0"/>
              </a:rPr>
              <a:t>Based on the most common venue ordering also, </a:t>
            </a:r>
            <a:r>
              <a:rPr lang="en-IN" b="1" i="1" dirty="0">
                <a:latin typeface="Arial Narrow" panose="020B0606020202030204" pitchFamily="34" charset="0"/>
              </a:rPr>
              <a:t>Christie shows a restaurant in the 10</a:t>
            </a:r>
            <a:r>
              <a:rPr lang="en-IN" b="1" i="1" baseline="30000" dirty="0">
                <a:latin typeface="Arial Narrow" panose="020B0606020202030204" pitchFamily="34" charset="0"/>
              </a:rPr>
              <a:t>th</a:t>
            </a:r>
            <a:r>
              <a:rPr lang="en-IN" b="1" i="1" dirty="0">
                <a:latin typeface="Arial Narrow" panose="020B0606020202030204" pitchFamily="34" charset="0"/>
              </a:rPr>
              <a:t> most common venue only, which makes it a most suitable location for the restaurant company chain to start its first initiative in Toronto.</a:t>
            </a:r>
            <a:endParaRPr lang="en-IN" dirty="0">
              <a:latin typeface="Arial Narrow" panose="020B0606020202030204" pitchFamily="34" charset="0"/>
            </a:endParaRPr>
          </a:p>
          <a:p>
            <a:pPr marL="0" indent="0">
              <a:buNone/>
            </a:pPr>
            <a:r>
              <a:rPr lang="en-IN" dirty="0">
                <a:latin typeface="Arial Narrow" panose="020B0606020202030204" pitchFamily="34" charset="0"/>
              </a:rPr>
              <a:t>Also, Christie is the second most popular neighbourhood also.</a:t>
            </a:r>
          </a:p>
          <a:p>
            <a:endParaRPr lang="en-IN" dirty="0"/>
          </a:p>
        </p:txBody>
      </p:sp>
    </p:spTree>
    <p:extLst>
      <p:ext uri="{BB962C8B-B14F-4D97-AF65-F5344CB8AC3E}">
        <p14:creationId xmlns:p14="http://schemas.microsoft.com/office/powerpoint/2010/main" val="864420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7ABD-5790-4E77-B37D-641B43A31B44}"/>
              </a:ext>
            </a:extLst>
          </p:cNvPr>
          <p:cNvSpPr>
            <a:spLocks noGrp="1"/>
          </p:cNvSpPr>
          <p:nvPr>
            <p:ph type="title"/>
          </p:nvPr>
        </p:nvSpPr>
        <p:spPr/>
        <p:txBody>
          <a:bodyPr/>
          <a:lstStyle/>
          <a:p>
            <a:r>
              <a:rPr lang="en-IN" b="1" dirty="0">
                <a:latin typeface="Bahnschrift SemiBold" panose="020B0502040204020203" pitchFamily="34" charset="0"/>
              </a:rPr>
              <a:t>RESULTS (CONTD..)</a:t>
            </a:r>
            <a:endParaRPr lang="en-IN" dirty="0"/>
          </a:p>
        </p:txBody>
      </p:sp>
      <p:pic>
        <p:nvPicPr>
          <p:cNvPr id="4" name="Content Placeholder 3">
            <a:extLst>
              <a:ext uri="{FF2B5EF4-FFF2-40B4-BE49-F238E27FC236}">
                <a16:creationId xmlns:a16="http://schemas.microsoft.com/office/drawing/2014/main" id="{C7F14865-2413-4636-A437-8982BF24E9DA}"/>
              </a:ext>
            </a:extLst>
          </p:cNvPr>
          <p:cNvPicPr>
            <a:picLocks noGrp="1"/>
          </p:cNvPicPr>
          <p:nvPr>
            <p:ph idx="1"/>
          </p:nvPr>
        </p:nvPicPr>
        <p:blipFill>
          <a:blip r:embed="rId2"/>
          <a:stretch>
            <a:fillRect/>
          </a:stretch>
        </p:blipFill>
        <p:spPr>
          <a:prstGeom prst="rect">
            <a:avLst/>
          </a:prstGeom>
        </p:spPr>
      </p:pic>
    </p:spTree>
    <p:extLst>
      <p:ext uri="{BB962C8B-B14F-4D97-AF65-F5344CB8AC3E}">
        <p14:creationId xmlns:p14="http://schemas.microsoft.com/office/powerpoint/2010/main" val="2769735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CF9C-2CBA-4A99-B81E-FADE8D5C3E0C}"/>
              </a:ext>
            </a:extLst>
          </p:cNvPr>
          <p:cNvSpPr>
            <a:spLocks noGrp="1"/>
          </p:cNvSpPr>
          <p:nvPr>
            <p:ph type="title"/>
          </p:nvPr>
        </p:nvSpPr>
        <p:spPr/>
        <p:txBody>
          <a:bodyPr/>
          <a:lstStyle/>
          <a:p>
            <a:r>
              <a:rPr lang="en-IN" b="1" dirty="0">
                <a:latin typeface="Bahnschrift SemiBold" panose="020B0502040204020203" pitchFamily="34" charset="0"/>
              </a:rPr>
              <a:t>RESULTS (CONTD..)</a:t>
            </a:r>
            <a:endParaRPr lang="en-IN" dirty="0"/>
          </a:p>
        </p:txBody>
      </p:sp>
      <p:sp>
        <p:nvSpPr>
          <p:cNvPr id="3" name="Content Placeholder 2">
            <a:extLst>
              <a:ext uri="{FF2B5EF4-FFF2-40B4-BE49-F238E27FC236}">
                <a16:creationId xmlns:a16="http://schemas.microsoft.com/office/drawing/2014/main" id="{DA0E9F36-2592-46D6-A6E9-A748C6D16B66}"/>
              </a:ext>
            </a:extLst>
          </p:cNvPr>
          <p:cNvSpPr>
            <a:spLocks noGrp="1"/>
          </p:cNvSpPr>
          <p:nvPr>
            <p:ph idx="1"/>
          </p:nvPr>
        </p:nvSpPr>
        <p:spPr/>
        <p:txBody>
          <a:bodyPr/>
          <a:lstStyle/>
          <a:p>
            <a:r>
              <a:rPr lang="en-IN" dirty="0">
                <a:latin typeface="Arial Narrow" panose="020B0606020202030204" pitchFamily="34" charset="0"/>
              </a:rPr>
              <a:t>The second-best choice would be Dufferin, </a:t>
            </a:r>
            <a:r>
              <a:rPr lang="en-IN" dirty="0" err="1">
                <a:latin typeface="Arial Narrow" panose="020B0606020202030204" pitchFamily="34" charset="0"/>
              </a:rPr>
              <a:t>Dovercourt</a:t>
            </a:r>
            <a:r>
              <a:rPr lang="en-IN" dirty="0">
                <a:latin typeface="Arial Narrow" panose="020B0606020202030204" pitchFamily="34" charset="0"/>
              </a:rPr>
              <a:t> Village which has the next higher restaurant frequency and has a restaurant as its most common venue in 8</a:t>
            </a:r>
            <a:r>
              <a:rPr lang="en-IN" baseline="30000" dirty="0">
                <a:latin typeface="Arial Narrow" panose="020B0606020202030204" pitchFamily="34" charset="0"/>
              </a:rPr>
              <a:t>th</a:t>
            </a:r>
            <a:r>
              <a:rPr lang="en-IN" dirty="0">
                <a:latin typeface="Arial Narrow" panose="020B0606020202030204" pitchFamily="34" charset="0"/>
              </a:rPr>
              <a:t> position only.</a:t>
            </a:r>
          </a:p>
          <a:p>
            <a:pPr marL="0" indent="0">
              <a:buNone/>
            </a:pPr>
            <a:endParaRPr lang="en-IN" dirty="0"/>
          </a:p>
        </p:txBody>
      </p:sp>
    </p:spTree>
    <p:extLst>
      <p:ext uri="{BB962C8B-B14F-4D97-AF65-F5344CB8AC3E}">
        <p14:creationId xmlns:p14="http://schemas.microsoft.com/office/powerpoint/2010/main" val="765089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F490-C0A6-4967-8D85-12F563E06042}"/>
              </a:ext>
            </a:extLst>
          </p:cNvPr>
          <p:cNvSpPr>
            <a:spLocks noGrp="1"/>
          </p:cNvSpPr>
          <p:nvPr>
            <p:ph type="title"/>
          </p:nvPr>
        </p:nvSpPr>
        <p:spPr/>
        <p:txBody>
          <a:bodyPr/>
          <a:lstStyle/>
          <a:p>
            <a:pPr lvl="0"/>
            <a:r>
              <a:rPr lang="en-IN" b="1" dirty="0">
                <a:latin typeface="Bahnschrift SemiBold" panose="020B0502040204020203" pitchFamily="34" charset="0"/>
              </a:rPr>
              <a:t>RESULTS (CONTD..)</a:t>
            </a:r>
            <a:endParaRPr lang="en-IN" dirty="0"/>
          </a:p>
        </p:txBody>
      </p:sp>
      <p:sp>
        <p:nvSpPr>
          <p:cNvPr id="3" name="Content Placeholder 2">
            <a:extLst>
              <a:ext uri="{FF2B5EF4-FFF2-40B4-BE49-F238E27FC236}">
                <a16:creationId xmlns:a16="http://schemas.microsoft.com/office/drawing/2014/main" id="{907918BE-C2D5-4697-B1ED-2476CC584294}"/>
              </a:ext>
            </a:extLst>
          </p:cNvPr>
          <p:cNvSpPr>
            <a:spLocks noGrp="1"/>
          </p:cNvSpPr>
          <p:nvPr>
            <p:ph idx="1"/>
          </p:nvPr>
        </p:nvSpPr>
        <p:spPr/>
        <p:txBody>
          <a:bodyPr/>
          <a:lstStyle/>
          <a:p>
            <a:r>
              <a:rPr lang="en-IN" b="1" dirty="0">
                <a:latin typeface="Arial Narrow" panose="020B0606020202030204" pitchFamily="34" charset="0"/>
              </a:rPr>
              <a:t>MAP SHOWING CHRISTIE STREET AS THE BEST LOCATION</a:t>
            </a:r>
          </a:p>
          <a:p>
            <a:endParaRPr lang="en-IN" dirty="0">
              <a:latin typeface="Arial Narrow" panose="020B0606020202030204" pitchFamily="34" charset="0"/>
            </a:endParaRPr>
          </a:p>
          <a:p>
            <a:endParaRPr lang="en-IN" dirty="0"/>
          </a:p>
        </p:txBody>
      </p:sp>
      <p:pic>
        <p:nvPicPr>
          <p:cNvPr id="4" name="Picture 3">
            <a:extLst>
              <a:ext uri="{FF2B5EF4-FFF2-40B4-BE49-F238E27FC236}">
                <a16:creationId xmlns:a16="http://schemas.microsoft.com/office/drawing/2014/main" id="{1135BFEC-7565-4D4E-AC63-95E61EB7200B}"/>
              </a:ext>
            </a:extLst>
          </p:cNvPr>
          <p:cNvPicPr/>
          <p:nvPr/>
        </p:nvPicPr>
        <p:blipFill>
          <a:blip r:embed="rId2"/>
          <a:stretch>
            <a:fillRect/>
          </a:stretch>
        </p:blipFill>
        <p:spPr>
          <a:xfrm>
            <a:off x="2465134" y="3429000"/>
            <a:ext cx="5731510" cy="1991995"/>
          </a:xfrm>
          <a:prstGeom prst="rect">
            <a:avLst/>
          </a:prstGeom>
        </p:spPr>
      </p:pic>
    </p:spTree>
    <p:extLst>
      <p:ext uri="{BB962C8B-B14F-4D97-AF65-F5344CB8AC3E}">
        <p14:creationId xmlns:p14="http://schemas.microsoft.com/office/powerpoint/2010/main" val="130165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CAB6-FCD4-42C9-96B3-B6A7CA77BDFD}"/>
              </a:ext>
            </a:extLst>
          </p:cNvPr>
          <p:cNvSpPr>
            <a:spLocks noGrp="1"/>
          </p:cNvSpPr>
          <p:nvPr>
            <p:ph type="title"/>
          </p:nvPr>
        </p:nvSpPr>
        <p:spPr/>
        <p:txBody>
          <a:bodyPr/>
          <a:lstStyle/>
          <a:p>
            <a:r>
              <a:rPr lang="en-IN" b="1" dirty="0">
                <a:latin typeface="Bahnschrift SemiBold" panose="020B0502040204020203" pitchFamily="34" charset="0"/>
              </a:rPr>
              <a:t>DISCUSSION</a:t>
            </a:r>
            <a:endParaRPr lang="en-IN" dirty="0"/>
          </a:p>
        </p:txBody>
      </p:sp>
      <p:sp>
        <p:nvSpPr>
          <p:cNvPr id="3" name="Content Placeholder 2">
            <a:extLst>
              <a:ext uri="{FF2B5EF4-FFF2-40B4-BE49-F238E27FC236}">
                <a16:creationId xmlns:a16="http://schemas.microsoft.com/office/drawing/2014/main" id="{A7BECC06-CD8F-4114-A37E-96F2B87D8B37}"/>
              </a:ext>
            </a:extLst>
          </p:cNvPr>
          <p:cNvSpPr>
            <a:spLocks noGrp="1"/>
          </p:cNvSpPr>
          <p:nvPr>
            <p:ph idx="1"/>
          </p:nvPr>
        </p:nvSpPr>
        <p:spPr/>
        <p:txBody>
          <a:bodyPr/>
          <a:lstStyle/>
          <a:p>
            <a:pPr lvl="0"/>
            <a:endParaRPr lang="en-IN" dirty="0"/>
          </a:p>
          <a:p>
            <a:r>
              <a:rPr lang="en-IN" dirty="0">
                <a:latin typeface="Arial Narrow" panose="020B0606020202030204" pitchFamily="34" charset="0"/>
              </a:rPr>
              <a:t>In addition to above, other types of Diners also can be considered if needed to get a more results on the location. However, it may enlarge the scope of search and reduce accuracy. Also the neighbourhoods available under Toronto is comparatively less. Hence a more  rich data set would definitely improve the results.</a:t>
            </a:r>
          </a:p>
          <a:p>
            <a:endParaRPr lang="en-IN" dirty="0"/>
          </a:p>
        </p:txBody>
      </p:sp>
    </p:spTree>
    <p:extLst>
      <p:ext uri="{BB962C8B-B14F-4D97-AF65-F5344CB8AC3E}">
        <p14:creationId xmlns:p14="http://schemas.microsoft.com/office/powerpoint/2010/main" val="68989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2D93-ADCE-4887-88A5-7F464A50FCF9}"/>
              </a:ext>
            </a:extLst>
          </p:cNvPr>
          <p:cNvSpPr>
            <a:spLocks noGrp="1"/>
          </p:cNvSpPr>
          <p:nvPr>
            <p:ph type="title"/>
          </p:nvPr>
        </p:nvSpPr>
        <p:spPr/>
        <p:txBody>
          <a:bodyPr>
            <a:normAutofit/>
          </a:bodyPr>
          <a:lstStyle/>
          <a:p>
            <a:r>
              <a:rPr lang="en-IN" b="1" dirty="0">
                <a:latin typeface="Arial Narrow" panose="020B0606020202030204" pitchFamily="34" charset="0"/>
              </a:rPr>
              <a:t>CONCLUSION</a:t>
            </a:r>
            <a:endParaRPr lang="en-IN"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00F32F16-C931-43C8-85A2-7FA9053D11E8}"/>
              </a:ext>
            </a:extLst>
          </p:cNvPr>
          <p:cNvSpPr>
            <a:spLocks noGrp="1"/>
          </p:cNvSpPr>
          <p:nvPr>
            <p:ph idx="1"/>
          </p:nvPr>
        </p:nvSpPr>
        <p:spPr/>
        <p:txBody>
          <a:bodyPr/>
          <a:lstStyle/>
          <a:p>
            <a:pPr marL="0" indent="0">
              <a:buNone/>
            </a:pPr>
            <a:r>
              <a:rPr lang="en-IN" dirty="0">
                <a:latin typeface="Arial Narrow" panose="020B0606020202030204" pitchFamily="34" charset="0"/>
              </a:rPr>
              <a:t>To summarize, the analysis of around 5 neighbourhoods in Toronto revealed two best locations to start a new restaurant with one looks most promising.</a:t>
            </a:r>
          </a:p>
          <a:p>
            <a:pPr marL="0" indent="0">
              <a:buNone/>
            </a:pPr>
            <a:r>
              <a:rPr lang="en-IN" dirty="0">
                <a:latin typeface="Arial Narrow" panose="020B0606020202030204" pitchFamily="34" charset="0"/>
              </a:rPr>
              <a:t>The Restaurant location study report can be generalized, expanded and applied to any city around the globe to find solutions to similar problems.</a:t>
            </a:r>
          </a:p>
          <a:p>
            <a:endParaRPr lang="en-IN" dirty="0"/>
          </a:p>
        </p:txBody>
      </p:sp>
    </p:spTree>
    <p:extLst>
      <p:ext uri="{BB962C8B-B14F-4D97-AF65-F5344CB8AC3E}">
        <p14:creationId xmlns:p14="http://schemas.microsoft.com/office/powerpoint/2010/main" val="322125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7C94-55C7-4DF7-96D3-6C41A86FBD52}"/>
              </a:ext>
            </a:extLst>
          </p:cNvPr>
          <p:cNvSpPr>
            <a:spLocks noGrp="1"/>
          </p:cNvSpPr>
          <p:nvPr>
            <p:ph type="title"/>
          </p:nvPr>
        </p:nvSpPr>
        <p:spPr/>
        <p:txBody>
          <a:bodyPr/>
          <a:lstStyle/>
          <a:p>
            <a:r>
              <a:rPr lang="en-IN" dirty="0">
                <a:latin typeface="Bahnschrift SemiBold Condensed" panose="020B0502040204020203" pitchFamily="34" charset="0"/>
              </a:rPr>
              <a:t>DATA DESCRIPTION</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ADD677BF-B7CB-4B01-B83D-53EAC4E5CBF5}"/>
              </a:ext>
            </a:extLst>
          </p:cNvPr>
          <p:cNvSpPr>
            <a:spLocks noGrp="1"/>
          </p:cNvSpPr>
          <p:nvPr>
            <p:ph idx="1"/>
          </p:nvPr>
        </p:nvSpPr>
        <p:spPr/>
        <p:txBody>
          <a:bodyPr>
            <a:normAutofit fontScale="70000" lnSpcReduction="20000"/>
          </a:bodyPr>
          <a:lstStyle/>
          <a:p>
            <a:r>
              <a:rPr lang="en-IN" b="1" u="sng" dirty="0"/>
              <a:t>DATA DESCRIPTION </a:t>
            </a:r>
            <a:endParaRPr lang="en-IN" dirty="0"/>
          </a:p>
          <a:p>
            <a:r>
              <a:rPr lang="en-IN" dirty="0">
                <a:latin typeface="Arial Narrow" panose="020B0606020202030204" pitchFamily="34" charset="0"/>
              </a:rPr>
              <a:t>The primary data that will be needed is the popular locations within Toronto city and a reliable source of data.</a:t>
            </a:r>
          </a:p>
          <a:p>
            <a:r>
              <a:rPr lang="en-IN" dirty="0">
                <a:latin typeface="Arial Narrow" panose="020B0606020202030204" pitchFamily="34" charset="0"/>
              </a:rPr>
              <a:t>We have the Canadian postal data from the wiki which we can leverage to find the popular boroughs and the neighbourhoods that exists in each borough.</a:t>
            </a:r>
          </a:p>
          <a:p>
            <a:r>
              <a:rPr lang="en-IN" u="sng" dirty="0">
                <a:latin typeface="Arial Narrow" panose="020B0606020202030204" pitchFamily="34" charset="0"/>
                <a:hlinkClick r:id="rId2"/>
              </a:rPr>
              <a:t>https://en.wikipedia.org/wiki/List_of_postal_codes_of_Canada:_M</a:t>
            </a:r>
            <a:endParaRPr lang="en-IN" dirty="0">
              <a:latin typeface="Arial Narrow" panose="020B0606020202030204" pitchFamily="34" charset="0"/>
            </a:endParaRPr>
          </a:p>
          <a:p>
            <a:r>
              <a:rPr lang="en-IN" dirty="0">
                <a:latin typeface="Arial Narrow" panose="020B0606020202030204" pitchFamily="34" charset="0"/>
              </a:rPr>
              <a:t>The data primarily consists of the below details in tabular format</a:t>
            </a:r>
          </a:p>
          <a:p>
            <a:pPr lvl="0"/>
            <a:r>
              <a:rPr lang="en-IN" dirty="0">
                <a:latin typeface="Arial Narrow" panose="020B0606020202030204" pitchFamily="34" charset="0"/>
              </a:rPr>
              <a:t>Postal Code</a:t>
            </a:r>
          </a:p>
          <a:p>
            <a:pPr lvl="0"/>
            <a:r>
              <a:rPr lang="en-IN" dirty="0">
                <a:latin typeface="Arial Narrow" panose="020B0606020202030204" pitchFamily="34" charset="0"/>
              </a:rPr>
              <a:t>Borough Name</a:t>
            </a:r>
          </a:p>
          <a:p>
            <a:pPr lvl="0"/>
            <a:r>
              <a:rPr lang="en-IN" dirty="0">
                <a:latin typeface="Arial Narrow" panose="020B0606020202030204" pitchFamily="34" charset="0"/>
              </a:rPr>
              <a:t>Neighbourhood(s)</a:t>
            </a:r>
          </a:p>
          <a:p>
            <a:endParaRPr lang="en-IN" dirty="0"/>
          </a:p>
        </p:txBody>
      </p:sp>
    </p:spTree>
    <p:extLst>
      <p:ext uri="{BB962C8B-B14F-4D97-AF65-F5344CB8AC3E}">
        <p14:creationId xmlns:p14="http://schemas.microsoft.com/office/powerpoint/2010/main" val="261547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40EA-0569-4ECB-9C19-92F175AC4A52}"/>
              </a:ext>
            </a:extLst>
          </p:cNvPr>
          <p:cNvSpPr>
            <a:spLocks noGrp="1"/>
          </p:cNvSpPr>
          <p:nvPr>
            <p:ph type="title"/>
          </p:nvPr>
        </p:nvSpPr>
        <p:spPr/>
        <p:txBody>
          <a:bodyPr/>
          <a:lstStyle/>
          <a:p>
            <a:r>
              <a:rPr lang="en-IN" dirty="0">
                <a:latin typeface="Bahnschrift SemiBold Condensed" panose="020B0502040204020203" pitchFamily="34" charset="0"/>
              </a:rPr>
              <a:t>DATA SAMPLE</a:t>
            </a:r>
            <a:endParaRPr lang="en-IN" dirty="0">
              <a:latin typeface="Bahnschrift SemiBold" panose="020B0502040204020203" pitchFamily="34" charset="0"/>
            </a:endParaRPr>
          </a:p>
        </p:txBody>
      </p:sp>
      <p:pic>
        <p:nvPicPr>
          <p:cNvPr id="4" name="Content Placeholder 3">
            <a:extLst>
              <a:ext uri="{FF2B5EF4-FFF2-40B4-BE49-F238E27FC236}">
                <a16:creationId xmlns:a16="http://schemas.microsoft.com/office/drawing/2014/main" id="{84663DFF-0CD7-4311-80E8-CD6F34952138}"/>
              </a:ext>
            </a:extLst>
          </p:cNvPr>
          <p:cNvPicPr>
            <a:picLocks noGrp="1"/>
          </p:cNvPicPr>
          <p:nvPr>
            <p:ph idx="1"/>
          </p:nvPr>
        </p:nvPicPr>
        <p:blipFill>
          <a:blip r:embed="rId2"/>
          <a:stretch>
            <a:fillRect/>
          </a:stretch>
        </p:blipFill>
        <p:spPr>
          <a:xfrm>
            <a:off x="3661455" y="2557463"/>
            <a:ext cx="4869089" cy="3317875"/>
          </a:xfrm>
          <a:prstGeom prst="rect">
            <a:avLst/>
          </a:prstGeom>
        </p:spPr>
      </p:pic>
    </p:spTree>
    <p:extLst>
      <p:ext uri="{BB962C8B-B14F-4D97-AF65-F5344CB8AC3E}">
        <p14:creationId xmlns:p14="http://schemas.microsoft.com/office/powerpoint/2010/main" val="100975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7881-1FC1-4B7A-8341-E74057961B4A}"/>
              </a:ext>
            </a:extLst>
          </p:cNvPr>
          <p:cNvSpPr>
            <a:spLocks noGrp="1"/>
          </p:cNvSpPr>
          <p:nvPr>
            <p:ph type="title"/>
          </p:nvPr>
        </p:nvSpPr>
        <p:spPr/>
        <p:txBody>
          <a:bodyPr>
            <a:normAutofit/>
          </a:bodyPr>
          <a:lstStyle/>
          <a:p>
            <a:r>
              <a:rPr lang="en-IN" dirty="0">
                <a:latin typeface="Bahnschrift SemiBold Condensed" panose="020B0502040204020203" pitchFamily="34" charset="0"/>
              </a:rPr>
              <a:t>SOLUTION APPROACH</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F628EACE-72C3-4AE9-8719-471DE3F4A4C3}"/>
              </a:ext>
            </a:extLst>
          </p:cNvPr>
          <p:cNvSpPr>
            <a:spLocks noGrp="1"/>
          </p:cNvSpPr>
          <p:nvPr>
            <p:ph idx="1"/>
          </p:nvPr>
        </p:nvSpPr>
        <p:spPr/>
        <p:txBody>
          <a:bodyPr>
            <a:normAutofit fontScale="70000" lnSpcReduction="20000"/>
          </a:bodyPr>
          <a:lstStyle/>
          <a:p>
            <a:r>
              <a:rPr lang="en-IN" dirty="0">
                <a:latin typeface="Arial Narrow" panose="020B0606020202030204" pitchFamily="34" charset="0"/>
              </a:rPr>
              <a:t>The existing data is tabular format which we cannot input directly to any data analysis tools. Below is a step by step solution approach to leverage the table data to find suitable locations.</a:t>
            </a:r>
          </a:p>
          <a:p>
            <a:pPr lvl="0"/>
            <a:r>
              <a:rPr lang="en-IN" dirty="0">
                <a:latin typeface="Arial Narrow" panose="020B0606020202030204" pitchFamily="34" charset="0"/>
              </a:rPr>
              <a:t>Scrap the Canada Postal data from the web page into processable input format</a:t>
            </a:r>
          </a:p>
          <a:p>
            <a:pPr lvl="0"/>
            <a:r>
              <a:rPr lang="en-IN" dirty="0">
                <a:latin typeface="Arial Narrow" panose="020B0606020202030204" pitchFamily="34" charset="0"/>
              </a:rPr>
              <a:t>Get the location data for each neighbourhood/borough and update the input data</a:t>
            </a:r>
          </a:p>
          <a:p>
            <a:pPr lvl="0"/>
            <a:r>
              <a:rPr lang="en-IN" dirty="0">
                <a:latin typeface="Arial Narrow" panose="020B0606020202030204" pitchFamily="34" charset="0"/>
              </a:rPr>
              <a:t>Visualize the neighbourhoods in Canada</a:t>
            </a:r>
          </a:p>
          <a:p>
            <a:pPr lvl="0"/>
            <a:r>
              <a:rPr lang="en-IN" dirty="0">
                <a:latin typeface="Arial Narrow" panose="020B0606020202030204" pitchFamily="34" charset="0"/>
              </a:rPr>
              <a:t>Get the popular neighbourhoods within a defined geographic circle of Toronto</a:t>
            </a:r>
          </a:p>
          <a:p>
            <a:pPr lvl="0"/>
            <a:r>
              <a:rPr lang="en-IN" dirty="0">
                <a:latin typeface="Arial Narrow" panose="020B0606020202030204" pitchFamily="34" charset="0"/>
              </a:rPr>
              <a:t>Explore the neighbourhoods in Toronto</a:t>
            </a:r>
          </a:p>
          <a:p>
            <a:pPr lvl="0"/>
            <a:r>
              <a:rPr lang="en-IN" dirty="0">
                <a:latin typeface="Arial Narrow" panose="020B0606020202030204" pitchFamily="34" charset="0"/>
              </a:rPr>
              <a:t>Analyse each neighbourhood based on restaurant data</a:t>
            </a:r>
          </a:p>
          <a:p>
            <a:pPr lvl="0"/>
            <a:r>
              <a:rPr lang="en-IN" dirty="0">
                <a:latin typeface="Arial Narrow" panose="020B0606020202030204" pitchFamily="34" charset="0"/>
              </a:rPr>
              <a:t>Cluster each neighbourhood based on restaurant data</a:t>
            </a:r>
          </a:p>
          <a:p>
            <a:pPr lvl="0"/>
            <a:r>
              <a:rPr lang="en-IN" dirty="0">
                <a:latin typeface="Arial Narrow" panose="020B0606020202030204" pitchFamily="34" charset="0"/>
              </a:rPr>
              <a:t>Examine and selected the best clusters with that satisfies the restaurant location requirements</a:t>
            </a:r>
          </a:p>
          <a:p>
            <a:endParaRPr lang="en-IN" dirty="0"/>
          </a:p>
        </p:txBody>
      </p:sp>
    </p:spTree>
    <p:extLst>
      <p:ext uri="{BB962C8B-B14F-4D97-AF65-F5344CB8AC3E}">
        <p14:creationId xmlns:p14="http://schemas.microsoft.com/office/powerpoint/2010/main" val="380385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F550-FCE5-4BC2-AE11-28820374564C}"/>
              </a:ext>
            </a:extLst>
          </p:cNvPr>
          <p:cNvSpPr>
            <a:spLocks noGrp="1"/>
          </p:cNvSpPr>
          <p:nvPr>
            <p:ph type="title"/>
          </p:nvPr>
        </p:nvSpPr>
        <p:spPr/>
        <p:txBody>
          <a:bodyPr/>
          <a:lstStyle/>
          <a:p>
            <a:r>
              <a:rPr lang="en-IN" dirty="0">
                <a:latin typeface="Bahnschrift SemiBold Condensed" panose="020B0502040204020203" pitchFamily="34" charset="0"/>
              </a:rPr>
              <a:t>DETAILED SOLUTION APPROACH</a:t>
            </a:r>
            <a:endParaRPr lang="en-IN" dirty="0"/>
          </a:p>
        </p:txBody>
      </p:sp>
      <p:sp>
        <p:nvSpPr>
          <p:cNvPr id="3" name="Content Placeholder 2">
            <a:extLst>
              <a:ext uri="{FF2B5EF4-FFF2-40B4-BE49-F238E27FC236}">
                <a16:creationId xmlns:a16="http://schemas.microsoft.com/office/drawing/2014/main" id="{9044DC5B-B962-47BE-B2A9-E51727B85F5A}"/>
              </a:ext>
            </a:extLst>
          </p:cNvPr>
          <p:cNvSpPr>
            <a:spLocks noGrp="1"/>
          </p:cNvSpPr>
          <p:nvPr>
            <p:ph idx="1"/>
          </p:nvPr>
        </p:nvSpPr>
        <p:spPr/>
        <p:txBody>
          <a:bodyPr>
            <a:normAutofit fontScale="92500"/>
          </a:bodyPr>
          <a:lstStyle/>
          <a:p>
            <a:r>
              <a:rPr lang="en-US" dirty="0">
                <a:latin typeface="Arial Narrow" panose="020B0606020202030204" pitchFamily="34" charset="0"/>
              </a:rPr>
              <a:t>1.	Scrap the Canada Postal data from the web page into processable input format</a:t>
            </a:r>
          </a:p>
          <a:p>
            <a:endParaRPr lang="en-US" dirty="0">
              <a:latin typeface="Arial Narrow" panose="020B0606020202030204" pitchFamily="34" charset="0"/>
            </a:endParaRPr>
          </a:p>
          <a:p>
            <a:r>
              <a:rPr lang="en-US" dirty="0">
                <a:latin typeface="Arial Narrow" panose="020B0606020202030204" pitchFamily="34" charset="0"/>
              </a:rPr>
              <a:t>The webpage data in the tabular form needs to be read and converted into a suitable data structure that can be used as an input to any </a:t>
            </a:r>
            <a:r>
              <a:rPr lang="en-US" dirty="0" err="1">
                <a:latin typeface="Arial Narrow" panose="020B0606020202030204" pitchFamily="34" charset="0"/>
              </a:rPr>
              <a:t>analysing</a:t>
            </a:r>
            <a:r>
              <a:rPr lang="en-US" dirty="0">
                <a:latin typeface="Arial Narrow" panose="020B0606020202030204" pitchFamily="34" charset="0"/>
              </a:rPr>
              <a:t> tools. The web scraping libraries such as </a:t>
            </a:r>
            <a:r>
              <a:rPr lang="en-US" dirty="0" err="1">
                <a:latin typeface="Arial Narrow" panose="020B0606020202030204" pitchFamily="34" charset="0"/>
              </a:rPr>
              <a:t>Scrapy</a:t>
            </a:r>
            <a:r>
              <a:rPr lang="en-US" dirty="0">
                <a:latin typeface="Arial Narrow" panose="020B0606020202030204" pitchFamily="34" charset="0"/>
              </a:rPr>
              <a:t>, beautiful soup or python requests to convert the data into usable format. In this assignment we’ll use the python requests. The expectation is to create a new tabular data structure in below format.</a:t>
            </a:r>
          </a:p>
          <a:p>
            <a:pPr marL="0" indent="0">
              <a:buNone/>
            </a:pPr>
            <a:endParaRPr lang="en-US" dirty="0">
              <a:latin typeface="Arial Narrow" panose="020B0606020202030204" pitchFamily="34" charset="0"/>
            </a:endParaRPr>
          </a:p>
          <a:p>
            <a:pPr marL="0" indent="0">
              <a:buNone/>
            </a:pPr>
            <a:endParaRPr lang="en-US" dirty="0">
              <a:latin typeface="Arial Narrow" panose="020B0606020202030204" pitchFamily="34" charset="0"/>
            </a:endParaRPr>
          </a:p>
          <a:p>
            <a:endParaRPr lang="en-IN" dirty="0"/>
          </a:p>
        </p:txBody>
      </p:sp>
      <p:graphicFrame>
        <p:nvGraphicFramePr>
          <p:cNvPr id="12" name="Table 11">
            <a:extLst>
              <a:ext uri="{FF2B5EF4-FFF2-40B4-BE49-F238E27FC236}">
                <a16:creationId xmlns:a16="http://schemas.microsoft.com/office/drawing/2014/main" id="{AA140CDE-9178-42F4-B777-1C484DCE9655}"/>
              </a:ext>
            </a:extLst>
          </p:cNvPr>
          <p:cNvGraphicFramePr>
            <a:graphicFrameLocks noGrp="1"/>
          </p:cNvGraphicFramePr>
          <p:nvPr>
            <p:extLst>
              <p:ext uri="{D42A27DB-BD31-4B8C-83A1-F6EECF244321}">
                <p14:modId xmlns:p14="http://schemas.microsoft.com/office/powerpoint/2010/main" val="1551043922"/>
              </p:ext>
            </p:extLst>
          </p:nvPr>
        </p:nvGraphicFramePr>
        <p:xfrm>
          <a:off x="1716832" y="5327780"/>
          <a:ext cx="7847046" cy="690465"/>
        </p:xfrm>
        <a:graphic>
          <a:graphicData uri="http://schemas.openxmlformats.org/drawingml/2006/table">
            <a:tbl>
              <a:tblPr firstRow="1" firstCol="1" bandRow="1">
                <a:tableStyleId>{5C22544A-7EE6-4342-B048-85BDC9FD1C3A}</a:tableStyleId>
              </a:tblPr>
              <a:tblGrid>
                <a:gridCol w="2615392">
                  <a:extLst>
                    <a:ext uri="{9D8B030D-6E8A-4147-A177-3AD203B41FA5}">
                      <a16:colId xmlns:a16="http://schemas.microsoft.com/office/drawing/2014/main" val="1691938195"/>
                    </a:ext>
                  </a:extLst>
                </a:gridCol>
                <a:gridCol w="2615392">
                  <a:extLst>
                    <a:ext uri="{9D8B030D-6E8A-4147-A177-3AD203B41FA5}">
                      <a16:colId xmlns:a16="http://schemas.microsoft.com/office/drawing/2014/main" val="2315609610"/>
                    </a:ext>
                  </a:extLst>
                </a:gridCol>
                <a:gridCol w="2616262">
                  <a:extLst>
                    <a:ext uri="{9D8B030D-6E8A-4147-A177-3AD203B41FA5}">
                      <a16:colId xmlns:a16="http://schemas.microsoft.com/office/drawing/2014/main" val="1652989202"/>
                    </a:ext>
                  </a:extLst>
                </a:gridCol>
              </a:tblGrid>
              <a:tr h="690465">
                <a:tc>
                  <a:txBody>
                    <a:bodyPr/>
                    <a:lstStyle/>
                    <a:p>
                      <a:pPr marL="457200">
                        <a:lnSpc>
                          <a:spcPct val="107000"/>
                        </a:lnSpc>
                        <a:spcAft>
                          <a:spcPts val="0"/>
                        </a:spcAft>
                      </a:pPr>
                      <a:r>
                        <a:rPr lang="en-IN" sz="1000">
                          <a:effectLst/>
                        </a:rPr>
                        <a:t>Postal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000" dirty="0">
                          <a:effectLst/>
                        </a:rPr>
                        <a:t>Borough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000" dirty="0">
                          <a:effectLst/>
                        </a:rPr>
                        <a:t>Neighbourhood(s)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023936"/>
                  </a:ext>
                </a:extLst>
              </a:tr>
            </a:tbl>
          </a:graphicData>
        </a:graphic>
      </p:graphicFrame>
    </p:spTree>
    <p:extLst>
      <p:ext uri="{BB962C8B-B14F-4D97-AF65-F5344CB8AC3E}">
        <p14:creationId xmlns:p14="http://schemas.microsoft.com/office/powerpoint/2010/main" val="262014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E256-9B5A-4205-AC8D-83966F0AE9CD}"/>
              </a:ext>
            </a:extLst>
          </p:cNvPr>
          <p:cNvSpPr>
            <a:spLocks noGrp="1"/>
          </p:cNvSpPr>
          <p:nvPr>
            <p:ph type="title"/>
          </p:nvPr>
        </p:nvSpPr>
        <p:spPr/>
        <p:txBody>
          <a:bodyPr/>
          <a:lstStyle/>
          <a:p>
            <a:r>
              <a:rPr lang="en-IN" dirty="0">
                <a:latin typeface="Bahnschrift SemiBold Condensed" panose="020B0502040204020203" pitchFamily="34" charset="0"/>
              </a:rPr>
              <a:t>DETAILED SOLUTION APPROACH (CONTD..)</a:t>
            </a:r>
            <a:endParaRPr lang="en-IN" dirty="0"/>
          </a:p>
        </p:txBody>
      </p:sp>
      <p:sp>
        <p:nvSpPr>
          <p:cNvPr id="3" name="Content Placeholder 2">
            <a:extLst>
              <a:ext uri="{FF2B5EF4-FFF2-40B4-BE49-F238E27FC236}">
                <a16:creationId xmlns:a16="http://schemas.microsoft.com/office/drawing/2014/main" id="{E54B9106-050D-403D-8F97-080E06531781}"/>
              </a:ext>
            </a:extLst>
          </p:cNvPr>
          <p:cNvSpPr>
            <a:spLocks noGrp="1"/>
          </p:cNvSpPr>
          <p:nvPr>
            <p:ph idx="1"/>
          </p:nvPr>
        </p:nvSpPr>
        <p:spPr/>
        <p:txBody>
          <a:bodyPr/>
          <a:lstStyle/>
          <a:p>
            <a:r>
              <a:rPr lang="en-IN" dirty="0">
                <a:latin typeface="Arial Narrow" panose="020B0606020202030204" pitchFamily="34" charset="0"/>
              </a:rPr>
              <a:t>Get the location data for each borough and update the input data</a:t>
            </a:r>
          </a:p>
          <a:p>
            <a:r>
              <a:rPr lang="en-IN" dirty="0">
                <a:latin typeface="Arial Narrow" panose="020B0606020202030204" pitchFamily="34" charset="0"/>
              </a:rPr>
              <a:t>The primary data must be updated with additional useful data, such as geographic location data with latitudes and longitudes to get more information about the places. We can leverage </a:t>
            </a:r>
            <a:r>
              <a:rPr lang="en-IN" dirty="0" err="1">
                <a:latin typeface="Arial Narrow" panose="020B0606020202030204" pitchFamily="34" charset="0"/>
              </a:rPr>
              <a:t>geopy</a:t>
            </a:r>
            <a:r>
              <a:rPr lang="en-IN" dirty="0">
                <a:latin typeface="Arial Narrow" panose="020B0606020202030204" pitchFamily="34" charset="0"/>
              </a:rPr>
              <a:t> library or third-party data sets to do this. In this assignment we’ll use one of the third-party data sets to combine the location data to the input data set of the Canadian neighbourhoods.</a:t>
            </a:r>
          </a:p>
          <a:p>
            <a:endParaRPr lang="en-IN" dirty="0"/>
          </a:p>
        </p:txBody>
      </p:sp>
    </p:spTree>
    <p:extLst>
      <p:ext uri="{BB962C8B-B14F-4D97-AF65-F5344CB8AC3E}">
        <p14:creationId xmlns:p14="http://schemas.microsoft.com/office/powerpoint/2010/main" val="376495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EDE8-F4E1-4AAF-8003-5F5F53577040}"/>
              </a:ext>
            </a:extLst>
          </p:cNvPr>
          <p:cNvSpPr>
            <a:spLocks noGrp="1"/>
          </p:cNvSpPr>
          <p:nvPr>
            <p:ph type="title"/>
          </p:nvPr>
        </p:nvSpPr>
        <p:spPr/>
        <p:txBody>
          <a:bodyPr/>
          <a:lstStyle/>
          <a:p>
            <a:r>
              <a:rPr lang="en-IN" dirty="0">
                <a:latin typeface="Bahnschrift SemiBold Condensed" panose="020B0502040204020203" pitchFamily="34" charset="0"/>
              </a:rPr>
              <a:t>DETAILED SOLUTION APPROACH (CONTD..)</a:t>
            </a:r>
            <a:endParaRPr lang="en-IN" dirty="0"/>
          </a:p>
        </p:txBody>
      </p:sp>
      <p:graphicFrame>
        <p:nvGraphicFramePr>
          <p:cNvPr id="6" name="Content Placeholder 5">
            <a:extLst>
              <a:ext uri="{FF2B5EF4-FFF2-40B4-BE49-F238E27FC236}">
                <a16:creationId xmlns:a16="http://schemas.microsoft.com/office/drawing/2014/main" id="{162FAF21-78D9-4D6A-B4BB-945A40FFE95B}"/>
              </a:ext>
            </a:extLst>
          </p:cNvPr>
          <p:cNvGraphicFramePr>
            <a:graphicFrameLocks noGrp="1"/>
          </p:cNvGraphicFramePr>
          <p:nvPr>
            <p:ph idx="1"/>
            <p:extLst>
              <p:ext uri="{D42A27DB-BD31-4B8C-83A1-F6EECF244321}">
                <p14:modId xmlns:p14="http://schemas.microsoft.com/office/powerpoint/2010/main" val="3693045305"/>
              </p:ext>
            </p:extLst>
          </p:nvPr>
        </p:nvGraphicFramePr>
        <p:xfrm>
          <a:off x="1775833" y="2588878"/>
          <a:ext cx="5267960" cy="320485"/>
        </p:xfrm>
        <a:graphic>
          <a:graphicData uri="http://schemas.openxmlformats.org/drawingml/2006/table">
            <a:tbl>
              <a:tblPr firstRow="1" firstCol="1" bandRow="1">
                <a:tableStyleId>{5C22544A-7EE6-4342-B048-85BDC9FD1C3A}</a:tableStyleId>
              </a:tblPr>
              <a:tblGrid>
                <a:gridCol w="1053465">
                  <a:extLst>
                    <a:ext uri="{9D8B030D-6E8A-4147-A177-3AD203B41FA5}">
                      <a16:colId xmlns:a16="http://schemas.microsoft.com/office/drawing/2014/main" val="41694420"/>
                    </a:ext>
                  </a:extLst>
                </a:gridCol>
                <a:gridCol w="1053465">
                  <a:extLst>
                    <a:ext uri="{9D8B030D-6E8A-4147-A177-3AD203B41FA5}">
                      <a16:colId xmlns:a16="http://schemas.microsoft.com/office/drawing/2014/main" val="127750"/>
                    </a:ext>
                  </a:extLst>
                </a:gridCol>
                <a:gridCol w="1053465">
                  <a:extLst>
                    <a:ext uri="{9D8B030D-6E8A-4147-A177-3AD203B41FA5}">
                      <a16:colId xmlns:a16="http://schemas.microsoft.com/office/drawing/2014/main" val="951807410"/>
                    </a:ext>
                  </a:extLst>
                </a:gridCol>
                <a:gridCol w="1053465">
                  <a:extLst>
                    <a:ext uri="{9D8B030D-6E8A-4147-A177-3AD203B41FA5}">
                      <a16:colId xmlns:a16="http://schemas.microsoft.com/office/drawing/2014/main" val="3997351845"/>
                    </a:ext>
                  </a:extLst>
                </a:gridCol>
                <a:gridCol w="1054100">
                  <a:extLst>
                    <a:ext uri="{9D8B030D-6E8A-4147-A177-3AD203B41FA5}">
                      <a16:colId xmlns:a16="http://schemas.microsoft.com/office/drawing/2014/main" val="3329237115"/>
                    </a:ext>
                  </a:extLst>
                </a:gridCol>
              </a:tblGrid>
              <a:tr h="0">
                <a:tc>
                  <a:txBody>
                    <a:bodyPr/>
                    <a:lstStyle/>
                    <a:p>
                      <a:pPr>
                        <a:lnSpc>
                          <a:spcPct val="107000"/>
                        </a:lnSpc>
                        <a:spcAft>
                          <a:spcPts val="0"/>
                        </a:spcAft>
                      </a:pPr>
                      <a:r>
                        <a:rPr lang="en-IN" sz="1000">
                          <a:effectLst/>
                        </a:rPr>
                        <a:t>Postal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a:effectLst/>
                        </a:rPr>
                        <a:t>Borough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a:effectLst/>
                        </a:rPr>
                        <a:t>Neighbourhood(s)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a:effectLst/>
                        </a:rPr>
                        <a:t>Latitude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dirty="0">
                          <a:effectLst/>
                        </a:rPr>
                        <a:t>Longitude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3253350"/>
                  </a:ext>
                </a:extLst>
              </a:tr>
            </a:tbl>
          </a:graphicData>
        </a:graphic>
      </p:graphicFrame>
      <p:sp>
        <p:nvSpPr>
          <p:cNvPr id="7" name="TextBox 6">
            <a:extLst>
              <a:ext uri="{FF2B5EF4-FFF2-40B4-BE49-F238E27FC236}">
                <a16:creationId xmlns:a16="http://schemas.microsoft.com/office/drawing/2014/main" id="{45470DEA-A05C-4046-B898-3FADE4598A07}"/>
              </a:ext>
            </a:extLst>
          </p:cNvPr>
          <p:cNvSpPr txBox="1"/>
          <p:nvPr/>
        </p:nvSpPr>
        <p:spPr>
          <a:xfrm>
            <a:off x="1670180" y="3219061"/>
            <a:ext cx="9311951" cy="3416320"/>
          </a:xfrm>
          <a:prstGeom prst="rect">
            <a:avLst/>
          </a:prstGeom>
          <a:noFill/>
        </p:spPr>
        <p:txBody>
          <a:bodyPr wrap="square" rtlCol="0">
            <a:spAutoFit/>
          </a:bodyPr>
          <a:lstStyle/>
          <a:p>
            <a:pPr marL="285750" lvl="0" indent="-285750">
              <a:buFont typeface="Arial" panose="020B0604020202020204" pitchFamily="34" charset="0"/>
              <a:buChar char="•"/>
            </a:pPr>
            <a:r>
              <a:rPr lang="en-IN" dirty="0">
                <a:latin typeface="Arial Narrow" panose="020B0606020202030204" pitchFamily="34" charset="0"/>
              </a:rPr>
              <a:t>Visualize the Canadian neighbourhoods</a:t>
            </a:r>
          </a:p>
          <a:p>
            <a:pPr lvl="0"/>
            <a:endParaRPr lang="en-IN" dirty="0">
              <a:latin typeface="Arial Narrow" panose="020B0606020202030204" pitchFamily="34" charset="0"/>
            </a:endParaRPr>
          </a:p>
          <a:p>
            <a:r>
              <a:rPr lang="en-IN" dirty="0">
                <a:latin typeface="Arial Narrow" panose="020B0606020202030204" pitchFamily="34" charset="0"/>
              </a:rPr>
              <a:t>This is an optional step. However, it is useful to get a good high-level visual view of the initial input data set that is going to be analysed and refined in the further stages. We can leverage the existing visualization libraries such as Folium to get this view.</a:t>
            </a:r>
          </a:p>
          <a:p>
            <a:endParaRPr lang="en-IN" dirty="0">
              <a:latin typeface="Arial Narrow" panose="020B0606020202030204" pitchFamily="34" charset="0"/>
            </a:endParaRPr>
          </a:p>
          <a:p>
            <a:r>
              <a:rPr lang="en-IN" dirty="0">
                <a:latin typeface="Arial Narrow" panose="020B0606020202030204" pitchFamily="34" charset="0"/>
              </a:rPr>
              <a:t>Get the popular neighbourhoods within a defined geographic circle</a:t>
            </a:r>
          </a:p>
          <a:p>
            <a:endParaRPr lang="en-IN" dirty="0">
              <a:latin typeface="Arial Narrow" panose="020B0606020202030204" pitchFamily="34" charset="0"/>
            </a:endParaRPr>
          </a:p>
          <a:p>
            <a:endParaRPr lang="en-IN" dirty="0">
              <a:latin typeface="Arial Narrow" panose="020B0606020202030204" pitchFamily="34" charset="0"/>
            </a:endParaRPr>
          </a:p>
          <a:p>
            <a:endParaRPr lang="en-IN" dirty="0">
              <a:latin typeface="Arial Narrow" panose="020B0606020202030204" pitchFamily="34" charset="0"/>
            </a:endParaRPr>
          </a:p>
          <a:p>
            <a:endParaRPr lang="en-IN" dirty="0">
              <a:latin typeface="Arial Narrow" panose="020B0606020202030204" pitchFamily="34" charset="0"/>
            </a:endParaRPr>
          </a:p>
          <a:p>
            <a:endParaRPr lang="en-IN" dirty="0"/>
          </a:p>
        </p:txBody>
      </p:sp>
    </p:spTree>
    <p:extLst>
      <p:ext uri="{BB962C8B-B14F-4D97-AF65-F5344CB8AC3E}">
        <p14:creationId xmlns:p14="http://schemas.microsoft.com/office/powerpoint/2010/main" val="215015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4DFE-93FA-4C4D-94BB-A0E0889F3266}"/>
              </a:ext>
            </a:extLst>
          </p:cNvPr>
          <p:cNvSpPr>
            <a:spLocks noGrp="1"/>
          </p:cNvSpPr>
          <p:nvPr>
            <p:ph type="title"/>
          </p:nvPr>
        </p:nvSpPr>
        <p:spPr/>
        <p:txBody>
          <a:bodyPr/>
          <a:lstStyle/>
          <a:p>
            <a:r>
              <a:rPr lang="en-IN" dirty="0">
                <a:latin typeface="Bahnschrift SemiBold Condensed" panose="020B0502040204020203" pitchFamily="34" charset="0"/>
              </a:rPr>
              <a:t>DETAILED SOLUTION APPROACH (CONTD..)</a:t>
            </a:r>
            <a:endParaRPr lang="en-IN" dirty="0"/>
          </a:p>
        </p:txBody>
      </p:sp>
      <p:sp>
        <p:nvSpPr>
          <p:cNvPr id="3" name="Content Placeholder 2">
            <a:extLst>
              <a:ext uri="{FF2B5EF4-FFF2-40B4-BE49-F238E27FC236}">
                <a16:creationId xmlns:a16="http://schemas.microsoft.com/office/drawing/2014/main" id="{AC0AE524-2168-4046-B9D6-18F31A05C817}"/>
              </a:ext>
            </a:extLst>
          </p:cNvPr>
          <p:cNvSpPr>
            <a:spLocks noGrp="1"/>
          </p:cNvSpPr>
          <p:nvPr>
            <p:ph idx="1"/>
          </p:nvPr>
        </p:nvSpPr>
        <p:spPr/>
        <p:txBody>
          <a:bodyPr>
            <a:normAutofit fontScale="85000" lnSpcReduction="10000"/>
          </a:bodyPr>
          <a:lstStyle/>
          <a:p>
            <a:r>
              <a:rPr lang="en-IN" dirty="0">
                <a:latin typeface="Arial Narrow" panose="020B0606020202030204" pitchFamily="34" charset="0"/>
              </a:rPr>
              <a:t>In this step we’ll get the popular neighbourhoods within a more defined geographical circle in and around Toronto. This requires two steps.</a:t>
            </a:r>
          </a:p>
          <a:p>
            <a:pPr lvl="0"/>
            <a:r>
              <a:rPr lang="en-IN" dirty="0">
                <a:latin typeface="Arial Narrow" panose="020B0606020202030204" pitchFamily="34" charset="0"/>
              </a:rPr>
              <a:t>First, the above table must be filtered for records of Toronto.</a:t>
            </a:r>
          </a:p>
          <a:p>
            <a:pPr lvl="0"/>
            <a:r>
              <a:rPr lang="en-IN" dirty="0">
                <a:latin typeface="Arial Narrow" panose="020B0606020202030204" pitchFamily="34" charset="0"/>
              </a:rPr>
              <a:t>Pass the required input data to a location data API such as the Foursquare API to get more details on the Toronto neighbourhoods which can be input to the next stages in the solution approach.</a:t>
            </a:r>
          </a:p>
          <a:p>
            <a:r>
              <a:rPr lang="en-IN" dirty="0">
                <a:latin typeface="Arial Narrow" panose="020B0606020202030204" pitchFamily="34" charset="0"/>
              </a:rPr>
              <a:t>The results from the location data API such as </a:t>
            </a:r>
            <a:r>
              <a:rPr lang="en-IN" dirty="0" err="1">
                <a:latin typeface="Arial Narrow" panose="020B0606020202030204" pitchFamily="34" charset="0"/>
              </a:rPr>
              <a:t>FourSquare</a:t>
            </a:r>
            <a:r>
              <a:rPr lang="en-IN" dirty="0">
                <a:latin typeface="Arial Narrow" panose="020B0606020202030204" pitchFamily="34" charset="0"/>
              </a:rPr>
              <a:t> can be used to get a lot of information about the explored locations such as its popularity and the reasons for its popularity. This can be filtered to identify the suitable locations that can be taken as candidates for the problem statement. A sample response data is shown below for another location.</a:t>
            </a:r>
          </a:p>
          <a:p>
            <a:endParaRPr lang="en-IN" dirty="0"/>
          </a:p>
        </p:txBody>
      </p:sp>
    </p:spTree>
    <p:extLst>
      <p:ext uri="{BB962C8B-B14F-4D97-AF65-F5344CB8AC3E}">
        <p14:creationId xmlns:p14="http://schemas.microsoft.com/office/powerpoint/2010/main" val="32277174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TotalTime>
  <Words>1153</Words>
  <Application>Microsoft Office PowerPoint</Application>
  <PresentationFormat>Widescreen</PresentationFormat>
  <Paragraphs>105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Aharoni</vt:lpstr>
      <vt:lpstr>Arial</vt:lpstr>
      <vt:lpstr>Arial Narrow</vt:lpstr>
      <vt:lpstr>Bahnschrift SemiBold</vt:lpstr>
      <vt:lpstr>Bahnschrift SemiBold Condensed</vt:lpstr>
      <vt:lpstr>Calibri</vt:lpstr>
      <vt:lpstr>Garamond</vt:lpstr>
      <vt:lpstr>Organic</vt:lpstr>
      <vt:lpstr>RESTAURANT BEST LOCATION ANALYSIS</vt:lpstr>
      <vt:lpstr>PROBLEM DESCRIPTION</vt:lpstr>
      <vt:lpstr>DATA DESCRIPTION</vt:lpstr>
      <vt:lpstr>DATA SAMPLE</vt:lpstr>
      <vt:lpstr>SOLUTION APPROACH</vt:lpstr>
      <vt:lpstr>DETAILED SOLUTION APPROACH</vt:lpstr>
      <vt:lpstr>DETAILED SOLUTION APPROACH (CONTD..)</vt:lpstr>
      <vt:lpstr>DETAILED SOLUTION APPROACH (CONTD..)</vt:lpstr>
      <vt:lpstr>DETAILED SOLUTION APPROACH (CONTD..)</vt:lpstr>
      <vt:lpstr>DETAILED SOLUTION APPROACH (CONTD..)</vt:lpstr>
      <vt:lpstr>METHODOLOGY </vt:lpstr>
      <vt:lpstr>METHODOLOGY</vt:lpstr>
      <vt:lpstr>METHODOLOGY (CONTD..)</vt:lpstr>
      <vt:lpstr>METHODOLOGY (CONTD..)</vt:lpstr>
      <vt:lpstr>METHODOLOGY (CONTD..)</vt:lpstr>
      <vt:lpstr>METHODOLOGY (CONTD..)</vt:lpstr>
      <vt:lpstr>METHODOLOGY (CONTD..)</vt:lpstr>
      <vt:lpstr>RESULTS</vt:lpstr>
      <vt:lpstr>RESULTS</vt:lpstr>
      <vt:lpstr>RESULTS</vt:lpstr>
      <vt:lpstr>RESULTS (CONTD..)</vt:lpstr>
      <vt:lpstr>RESULTS (CONTD..)</vt:lpstr>
      <vt:lpstr>RESULTS (CONTD..)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BEST LOCATION ANALYSIS</dc:title>
  <dc:creator>Nair, Anand R [IBM Contractor for Sprint]</dc:creator>
  <cp:lastModifiedBy>Nair, Anand R [IBM Contractor for Sprint]</cp:lastModifiedBy>
  <cp:revision>89</cp:revision>
  <dcterms:created xsi:type="dcterms:W3CDTF">2020-03-25T15:57:35Z</dcterms:created>
  <dcterms:modified xsi:type="dcterms:W3CDTF">2020-03-25T16:43:56Z</dcterms:modified>
</cp:coreProperties>
</file>