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ata.worldbank.org/indicator/EG.ELC.ACCS.ZS" TargetMode="External"/><Relationship Id="rId4" Type="http://schemas.openxmlformats.org/officeDocument/2006/relationships/hyperlink" Target="https://data.worldbank.org/indicator/EG.ELC.ACCS.ZS" TargetMode="External"/><Relationship Id="rId5" Type="http://schemas.openxmlformats.org/officeDocument/2006/relationships/hyperlink" Target="https://data.worldbank.org/indicator/EG.ELC.ACCS.Z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2864950" y="1089025"/>
            <a:ext cx="5830500" cy="20097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n" sz="4800"/>
              <a:t>Acceso a la electricidad en el  mundo</a:t>
            </a:r>
            <a:r>
              <a:rPr lang="en"/>
              <a:t> </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n"/>
              <a:t>Ana Esmeralda Rodríguez Rodríguez</a:t>
            </a:r>
            <a:endParaRPr/>
          </a:p>
          <a:p>
            <a:pPr indent="0" lvl="0" marL="0" algn="r">
              <a:spcBef>
                <a:spcPts val="0"/>
              </a:spcBef>
              <a:spcAft>
                <a:spcPts val="0"/>
              </a:spcAft>
              <a:buNone/>
            </a:pPr>
            <a:r>
              <a:rPr lang="en"/>
              <a:t>Alejandro de Anda Martín</a:t>
            </a:r>
            <a:endParaRPr/>
          </a:p>
          <a:p>
            <a:pPr indent="0" lvl="0" marL="0" algn="r">
              <a:spcBef>
                <a:spcPts val="0"/>
              </a:spcBef>
              <a:spcAft>
                <a:spcPts val="0"/>
              </a:spcAft>
              <a:buNone/>
            </a:pPr>
            <a:r>
              <a:rPr lang="en"/>
              <a:t>José Padilla Partida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88CC"/>
        </a:solidFill>
      </p:bgPr>
    </p:bg>
    <p:spTree>
      <p:nvGrpSpPr>
        <p:cNvPr id="189" name="Shape 189"/>
        <p:cNvGrpSpPr/>
        <p:nvPr/>
      </p:nvGrpSpPr>
      <p:grpSpPr>
        <a:xfrm>
          <a:off x="0" y="0"/>
          <a:ext cx="0" cy="0"/>
          <a:chOff x="0" y="0"/>
          <a:chExt cx="0" cy="0"/>
        </a:xfrm>
      </p:grpSpPr>
      <p:sp>
        <p:nvSpPr>
          <p:cNvPr id="190" name="Shape 19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Conclusión</a:t>
            </a:r>
            <a:endParaRPr/>
          </a:p>
        </p:txBody>
      </p:sp>
      <p:sp>
        <p:nvSpPr>
          <p:cNvPr id="191" name="Shape 191"/>
          <p:cNvSpPr txBox="1"/>
          <p:nvPr>
            <p:ph idx="1" type="body"/>
          </p:nvPr>
        </p:nvSpPr>
        <p:spPr>
          <a:xfrm>
            <a:off x="1297500" y="1713600"/>
            <a:ext cx="6635700" cy="171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Podemos concluir que por medio del proyecto realizado se puede desarrollar el objetivo que se planteó en un principio fue la construcción de un ajuste de curva, para poder aproximar cuando se presentaría el 95% general y también por cada país de alcance de electricidad, es decir que fue un proyecto exitoso debido a que si se obtuvieron los resultados que se esperaban en un principio.</a:t>
            </a:r>
            <a:endParaRPr>
              <a:latin typeface="Montserrat"/>
              <a:ea typeface="Montserrat"/>
              <a:cs typeface="Montserrat"/>
              <a:sym typeface="Montserrat"/>
            </a:endParaRPr>
          </a:p>
          <a:p>
            <a:pPr indent="0" lvl="0" marL="419100" marR="279400" rtl="0" algn="just">
              <a:lnSpc>
                <a:spcPct val="125000"/>
              </a:lnSpc>
              <a:spcBef>
                <a:spcPts val="1100"/>
              </a:spcBef>
              <a:spcAft>
                <a:spcPts val="0"/>
              </a:spcAft>
              <a:buNone/>
            </a:pPr>
            <a:r>
              <a:t/>
            </a:r>
            <a:endParaRPr>
              <a:solidFill>
                <a:srgbClr val="454545"/>
              </a:solidFill>
            </a:endParaRPr>
          </a:p>
          <a:p>
            <a:pPr indent="0" lvl="0" marL="0" rtl="0">
              <a:spcBef>
                <a:spcPts val="1100"/>
              </a:spcBef>
              <a:spcAft>
                <a:spcPts val="1600"/>
              </a:spcAft>
              <a:buNone/>
            </a:pPr>
            <a:r>
              <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Referencias</a:t>
            </a:r>
            <a:endParaRPr/>
          </a:p>
        </p:txBody>
      </p:sp>
      <p:sp>
        <p:nvSpPr>
          <p:cNvPr id="197" name="Shape 197"/>
          <p:cNvSpPr txBox="1"/>
          <p:nvPr>
            <p:ph idx="1" type="body"/>
          </p:nvPr>
        </p:nvSpPr>
        <p:spPr>
          <a:xfrm>
            <a:off x="1297500" y="1667550"/>
            <a:ext cx="7038900" cy="18084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Bibliografía GROUP, W. B. (2018). Acces to electricity (% of population). Obtenido de:</a:t>
            </a:r>
            <a:endParaRPr>
              <a:latin typeface="Montserrat"/>
              <a:ea typeface="Montserrat"/>
              <a:cs typeface="Montserrat"/>
              <a:sym typeface="Montserrat"/>
            </a:endParaRPr>
          </a:p>
          <a:p>
            <a:pPr indent="0" lvl="0" marL="0" rtl="0">
              <a:spcBef>
                <a:spcPts val="0"/>
              </a:spcBef>
              <a:spcAft>
                <a:spcPts val="0"/>
              </a:spcAft>
              <a:buNone/>
            </a:pPr>
            <a:r>
              <a:t/>
            </a:r>
            <a:endParaRPr>
              <a:latin typeface="Montserrat"/>
              <a:ea typeface="Montserrat"/>
              <a:cs typeface="Montserrat"/>
              <a:sym typeface="Montserrat"/>
            </a:endParaRPr>
          </a:p>
          <a:p>
            <a:pPr indent="0" lvl="0" marL="0" rtl="0">
              <a:spcBef>
                <a:spcPts val="0"/>
              </a:spcBef>
              <a:spcAft>
                <a:spcPts val="0"/>
              </a:spcAft>
              <a:buNone/>
            </a:pPr>
            <a:r>
              <a:rPr lang="en">
                <a:uFill>
                  <a:noFill/>
                </a:uFill>
                <a:latin typeface="Montserrat"/>
                <a:ea typeface="Montserrat"/>
                <a:cs typeface="Montserrat"/>
                <a:sym typeface="Montserrat"/>
                <a:hlinkClick r:id="rId3"/>
              </a:rPr>
              <a:t> </a:t>
            </a:r>
            <a:r>
              <a:rPr lang="en" u="sng">
                <a:latin typeface="Montserrat"/>
                <a:ea typeface="Montserrat"/>
                <a:cs typeface="Montserrat"/>
                <a:sym typeface="Montserrat"/>
                <a:hlinkClick r:id="rId4"/>
              </a:rPr>
              <a:t>https://data.worldbank.org/indicator/EG.ELC.ACCS.ZS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solidFill>
                  <a:srgbClr val="FFFFFF"/>
                </a:solidFill>
                <a:latin typeface="Montserrat"/>
                <a:ea typeface="Montserrat"/>
                <a:cs typeface="Montserrat"/>
                <a:sym typeface="Montserrat"/>
              </a:rPr>
              <a:t>http://localhost:8889/notebooks/Simulación%20Matemática/Simulacion2018/Modulo1/SimulacionM2018/proyecto_modulo1/ProyectoModulo1_DeAndaN1_RodriguezN2_PartidaN3.ipynb</a:t>
            </a:r>
            <a:endParaRPr>
              <a:latin typeface="Montserrat"/>
              <a:ea typeface="Montserrat"/>
              <a:cs typeface="Montserrat"/>
              <a:sym typeface="Montserrat"/>
            </a:endParaRPr>
          </a:p>
          <a:p>
            <a:pPr indent="0" lvl="0" marL="0" rtl="0">
              <a:spcBef>
                <a:spcPts val="0"/>
              </a:spcBef>
              <a:spcAft>
                <a:spcPts val="0"/>
              </a:spcAft>
              <a:buNone/>
            </a:pPr>
            <a:r>
              <a:t/>
            </a:r>
            <a:endParaRPr/>
          </a:p>
          <a:p>
            <a:pPr indent="0" lvl="0" marL="0" rtl="0">
              <a:spcBef>
                <a:spcPts val="0"/>
              </a:spcBef>
              <a:spcAft>
                <a:spcPts val="0"/>
              </a:spcAft>
              <a:buNone/>
            </a:pPr>
            <a:r>
              <a:t/>
            </a:r>
            <a:endParaRPr>
              <a:uFill>
                <a:noFill/>
              </a:uFill>
              <a:hlinkClick r:id="rId5"/>
            </a:endParaRPr>
          </a:p>
          <a:p>
            <a:pPr indent="0" lvl="0" marL="0">
              <a:spcBef>
                <a:spcPts val="0"/>
              </a:spcBef>
              <a:spcAft>
                <a:spcPts val="1600"/>
              </a:spcAft>
              <a:buNone/>
            </a:pPr>
            <a:r>
              <a:t/>
            </a:r>
            <a:endParaRPr sz="1200">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85C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1297500" y="4859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Objetivo general</a:t>
            </a:r>
            <a:endParaRPr/>
          </a:p>
        </p:txBody>
      </p:sp>
      <p:sp>
        <p:nvSpPr>
          <p:cNvPr id="141" name="Shape 141"/>
          <p:cNvSpPr txBox="1"/>
          <p:nvPr>
            <p:ph idx="1" type="body"/>
          </p:nvPr>
        </p:nvSpPr>
        <p:spPr>
          <a:xfrm>
            <a:off x="1297500" y="1434475"/>
            <a:ext cx="7038900" cy="9141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n"/>
              <a:t>ºEstimar el año en que el acceso a la electricidad llegue al 95 por ciento de la </a:t>
            </a:r>
            <a:r>
              <a:rPr lang="en"/>
              <a:t>población</a:t>
            </a:r>
            <a:r>
              <a:rPr lang="en"/>
              <a:t> mundial, y de cada uno de los </a:t>
            </a:r>
            <a:r>
              <a:rPr lang="en"/>
              <a:t>países</a:t>
            </a:r>
            <a:r>
              <a:rPr lang="en"/>
              <a:t> investigados</a:t>
            </a:r>
            <a:endParaRPr/>
          </a:p>
        </p:txBody>
      </p:sp>
      <p:sp>
        <p:nvSpPr>
          <p:cNvPr id="142" name="Shape 142"/>
          <p:cNvSpPr txBox="1"/>
          <p:nvPr>
            <p:ph type="title"/>
          </p:nvPr>
        </p:nvSpPr>
        <p:spPr>
          <a:xfrm>
            <a:off x="1297500" y="253247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Objetivos específicos</a:t>
            </a:r>
            <a:endParaRPr sz="1800"/>
          </a:p>
          <a:p>
            <a:pPr indent="0" lvl="0" marL="0" rtl="0">
              <a:spcBef>
                <a:spcPts val="0"/>
              </a:spcBef>
              <a:spcAft>
                <a:spcPts val="0"/>
              </a:spcAft>
              <a:buNone/>
            </a:pPr>
            <a:r>
              <a:t/>
            </a:r>
            <a:endParaRPr sz="1400"/>
          </a:p>
        </p:txBody>
      </p:sp>
      <p:sp>
        <p:nvSpPr>
          <p:cNvPr id="143" name="Shape 143"/>
          <p:cNvSpPr txBox="1"/>
          <p:nvPr>
            <p:ph idx="1" type="body"/>
          </p:nvPr>
        </p:nvSpPr>
        <p:spPr>
          <a:xfrm>
            <a:off x="1257225" y="3446575"/>
            <a:ext cx="7038900" cy="9141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n"/>
              <a:t>ºObservar el crecimiento porcentual de cada </a:t>
            </a:r>
            <a:r>
              <a:rPr lang="en"/>
              <a:t>país</a:t>
            </a:r>
            <a:r>
              <a:rPr lang="en"/>
              <a:t> con los datos conseguidos mediante </a:t>
            </a:r>
            <a:r>
              <a:rPr lang="en"/>
              <a:t>gráficas</a:t>
            </a:r>
            <a:endParaRPr/>
          </a:p>
          <a:p>
            <a:pPr indent="0" lvl="0" marL="0" rtl="0" algn="just">
              <a:spcBef>
                <a:spcPts val="1600"/>
              </a:spcBef>
              <a:spcAft>
                <a:spcPts val="1600"/>
              </a:spcAft>
              <a:buNone/>
            </a:pPr>
            <a:r>
              <a:rPr lang="en"/>
              <a:t>ºHacer un ajuste de curvas para estimar el posible porcentaje futuro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Descripción del modelo </a:t>
            </a:r>
            <a:r>
              <a:rPr lang="en"/>
              <a:t> </a:t>
            </a:r>
            <a:endParaRPr/>
          </a:p>
        </p:txBody>
      </p:sp>
      <p:sp>
        <p:nvSpPr>
          <p:cNvPr id="149" name="Shape 149"/>
          <p:cNvSpPr txBox="1"/>
          <p:nvPr>
            <p:ph idx="1" type="body"/>
          </p:nvPr>
        </p:nvSpPr>
        <p:spPr>
          <a:xfrm>
            <a:off x="1133475" y="1668075"/>
            <a:ext cx="68100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El modelo representa un modelo de crecimiento y optimización respecto a la accesibilidad de energía eléctrica que presentan algunos países del mundo. La optimización representa como se el acceso a la electricidad en algunos países crecerá y en </a:t>
            </a:r>
            <a:r>
              <a:rPr lang="en">
                <a:latin typeface="Montserrat"/>
                <a:ea typeface="Montserrat"/>
                <a:cs typeface="Montserrat"/>
                <a:sym typeface="Montserrat"/>
              </a:rPr>
              <a:t>cuánto</a:t>
            </a:r>
            <a:r>
              <a:rPr lang="en">
                <a:latin typeface="Montserrat"/>
                <a:ea typeface="Montserrat"/>
                <a:cs typeface="Montserrat"/>
                <a:sym typeface="Montserrat"/>
              </a:rPr>
              <a:t> tiempo esto llegara a ser igual al 95%. Las limitaciones que se presentan fueron que cada uno de los países contaba con diferentes datos, por lo que se tuvo que adaptar una ecuación y un código que pudiera abarcar cada uno de ellos.</a:t>
            </a:r>
            <a:endParaRPr>
              <a:latin typeface="Montserrat"/>
              <a:ea typeface="Montserrat"/>
              <a:cs typeface="Montserrat"/>
              <a:sym typeface="Montserrat"/>
            </a:endParaRPr>
          </a:p>
          <a:p>
            <a:pPr indent="0" lvl="0" marL="0" rt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53" name="Shape 153"/>
        <p:cNvGrpSpPr/>
        <p:nvPr/>
      </p:nvGrpSpPr>
      <p:grpSpPr>
        <a:xfrm>
          <a:off x="0" y="0"/>
          <a:ext cx="0" cy="0"/>
          <a:chOff x="0" y="0"/>
          <a:chExt cx="0" cy="0"/>
        </a:xfrm>
      </p:grpSpPr>
      <p:sp>
        <p:nvSpPr>
          <p:cNvPr id="154" name="Shape 154"/>
          <p:cNvSpPr txBox="1"/>
          <p:nvPr>
            <p:ph type="title"/>
          </p:nvPr>
        </p:nvSpPr>
        <p:spPr>
          <a:xfrm>
            <a:off x="1205350" y="503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Modelo</a:t>
            </a:r>
            <a:endParaRPr/>
          </a:p>
        </p:txBody>
      </p:sp>
      <p:sp>
        <p:nvSpPr>
          <p:cNvPr id="155" name="Shape 155"/>
          <p:cNvSpPr txBox="1"/>
          <p:nvPr>
            <p:ph idx="1" type="body"/>
          </p:nvPr>
        </p:nvSpPr>
        <p:spPr>
          <a:xfrm>
            <a:off x="1103850" y="545500"/>
            <a:ext cx="6936300" cy="211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Montserrat"/>
                <a:ea typeface="Montserrat"/>
                <a:cs typeface="Montserrat"/>
                <a:sym typeface="Montserrat"/>
              </a:rPr>
              <a:t>def obj(b, x, y, n)</a:t>
            </a:r>
            <a:endParaRPr>
              <a:solidFill>
                <a:srgbClr val="FFFFFF"/>
              </a:solidFill>
              <a:latin typeface="Montserrat"/>
              <a:ea typeface="Montserrat"/>
              <a:cs typeface="Montserrat"/>
              <a:sym typeface="Montserrat"/>
            </a:endParaRPr>
          </a:p>
          <a:p>
            <a:pPr indent="457200" lvl="0" marL="0" rtl="0">
              <a:spcBef>
                <a:spcPts val="0"/>
              </a:spcBef>
              <a:spcAft>
                <a:spcPts val="0"/>
              </a:spcAft>
              <a:buNone/>
            </a:pPr>
            <a:r>
              <a:rPr lang="en">
                <a:solidFill>
                  <a:srgbClr val="FFFFFF"/>
                </a:solidFill>
                <a:latin typeface="Montserrat"/>
                <a:ea typeface="Montserrat"/>
                <a:cs typeface="Montserrat"/>
                <a:sym typeface="Montserrat"/>
              </a:rPr>
              <a:t>return np.sum((y - np.array([x*i for i in range(n + 1)]).T.dot(b))*2)</a:t>
            </a:r>
            <a:endParaRPr>
              <a:solidFill>
                <a:srgbClr val="FFFFFF"/>
              </a:solidFill>
              <a:latin typeface="Montserrat"/>
              <a:ea typeface="Montserrat"/>
              <a:cs typeface="Montserrat"/>
              <a:sym typeface="Montserrat"/>
            </a:endParaRPr>
          </a:p>
          <a:p>
            <a:pPr indent="457200" lvl="0" marL="0" rtl="0">
              <a:spcBef>
                <a:spcPts val="0"/>
              </a:spcBef>
              <a:spcAft>
                <a:spcPts val="0"/>
              </a:spcAft>
              <a:buNone/>
            </a:pPr>
            <a:r>
              <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b0 = np.random.random((i + 1,)) </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res = opt.minimize(obj, b0, args=(x,y, i))</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t = np.linspace(1986, 2070, 27)</a:t>
            </a:r>
            <a:endParaRPr>
              <a:solidFill>
                <a:srgbClr val="FFFFFF"/>
              </a:solidFill>
              <a:latin typeface="Montserrat"/>
              <a:ea typeface="Montserrat"/>
              <a:cs typeface="Montserrat"/>
              <a:sym typeface="Montserrat"/>
            </a:endParaRPr>
          </a:p>
          <a:p>
            <a:pPr indent="0" lvl="0" marL="0" rtl="0">
              <a:spcBef>
                <a:spcPts val="0"/>
              </a:spcBef>
              <a:spcAft>
                <a:spcPts val="0"/>
              </a:spcAft>
              <a:buNone/>
            </a:pPr>
            <a:r>
              <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yhat = np.array([t**j for j in range(i + 1)]).T.dot(res.x)</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error.append(np.sum(y - yhat)**2)</a:t>
            </a:r>
            <a:endParaRPr>
              <a:solidFill>
                <a:srgbClr val="FFFFFF"/>
              </a:solidFill>
              <a:latin typeface="Montserrat"/>
              <a:ea typeface="Montserrat"/>
              <a:cs typeface="Montserrat"/>
              <a:sym typeface="Montserrat"/>
            </a:endParaRPr>
          </a:p>
          <a:p>
            <a:pPr indent="0" lvl="0" marL="0" rtl="0">
              <a:spcBef>
                <a:spcPts val="0"/>
              </a:spcBef>
              <a:spcAft>
                <a:spcPts val="0"/>
              </a:spcAft>
              <a:buNone/>
            </a:pPr>
            <a:r>
              <a:t/>
            </a:r>
            <a:endParaRPr>
              <a:solidFill>
                <a:srgbClr val="FFFFFF"/>
              </a:solidFill>
              <a:latin typeface="Montserrat"/>
              <a:ea typeface="Montserrat"/>
              <a:cs typeface="Montserrat"/>
              <a:sym typeface="Montserrat"/>
            </a:endParaRPr>
          </a:p>
        </p:txBody>
      </p:sp>
      <p:sp>
        <p:nvSpPr>
          <p:cNvPr id="156" name="Shape 156"/>
          <p:cNvSpPr txBox="1"/>
          <p:nvPr>
            <p:ph type="title"/>
          </p:nvPr>
        </p:nvSpPr>
        <p:spPr>
          <a:xfrm>
            <a:off x="1289125" y="2726900"/>
            <a:ext cx="7038900" cy="58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Variables</a:t>
            </a:r>
            <a:endParaRPr sz="1800"/>
          </a:p>
        </p:txBody>
      </p:sp>
      <p:sp>
        <p:nvSpPr>
          <p:cNvPr id="157" name="Shape 157"/>
          <p:cNvSpPr txBox="1"/>
          <p:nvPr>
            <p:ph idx="1" type="body"/>
          </p:nvPr>
        </p:nvSpPr>
        <p:spPr>
          <a:xfrm>
            <a:off x="1103850" y="3166525"/>
            <a:ext cx="6936300" cy="157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Montserrat"/>
                <a:ea typeface="Montserrat"/>
                <a:cs typeface="Montserrat"/>
                <a:sym typeface="Montserrat"/>
              </a:rPr>
              <a:t>1° b0 =</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2° res = arroja la optimización de la recta</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3° yhat = es el ajuste de la recta</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4° x = los años que se han evaluado comienza en el 1990 hasta el 2016</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5° y = este dato depende de cada país, son los porcentajes obtenidos desde 1990 hasta el 2016</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6° t = este hace que la recta continúe hasta el 2070, permitiéndonos ver cuando tendremos el 95%</a:t>
            </a:r>
            <a:endParaRPr>
              <a:solidFill>
                <a:srgbClr val="FFFFFF"/>
              </a:solidFill>
              <a:latin typeface="Montserrat"/>
              <a:ea typeface="Montserrat"/>
              <a:cs typeface="Montserrat"/>
              <a:sym typeface="Montserrat"/>
            </a:endParaRPr>
          </a:p>
          <a:p>
            <a:pPr indent="0" lvl="0" marL="0" rtl="0">
              <a:spcBef>
                <a:spcPts val="0"/>
              </a:spcBef>
              <a:spcAft>
                <a:spcPts val="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Shape 162"/>
          <p:cNvPicPr preferRelativeResize="0"/>
          <p:nvPr/>
        </p:nvPicPr>
        <p:blipFill>
          <a:blip r:embed="rId3">
            <a:alphaModFix/>
          </a:blip>
          <a:stretch>
            <a:fillRect/>
          </a:stretch>
        </p:blipFill>
        <p:spPr>
          <a:xfrm>
            <a:off x="1695938" y="152400"/>
            <a:ext cx="5752127"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88CC"/>
        </a:solidFill>
      </p:bgPr>
    </p:bg>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1510575" y="152400"/>
            <a:ext cx="6122839" cy="48386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1797388" y="86700"/>
            <a:ext cx="5549228" cy="359950"/>
          </a:xfrm>
          <a:prstGeom prst="rect">
            <a:avLst/>
          </a:prstGeom>
          <a:noFill/>
          <a:ln>
            <a:noFill/>
          </a:ln>
        </p:spPr>
      </p:pic>
      <p:pic>
        <p:nvPicPr>
          <p:cNvPr id="173" name="Shape 173"/>
          <p:cNvPicPr preferRelativeResize="0"/>
          <p:nvPr/>
        </p:nvPicPr>
        <p:blipFill>
          <a:blip r:embed="rId4">
            <a:alphaModFix/>
          </a:blip>
          <a:stretch>
            <a:fillRect/>
          </a:stretch>
        </p:blipFill>
        <p:spPr>
          <a:xfrm>
            <a:off x="1962026" y="516425"/>
            <a:ext cx="5088773" cy="4571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570023" y="111100"/>
            <a:ext cx="6003948" cy="1932150"/>
          </a:xfrm>
          <a:prstGeom prst="rect">
            <a:avLst/>
          </a:prstGeom>
          <a:noFill/>
          <a:ln>
            <a:noFill/>
          </a:ln>
        </p:spPr>
      </p:pic>
      <p:pic>
        <p:nvPicPr>
          <p:cNvPr id="179" name="Shape 179"/>
          <p:cNvPicPr preferRelativeResize="0"/>
          <p:nvPr/>
        </p:nvPicPr>
        <p:blipFill>
          <a:blip r:embed="rId4">
            <a:alphaModFix/>
          </a:blip>
          <a:stretch>
            <a:fillRect/>
          </a:stretch>
        </p:blipFill>
        <p:spPr>
          <a:xfrm>
            <a:off x="1570025" y="2168100"/>
            <a:ext cx="6003948" cy="279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994525" y="28360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Gráfica</a:t>
            </a:r>
            <a:r>
              <a:rPr lang="en"/>
              <a:t> de </a:t>
            </a:r>
            <a:r>
              <a:rPr lang="en"/>
              <a:t>estimación</a:t>
            </a:r>
            <a:r>
              <a:rPr lang="en"/>
              <a:t> al acceso a la electricidad del 95% de la </a:t>
            </a:r>
            <a:r>
              <a:rPr lang="en"/>
              <a:t>población</a:t>
            </a:r>
            <a:r>
              <a:rPr lang="en"/>
              <a:t> mundial</a:t>
            </a:r>
            <a:endParaRPr/>
          </a:p>
        </p:txBody>
      </p:sp>
      <p:pic>
        <p:nvPicPr>
          <p:cNvPr id="185" name="Shape 185"/>
          <p:cNvPicPr preferRelativeResize="0"/>
          <p:nvPr/>
        </p:nvPicPr>
        <p:blipFill>
          <a:blip r:embed="rId3">
            <a:alphaModFix/>
          </a:blip>
          <a:stretch>
            <a:fillRect/>
          </a:stretch>
        </p:blipFill>
        <p:spPr>
          <a:xfrm>
            <a:off x="2438400" y="1376725"/>
            <a:ext cx="3828812" cy="35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