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c26704f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2c26704f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2c26704f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2c26704f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2c26704f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2c26704f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2c26704f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2c26704f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c26704f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c26704f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2c26704f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2c26704f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2c26704f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2c26704f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c4fb55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c4fb55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c4fb55f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c4fb55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Proyecto Hipótesis para  Discográfica </a:t>
            </a:r>
            <a:endParaRPr/>
          </a:p>
        </p:txBody>
      </p:sp>
      <p:sp>
        <p:nvSpPr>
          <p:cNvPr id="60" name="Google Shape;60;p13"/>
          <p:cNvSpPr txBox="1"/>
          <p:nvPr>
            <p:ph idx="1" type="subTitle"/>
          </p:nvPr>
        </p:nvSpPr>
        <p:spPr>
          <a:xfrm>
            <a:off x="510450" y="3182325"/>
            <a:ext cx="2510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solidFill>
                  <a:schemeClr val="dk2"/>
                </a:solidFill>
              </a:rPr>
              <a:t>Ana Karen Rosales Martínez</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97425" y="244850"/>
            <a:ext cx="2808000" cy="46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dashboard</a:t>
            </a:r>
            <a:endParaRPr/>
          </a:p>
        </p:txBody>
      </p:sp>
      <p:pic>
        <p:nvPicPr>
          <p:cNvPr id="130" name="Google Shape;130;p22"/>
          <p:cNvPicPr preferRelativeResize="0"/>
          <p:nvPr/>
        </p:nvPicPr>
        <p:blipFill>
          <a:blip r:embed="rId3">
            <a:alphaModFix/>
          </a:blip>
          <a:stretch>
            <a:fillRect/>
          </a:stretch>
        </p:blipFill>
        <p:spPr>
          <a:xfrm>
            <a:off x="938325" y="645525"/>
            <a:ext cx="7503098" cy="4166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Nunito"/>
                <a:ea typeface="Nunito"/>
                <a:cs typeface="Nunito"/>
                <a:sym typeface="Nunito"/>
              </a:rPr>
              <a:t>Contexto</a:t>
            </a:r>
            <a:endParaRPr b="1">
              <a:latin typeface="Nunito"/>
              <a:ea typeface="Nunito"/>
              <a:cs typeface="Nunito"/>
              <a:sym typeface="Nunito"/>
            </a:endParaRPr>
          </a:p>
        </p:txBody>
      </p:sp>
      <p:sp>
        <p:nvSpPr>
          <p:cNvPr id="66" name="Google Shape;66;p14"/>
          <p:cNvSpPr txBox="1"/>
          <p:nvPr>
            <p:ph idx="1" type="body"/>
          </p:nvPr>
        </p:nvSpPr>
        <p:spPr>
          <a:xfrm>
            <a:off x="311700" y="1152475"/>
            <a:ext cx="432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solidFill>
                  <a:srgbClr val="374151"/>
                </a:solidFill>
                <a:latin typeface="Roboto"/>
                <a:ea typeface="Roboto"/>
                <a:cs typeface="Roboto"/>
                <a:sym typeface="Roboto"/>
              </a:rPr>
              <a:t>Los artistas nuevos enfrentan varios desafíos al lanzarse al mercado. </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s" sz="1200">
                <a:solidFill>
                  <a:srgbClr val="374151"/>
                </a:solidFill>
                <a:latin typeface="Roboto"/>
                <a:ea typeface="Roboto"/>
                <a:cs typeface="Roboto"/>
                <a:sym typeface="Roboto"/>
              </a:rPr>
              <a:t>Algunos de los principales desafíos incluyen:</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es" sz="1200">
                <a:solidFill>
                  <a:srgbClr val="374151"/>
                </a:solidFill>
                <a:latin typeface="Roboto"/>
                <a:ea typeface="Roboto"/>
                <a:cs typeface="Roboto"/>
                <a:sym typeface="Roboto"/>
              </a:rPr>
              <a:t>Visibilidad y reconocimiento</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s" sz="1200">
                <a:solidFill>
                  <a:srgbClr val="374151"/>
                </a:solidFill>
                <a:latin typeface="Roboto"/>
                <a:ea typeface="Roboto"/>
                <a:cs typeface="Roboto"/>
                <a:sym typeface="Roboto"/>
              </a:rPr>
              <a:t>Competencia</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s" sz="1200">
                <a:solidFill>
                  <a:srgbClr val="374151"/>
                </a:solidFill>
                <a:latin typeface="Roboto"/>
                <a:ea typeface="Roboto"/>
                <a:cs typeface="Roboto"/>
                <a:sym typeface="Roboto"/>
              </a:rPr>
              <a:t>Recursos financieros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s" sz="1200">
                <a:solidFill>
                  <a:srgbClr val="374151"/>
                </a:solidFill>
                <a:latin typeface="Roboto"/>
                <a:ea typeface="Roboto"/>
                <a:cs typeface="Roboto"/>
                <a:sym typeface="Roboto"/>
              </a:rPr>
              <a:t>Desarrollo de una audiencia</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s" sz="1200">
                <a:solidFill>
                  <a:srgbClr val="000000"/>
                </a:solidFill>
                <a:latin typeface="Roboto"/>
                <a:ea typeface="Roboto"/>
                <a:cs typeface="Roboto"/>
                <a:sym typeface="Roboto"/>
              </a:rPr>
              <a:t>Presión creativa</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s" sz="1200">
                <a:solidFill>
                  <a:srgbClr val="000000"/>
                </a:solidFill>
                <a:latin typeface="Roboto"/>
                <a:ea typeface="Roboto"/>
                <a:cs typeface="Roboto"/>
                <a:sym typeface="Roboto"/>
              </a:rPr>
              <a:t>Cambio en las tendencias y gustos del público</a:t>
            </a:r>
            <a:endParaRPr sz="1200">
              <a:solidFill>
                <a:srgbClr val="000000"/>
              </a:solidFill>
              <a:latin typeface="Roboto"/>
              <a:ea typeface="Roboto"/>
              <a:cs typeface="Roboto"/>
              <a:sym typeface="Roboto"/>
            </a:endParaRPr>
          </a:p>
          <a:p>
            <a:pPr indent="0" lvl="0" marL="0" rtl="0" algn="l">
              <a:spcBef>
                <a:spcPts val="15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4946550" y="1130250"/>
            <a:ext cx="3885739" cy="370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216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Nunito"/>
                <a:ea typeface="Nunito"/>
                <a:cs typeface="Nunito"/>
                <a:sym typeface="Nunito"/>
              </a:rPr>
              <a:t>Problemática</a:t>
            </a:r>
            <a:endParaRPr b="1">
              <a:latin typeface="Nunito"/>
              <a:ea typeface="Nunito"/>
              <a:cs typeface="Nunito"/>
              <a:sym typeface="Nunito"/>
            </a:endParaRPr>
          </a:p>
        </p:txBody>
      </p:sp>
      <p:sp>
        <p:nvSpPr>
          <p:cNvPr id="73" name="Google Shape;73;p15"/>
          <p:cNvSpPr txBox="1"/>
          <p:nvPr>
            <p:ph idx="1" type="body"/>
          </p:nvPr>
        </p:nvSpPr>
        <p:spPr>
          <a:xfrm>
            <a:off x="4665325" y="1152475"/>
            <a:ext cx="416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solidFill>
                  <a:srgbClr val="374151"/>
                </a:solidFill>
                <a:highlight>
                  <a:srgbClr val="FFFFFF"/>
                </a:highlight>
                <a:latin typeface="Arial"/>
                <a:ea typeface="Arial"/>
                <a:cs typeface="Arial"/>
                <a:sym typeface="Arial"/>
              </a:rPr>
              <a:t>La discográfica planteó una serie de hipótesis sobre qué hace que una canción sea más escuchada. </a:t>
            </a:r>
            <a:endParaRPr sz="1200">
              <a:solidFill>
                <a:srgbClr val="374151"/>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374151"/>
              </a:solidFill>
              <a:highlight>
                <a:srgbClr val="FFFFFF"/>
              </a:highlight>
              <a:latin typeface="Arial"/>
              <a:ea typeface="Arial"/>
              <a:cs typeface="Arial"/>
              <a:sym typeface="Arial"/>
            </a:endParaRPr>
          </a:p>
          <a:p>
            <a:pPr indent="0" lvl="0" marL="0" rtl="0" algn="l">
              <a:spcBef>
                <a:spcPts val="1200"/>
              </a:spcBef>
              <a:spcAft>
                <a:spcPts val="1200"/>
              </a:spcAft>
              <a:buNone/>
            </a:pPr>
            <a:r>
              <a:rPr b="1" lang="es" sz="1200">
                <a:solidFill>
                  <a:srgbClr val="374151"/>
                </a:solidFill>
                <a:highlight>
                  <a:srgbClr val="FFFFFF"/>
                </a:highlight>
                <a:latin typeface="Arial"/>
                <a:ea typeface="Arial"/>
                <a:cs typeface="Arial"/>
                <a:sym typeface="Arial"/>
              </a:rPr>
              <a:t>Dataset de Spotify con información sobre las canciones más escuchadas en 2023</a:t>
            </a:r>
            <a:endParaRPr b="1" sz="1200">
              <a:solidFill>
                <a:srgbClr val="374151"/>
              </a:solidFill>
              <a:highlight>
                <a:srgbClr val="FFFFFF"/>
              </a:highlight>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220625" y="1058350"/>
            <a:ext cx="4260299" cy="37327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233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Nunito"/>
                <a:ea typeface="Nunito"/>
                <a:cs typeface="Nunito"/>
                <a:sym typeface="Nunito"/>
              </a:rPr>
              <a:t>Hipótesis 1</a:t>
            </a:r>
            <a:endParaRPr b="1">
              <a:latin typeface="Nunito"/>
              <a:ea typeface="Nunito"/>
              <a:cs typeface="Nunito"/>
              <a:sym typeface="Nunito"/>
            </a:endParaRPr>
          </a:p>
        </p:txBody>
      </p:sp>
      <p:sp>
        <p:nvSpPr>
          <p:cNvPr id="80" name="Google Shape;80;p16"/>
          <p:cNvSpPr txBox="1"/>
          <p:nvPr>
            <p:ph idx="1" type="body"/>
          </p:nvPr>
        </p:nvSpPr>
        <p:spPr>
          <a:xfrm>
            <a:off x="172525" y="1313200"/>
            <a:ext cx="4299900" cy="894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2100"/>
              </a:spcBef>
              <a:spcAft>
                <a:spcPts val="0"/>
              </a:spcAft>
              <a:buNone/>
            </a:pPr>
            <a:r>
              <a:rPr lang="es" sz="2237">
                <a:solidFill>
                  <a:srgbClr val="374151"/>
                </a:solidFill>
                <a:highlight>
                  <a:srgbClr val="FFFFFF"/>
                </a:highlight>
                <a:latin typeface="Arial"/>
                <a:ea typeface="Arial"/>
                <a:cs typeface="Arial"/>
                <a:sym typeface="Arial"/>
              </a:rPr>
              <a:t>Las canciones con un mayor BPM (Beats Por Minuto) tienen más éxito en términos de cantidad de streams en Spotify.</a:t>
            </a:r>
            <a:endParaRPr sz="2237">
              <a:solidFill>
                <a:srgbClr val="374151"/>
              </a:solidFill>
              <a:highlight>
                <a:srgbClr val="FFFFFF"/>
              </a:highlight>
              <a:latin typeface="Arial"/>
              <a:ea typeface="Arial"/>
              <a:cs typeface="Arial"/>
              <a:sym typeface="Arial"/>
            </a:endParaRPr>
          </a:p>
          <a:p>
            <a:pPr indent="0" lvl="0" marL="0" rtl="0" algn="ctr">
              <a:spcBef>
                <a:spcPts val="2100"/>
              </a:spcBef>
              <a:spcAft>
                <a:spcPts val="1200"/>
              </a:spcAft>
              <a:buNone/>
            </a:pPr>
            <a:r>
              <a:t/>
            </a:r>
            <a:endParaRPr/>
          </a:p>
        </p:txBody>
      </p:sp>
      <p:sp>
        <p:nvSpPr>
          <p:cNvPr id="81" name="Google Shape;81;p16"/>
          <p:cNvSpPr txBox="1"/>
          <p:nvPr>
            <p:ph idx="1" type="body"/>
          </p:nvPr>
        </p:nvSpPr>
        <p:spPr>
          <a:xfrm>
            <a:off x="4665175" y="1232850"/>
            <a:ext cx="4114800" cy="894600"/>
          </a:xfrm>
          <a:prstGeom prst="rect">
            <a:avLst/>
          </a:prstGeom>
        </p:spPr>
        <p:txBody>
          <a:bodyPr anchorCtr="0" anchor="t" bIns="91425" lIns="91425" spcFirstLastPara="1" rIns="91425" wrap="square" tIns="91425">
            <a:noAutofit/>
          </a:bodyPr>
          <a:lstStyle/>
          <a:p>
            <a:pPr indent="0" lvl="0" marL="0" rtl="0" algn="ctr">
              <a:lnSpc>
                <a:spcPct val="105000"/>
              </a:lnSpc>
              <a:spcBef>
                <a:spcPts val="2100"/>
              </a:spcBef>
              <a:spcAft>
                <a:spcPts val="0"/>
              </a:spcAft>
              <a:buSzPts val="358"/>
              <a:buNone/>
            </a:pPr>
            <a:r>
              <a:rPr b="1" lang="es" sz="1027">
                <a:solidFill>
                  <a:srgbClr val="374151"/>
                </a:solidFill>
                <a:highlight>
                  <a:srgbClr val="FFFFFF"/>
                </a:highlight>
                <a:latin typeface="Arial"/>
                <a:ea typeface="Arial"/>
                <a:cs typeface="Arial"/>
                <a:sym typeface="Arial"/>
              </a:rPr>
              <a:t>Esta afirmación es falsa. El éxito de una canción en términos de streams no se limita solo al BPM. Otros factores, como la calidad de la composición, la popularidad del artista y la promoción, también desempeñan un papel crucial en el éxito de una canción.</a:t>
            </a:r>
            <a:endParaRPr b="1" sz="1027">
              <a:solidFill>
                <a:srgbClr val="374151"/>
              </a:solidFill>
              <a:highlight>
                <a:srgbClr val="FFFFFF"/>
              </a:highlight>
              <a:latin typeface="Arial"/>
              <a:ea typeface="Arial"/>
              <a:cs typeface="Arial"/>
              <a:sym typeface="Arial"/>
            </a:endParaRPr>
          </a:p>
          <a:p>
            <a:pPr indent="0" lvl="0" marL="0" rtl="0" algn="ctr">
              <a:lnSpc>
                <a:spcPct val="105000"/>
              </a:lnSpc>
              <a:spcBef>
                <a:spcPts val="2100"/>
              </a:spcBef>
              <a:spcAft>
                <a:spcPts val="1200"/>
              </a:spcAft>
              <a:buSzPts val="358"/>
              <a:buNone/>
            </a:pPr>
            <a:r>
              <a:t/>
            </a:r>
            <a:endParaRPr b="1" sz="585"/>
          </a:p>
        </p:txBody>
      </p:sp>
      <p:cxnSp>
        <p:nvCxnSpPr>
          <p:cNvPr id="82" name="Google Shape;82;p16"/>
          <p:cNvCxnSpPr/>
          <p:nvPr/>
        </p:nvCxnSpPr>
        <p:spPr>
          <a:xfrm>
            <a:off x="4472425" y="814700"/>
            <a:ext cx="0" cy="1360800"/>
          </a:xfrm>
          <a:prstGeom prst="straightConnector1">
            <a:avLst/>
          </a:prstGeom>
          <a:noFill/>
          <a:ln cap="flat" cmpd="sng" w="28575">
            <a:solidFill>
              <a:srgbClr val="27D2AB"/>
            </a:solidFill>
            <a:prstDash val="solid"/>
            <a:round/>
            <a:headEnd len="med" w="med" type="none"/>
            <a:tailEnd len="med" w="med" type="none"/>
          </a:ln>
        </p:spPr>
      </p:cxnSp>
      <p:pic>
        <p:nvPicPr>
          <p:cNvPr id="83" name="Google Shape;83;p16"/>
          <p:cNvPicPr preferRelativeResize="0"/>
          <p:nvPr/>
        </p:nvPicPr>
        <p:blipFill>
          <a:blip r:embed="rId3">
            <a:alphaModFix/>
          </a:blip>
          <a:stretch>
            <a:fillRect/>
          </a:stretch>
        </p:blipFill>
        <p:spPr>
          <a:xfrm>
            <a:off x="386700" y="2279850"/>
            <a:ext cx="8245889" cy="2630900"/>
          </a:xfrm>
          <a:prstGeom prst="rect">
            <a:avLst/>
          </a:prstGeom>
          <a:noFill/>
          <a:ln>
            <a:noFill/>
          </a:ln>
        </p:spPr>
      </p:pic>
      <p:sp>
        <p:nvSpPr>
          <p:cNvPr id="84" name="Google Shape;84;p16"/>
          <p:cNvSpPr txBox="1"/>
          <p:nvPr/>
        </p:nvSpPr>
        <p:spPr>
          <a:xfrm>
            <a:off x="3754550" y="2711375"/>
            <a:ext cx="4662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600">
                <a:solidFill>
                  <a:schemeClr val="accent3"/>
                </a:solidFill>
                <a:latin typeface="Proxima Nova"/>
                <a:ea typeface="Proxima Nova"/>
                <a:cs typeface="Proxima Nova"/>
                <a:sym typeface="Proxima Nova"/>
              </a:rPr>
              <a:t>120</a:t>
            </a:r>
            <a:endParaRPr sz="600">
              <a:solidFill>
                <a:schemeClr val="accent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192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Nunito"/>
                <a:ea typeface="Nunito"/>
                <a:cs typeface="Nunito"/>
                <a:sym typeface="Nunito"/>
              </a:rPr>
              <a:t>Hipótesis 2</a:t>
            </a:r>
            <a:endParaRPr b="1">
              <a:latin typeface="Nunito"/>
              <a:ea typeface="Nunito"/>
              <a:cs typeface="Nunito"/>
              <a:sym typeface="Nunito"/>
            </a:endParaRPr>
          </a:p>
        </p:txBody>
      </p:sp>
      <p:sp>
        <p:nvSpPr>
          <p:cNvPr id="90" name="Google Shape;90;p17"/>
          <p:cNvSpPr txBox="1"/>
          <p:nvPr>
            <p:ph idx="1" type="body"/>
          </p:nvPr>
        </p:nvSpPr>
        <p:spPr>
          <a:xfrm>
            <a:off x="347700" y="1082825"/>
            <a:ext cx="3951900" cy="867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2100"/>
              </a:spcBef>
              <a:spcAft>
                <a:spcPts val="0"/>
              </a:spcAft>
              <a:buNone/>
            </a:pPr>
            <a:r>
              <a:rPr lang="es" sz="4409">
                <a:solidFill>
                  <a:srgbClr val="374151"/>
                </a:solidFill>
                <a:highlight>
                  <a:srgbClr val="FFFFFF"/>
                </a:highlight>
                <a:latin typeface="Arial"/>
                <a:ea typeface="Arial"/>
                <a:cs typeface="Arial"/>
                <a:sym typeface="Arial"/>
              </a:rPr>
              <a:t>Las canciones más populares en el ranking de Spotify también tienen un comportamiento similar en otras plataformas como Deezer.</a:t>
            </a:r>
            <a:endParaRPr sz="4409">
              <a:solidFill>
                <a:srgbClr val="374151"/>
              </a:solidFill>
              <a:highlight>
                <a:srgbClr val="FFFFFF"/>
              </a:highlight>
              <a:latin typeface="Arial"/>
              <a:ea typeface="Arial"/>
              <a:cs typeface="Arial"/>
              <a:sym typeface="Arial"/>
            </a:endParaRPr>
          </a:p>
          <a:p>
            <a:pPr indent="0" lvl="0" marL="0" rtl="0" algn="ctr">
              <a:spcBef>
                <a:spcPts val="2100"/>
              </a:spcBef>
              <a:spcAft>
                <a:spcPts val="1200"/>
              </a:spcAft>
              <a:buNone/>
            </a:pPr>
            <a:r>
              <a:t/>
            </a:r>
            <a:endParaRPr/>
          </a:p>
        </p:txBody>
      </p:sp>
      <p:cxnSp>
        <p:nvCxnSpPr>
          <p:cNvPr id="91" name="Google Shape;91;p17"/>
          <p:cNvCxnSpPr/>
          <p:nvPr/>
        </p:nvCxnSpPr>
        <p:spPr>
          <a:xfrm>
            <a:off x="4472425" y="814700"/>
            <a:ext cx="0" cy="1360800"/>
          </a:xfrm>
          <a:prstGeom prst="straightConnector1">
            <a:avLst/>
          </a:prstGeom>
          <a:noFill/>
          <a:ln cap="flat" cmpd="sng" w="28575">
            <a:solidFill>
              <a:srgbClr val="27D2AB"/>
            </a:solidFill>
            <a:prstDash val="solid"/>
            <a:round/>
            <a:headEnd len="med" w="med" type="none"/>
            <a:tailEnd len="med" w="med" type="none"/>
          </a:ln>
        </p:spPr>
      </p:cxnSp>
      <p:sp>
        <p:nvSpPr>
          <p:cNvPr id="92" name="Google Shape;92;p17"/>
          <p:cNvSpPr txBox="1"/>
          <p:nvPr/>
        </p:nvSpPr>
        <p:spPr>
          <a:xfrm>
            <a:off x="4645250" y="1017725"/>
            <a:ext cx="4268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t>Esta hipótesis puede ser verdadera hasta cierto punto. Las canciones populares en una plataforma a menudo pueden tener un rendimiento similar en otras plataformas, ya que el gusto musical generalmente se solapa entre diferentes servicios. </a:t>
            </a:r>
            <a:r>
              <a:rPr b="1" lang="es" sz="1000"/>
              <a:t>Sin embargo, hay variaciones y preferencias específicas de cada plataforma que podrían influir en los resultados.</a:t>
            </a:r>
            <a:endParaRPr b="1" sz="1000"/>
          </a:p>
        </p:txBody>
      </p:sp>
      <p:pic>
        <p:nvPicPr>
          <p:cNvPr id="93" name="Google Shape;93;p17"/>
          <p:cNvPicPr preferRelativeResize="0"/>
          <p:nvPr/>
        </p:nvPicPr>
        <p:blipFill>
          <a:blip r:embed="rId3">
            <a:alphaModFix/>
          </a:blip>
          <a:stretch>
            <a:fillRect/>
          </a:stretch>
        </p:blipFill>
        <p:spPr>
          <a:xfrm>
            <a:off x="152400" y="2571750"/>
            <a:ext cx="8839201" cy="21701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192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Nunito"/>
                <a:ea typeface="Nunito"/>
                <a:cs typeface="Nunito"/>
                <a:sym typeface="Nunito"/>
              </a:rPr>
              <a:t>Hipótesis 3</a:t>
            </a:r>
            <a:endParaRPr b="1">
              <a:latin typeface="Nunito"/>
              <a:ea typeface="Nunito"/>
              <a:cs typeface="Nunito"/>
              <a:sym typeface="Nunito"/>
            </a:endParaRPr>
          </a:p>
        </p:txBody>
      </p:sp>
      <p:sp>
        <p:nvSpPr>
          <p:cNvPr id="99" name="Google Shape;99;p18"/>
          <p:cNvSpPr txBox="1"/>
          <p:nvPr>
            <p:ph idx="1" type="body"/>
          </p:nvPr>
        </p:nvSpPr>
        <p:spPr>
          <a:xfrm>
            <a:off x="363900" y="1720800"/>
            <a:ext cx="3951900" cy="5409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2100"/>
              </a:spcBef>
              <a:spcAft>
                <a:spcPts val="0"/>
              </a:spcAft>
              <a:buNone/>
            </a:pPr>
            <a:r>
              <a:rPr lang="es" sz="4000">
                <a:solidFill>
                  <a:srgbClr val="374151"/>
                </a:solidFill>
                <a:highlight>
                  <a:srgbClr val="FFFFFF"/>
                </a:highlight>
                <a:latin typeface="Arial"/>
                <a:ea typeface="Arial"/>
                <a:cs typeface="Arial"/>
                <a:sym typeface="Arial"/>
              </a:rPr>
              <a:t>La presencia de una canción en un mayor número de playlists se relaciona con un mayor número de streams.</a:t>
            </a:r>
            <a:endParaRPr sz="4000">
              <a:solidFill>
                <a:srgbClr val="374151"/>
              </a:solidFill>
              <a:highlight>
                <a:srgbClr val="FFFFFF"/>
              </a:highlight>
              <a:latin typeface="Arial"/>
              <a:ea typeface="Arial"/>
              <a:cs typeface="Arial"/>
              <a:sym typeface="Arial"/>
            </a:endParaRPr>
          </a:p>
          <a:p>
            <a:pPr indent="0" lvl="0" marL="0" rtl="0" algn="ctr">
              <a:spcBef>
                <a:spcPts val="2100"/>
              </a:spcBef>
              <a:spcAft>
                <a:spcPts val="0"/>
              </a:spcAft>
              <a:buNone/>
            </a:pPr>
            <a:r>
              <a:t/>
            </a:r>
            <a:endParaRPr sz="4409">
              <a:solidFill>
                <a:srgbClr val="374151"/>
              </a:solidFill>
              <a:highlight>
                <a:srgbClr val="FFFFFF"/>
              </a:highlight>
              <a:latin typeface="Arial"/>
              <a:ea typeface="Arial"/>
              <a:cs typeface="Arial"/>
              <a:sym typeface="Arial"/>
            </a:endParaRPr>
          </a:p>
          <a:p>
            <a:pPr indent="0" lvl="0" marL="0" rtl="0" algn="ctr">
              <a:spcBef>
                <a:spcPts val="2100"/>
              </a:spcBef>
              <a:spcAft>
                <a:spcPts val="1200"/>
              </a:spcAft>
              <a:buNone/>
            </a:pPr>
            <a:r>
              <a:t/>
            </a:r>
            <a:endParaRPr/>
          </a:p>
        </p:txBody>
      </p:sp>
      <p:cxnSp>
        <p:nvCxnSpPr>
          <p:cNvPr id="100" name="Google Shape;100;p18"/>
          <p:cNvCxnSpPr/>
          <p:nvPr/>
        </p:nvCxnSpPr>
        <p:spPr>
          <a:xfrm>
            <a:off x="242250" y="2384450"/>
            <a:ext cx="4195200" cy="0"/>
          </a:xfrm>
          <a:prstGeom prst="straightConnector1">
            <a:avLst/>
          </a:prstGeom>
          <a:noFill/>
          <a:ln cap="flat" cmpd="sng" w="28575">
            <a:solidFill>
              <a:srgbClr val="27D2AB"/>
            </a:solidFill>
            <a:prstDash val="solid"/>
            <a:round/>
            <a:headEnd len="med" w="med" type="none"/>
            <a:tailEnd len="med" w="med" type="none"/>
          </a:ln>
        </p:spPr>
      </p:cxnSp>
      <p:sp>
        <p:nvSpPr>
          <p:cNvPr id="101" name="Google Shape;101;p18"/>
          <p:cNvSpPr txBox="1"/>
          <p:nvPr/>
        </p:nvSpPr>
        <p:spPr>
          <a:xfrm>
            <a:off x="380100" y="2507200"/>
            <a:ext cx="3919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t>Esta afirmación es probablemente verdadera. La inclusión en playlists populares puede aumentar significativamente la visibilidad de una canción, lo que a su vez puede resultar en más streams.</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s" sz="1000"/>
              <a:t>También influye la cantidad de usuarios por cada plataforma.</a:t>
            </a:r>
            <a:endParaRPr sz="1000"/>
          </a:p>
        </p:txBody>
      </p:sp>
      <p:pic>
        <p:nvPicPr>
          <p:cNvPr id="102" name="Google Shape;102;p18"/>
          <p:cNvPicPr preferRelativeResize="0"/>
          <p:nvPr/>
        </p:nvPicPr>
        <p:blipFill>
          <a:blip r:embed="rId3">
            <a:alphaModFix/>
          </a:blip>
          <a:stretch>
            <a:fillRect/>
          </a:stretch>
        </p:blipFill>
        <p:spPr>
          <a:xfrm>
            <a:off x="4389250" y="1221838"/>
            <a:ext cx="4523400" cy="2753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Nunito"/>
                <a:ea typeface="Nunito"/>
                <a:cs typeface="Nunito"/>
                <a:sym typeface="Nunito"/>
              </a:rPr>
              <a:t>Hipótesis 4</a:t>
            </a:r>
            <a:endParaRPr b="1">
              <a:latin typeface="Nunito"/>
              <a:ea typeface="Nunito"/>
              <a:cs typeface="Nunito"/>
              <a:sym typeface="Nunito"/>
            </a:endParaRPr>
          </a:p>
        </p:txBody>
      </p:sp>
      <p:sp>
        <p:nvSpPr>
          <p:cNvPr id="108" name="Google Shape;108;p19"/>
          <p:cNvSpPr txBox="1"/>
          <p:nvPr>
            <p:ph idx="1" type="body"/>
          </p:nvPr>
        </p:nvSpPr>
        <p:spPr>
          <a:xfrm>
            <a:off x="311700" y="1152475"/>
            <a:ext cx="3898200" cy="2555400"/>
          </a:xfrm>
          <a:prstGeom prst="rect">
            <a:avLst/>
          </a:prstGeom>
        </p:spPr>
        <p:txBody>
          <a:bodyPr anchorCtr="0" anchor="t" bIns="91425" lIns="91425" spcFirstLastPara="1" rIns="91425" wrap="square" tIns="91425">
            <a:normAutofit fontScale="25000"/>
          </a:bodyPr>
          <a:lstStyle/>
          <a:p>
            <a:pPr indent="0" lvl="0" marL="0" rtl="0" algn="ctr">
              <a:spcBef>
                <a:spcPts val="2100"/>
              </a:spcBef>
              <a:spcAft>
                <a:spcPts val="0"/>
              </a:spcAft>
              <a:buNone/>
            </a:pPr>
            <a:r>
              <a:rPr b="1" lang="es" sz="4773">
                <a:solidFill>
                  <a:srgbClr val="374151"/>
                </a:solidFill>
                <a:highlight>
                  <a:srgbClr val="FFFFFF"/>
                </a:highlight>
                <a:latin typeface="Arial"/>
                <a:ea typeface="Arial"/>
                <a:cs typeface="Arial"/>
                <a:sym typeface="Arial"/>
              </a:rPr>
              <a:t>Los artistas con un mayor número de canciones en Spotify tienen más streams totales.</a:t>
            </a:r>
            <a:endParaRPr b="1" sz="4773">
              <a:solidFill>
                <a:srgbClr val="374151"/>
              </a:solidFill>
              <a:highlight>
                <a:srgbClr val="FFFFFF"/>
              </a:highlight>
              <a:latin typeface="Arial"/>
              <a:ea typeface="Arial"/>
              <a:cs typeface="Arial"/>
              <a:sym typeface="Arial"/>
            </a:endParaRPr>
          </a:p>
          <a:p>
            <a:pPr indent="0" lvl="0" marL="0" rtl="0" algn="ctr">
              <a:spcBef>
                <a:spcPts val="2100"/>
              </a:spcBef>
              <a:spcAft>
                <a:spcPts val="0"/>
              </a:spcAft>
              <a:buNone/>
            </a:pPr>
            <a:r>
              <a:rPr lang="es" sz="4773">
                <a:solidFill>
                  <a:srgbClr val="374151"/>
                </a:solidFill>
                <a:highlight>
                  <a:srgbClr val="FFFFFF"/>
                </a:highlight>
                <a:latin typeface="Arial"/>
                <a:ea typeface="Arial"/>
                <a:cs typeface="Arial"/>
                <a:sym typeface="Arial"/>
              </a:rPr>
              <a:t>Esta afirmación puede ser verdadera en términos generales, ya que más canciones pueden ofrecer a los oyentes una variedad de opciones para explorar el catálogo del artista. Sin embargo, la calidad de las canciones y la promoción adecuada también son factores importantes.</a:t>
            </a:r>
            <a:endParaRPr sz="4773">
              <a:solidFill>
                <a:srgbClr val="374151"/>
              </a:solidFill>
              <a:highlight>
                <a:srgbClr val="FFFFFF"/>
              </a:highlight>
              <a:latin typeface="Arial"/>
              <a:ea typeface="Arial"/>
              <a:cs typeface="Arial"/>
              <a:sym typeface="Arial"/>
            </a:endParaRPr>
          </a:p>
          <a:p>
            <a:pPr indent="0" lvl="0" marL="0" rtl="0" algn="l">
              <a:spcBef>
                <a:spcPts val="210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4277100" y="568350"/>
            <a:ext cx="4771075" cy="3723650"/>
          </a:xfrm>
          <a:prstGeom prst="rect">
            <a:avLst/>
          </a:prstGeom>
          <a:noFill/>
          <a:ln>
            <a:noFill/>
          </a:ln>
        </p:spPr>
      </p:pic>
      <p:cxnSp>
        <p:nvCxnSpPr>
          <p:cNvPr id="110" name="Google Shape;110;p19"/>
          <p:cNvCxnSpPr/>
          <p:nvPr/>
        </p:nvCxnSpPr>
        <p:spPr>
          <a:xfrm>
            <a:off x="279725" y="1730825"/>
            <a:ext cx="4195200" cy="0"/>
          </a:xfrm>
          <a:prstGeom prst="straightConnector1">
            <a:avLst/>
          </a:prstGeom>
          <a:noFill/>
          <a:ln cap="flat" cmpd="sng" w="28575">
            <a:solidFill>
              <a:srgbClr val="27D2AB"/>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Nunito"/>
                <a:ea typeface="Nunito"/>
                <a:cs typeface="Nunito"/>
                <a:sym typeface="Nunito"/>
              </a:rPr>
              <a:t>Hipótesis 5</a:t>
            </a:r>
            <a:r>
              <a:rPr lang="es"/>
              <a:t> </a:t>
            </a:r>
            <a:endParaRPr/>
          </a:p>
        </p:txBody>
      </p:sp>
      <p:sp>
        <p:nvSpPr>
          <p:cNvPr id="116" name="Google Shape;116;p20"/>
          <p:cNvSpPr txBox="1"/>
          <p:nvPr>
            <p:ph idx="1" type="body"/>
          </p:nvPr>
        </p:nvSpPr>
        <p:spPr>
          <a:xfrm>
            <a:off x="311700" y="1152475"/>
            <a:ext cx="4260300" cy="2089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s" sz="1500"/>
              <a:t>Las características de la música influyen en el éxito en términos de streams en Spotify</a:t>
            </a:r>
            <a:endParaRPr sz="1500"/>
          </a:p>
          <a:p>
            <a:pPr indent="0" lvl="0" marL="0" rtl="0" algn="l">
              <a:lnSpc>
                <a:spcPct val="105000"/>
              </a:lnSpc>
              <a:spcBef>
                <a:spcPts val="1200"/>
              </a:spcBef>
              <a:spcAft>
                <a:spcPts val="1200"/>
              </a:spcAft>
              <a:buNone/>
            </a:pPr>
            <a:r>
              <a:rPr lang="es" sz="1500"/>
              <a:t>Esta afirmación es verdadera. Las características de la música, como la calidad de la producción, la originalidad y la conexión emocional con los oyentes, pueden influir significativamente en el éxito de una canción en términos de streams.</a:t>
            </a:r>
            <a:endParaRPr sz="1500"/>
          </a:p>
        </p:txBody>
      </p:sp>
      <p:pic>
        <p:nvPicPr>
          <p:cNvPr id="117" name="Google Shape;117;p20"/>
          <p:cNvPicPr preferRelativeResize="0"/>
          <p:nvPr/>
        </p:nvPicPr>
        <p:blipFill>
          <a:blip r:embed="rId3">
            <a:alphaModFix/>
          </a:blip>
          <a:stretch>
            <a:fillRect/>
          </a:stretch>
        </p:blipFill>
        <p:spPr>
          <a:xfrm>
            <a:off x="4981649" y="388300"/>
            <a:ext cx="3550600" cy="3970450"/>
          </a:xfrm>
          <a:prstGeom prst="rect">
            <a:avLst/>
          </a:prstGeom>
          <a:noFill/>
          <a:ln>
            <a:noFill/>
          </a:ln>
        </p:spPr>
      </p:pic>
      <p:cxnSp>
        <p:nvCxnSpPr>
          <p:cNvPr id="118" name="Google Shape;118;p20"/>
          <p:cNvCxnSpPr/>
          <p:nvPr/>
        </p:nvCxnSpPr>
        <p:spPr>
          <a:xfrm>
            <a:off x="279725" y="1789775"/>
            <a:ext cx="4195200" cy="0"/>
          </a:xfrm>
          <a:prstGeom prst="straightConnector1">
            <a:avLst/>
          </a:prstGeom>
          <a:noFill/>
          <a:ln cap="flat" cmpd="sng" w="28575">
            <a:solidFill>
              <a:srgbClr val="27D2AB"/>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Nunito"/>
                <a:ea typeface="Nunito"/>
                <a:cs typeface="Nunito"/>
                <a:sym typeface="Nunito"/>
              </a:rPr>
              <a:t>Conclusiones y recomendaciones</a:t>
            </a:r>
            <a:endParaRPr b="1">
              <a:latin typeface="Nunito"/>
              <a:ea typeface="Nunito"/>
              <a:cs typeface="Nunito"/>
              <a:sym typeface="Nunito"/>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a:t>Colocar las canciones en todos las plataformas posibles, incluso youtube. </a:t>
            </a:r>
            <a:endParaRPr/>
          </a:p>
          <a:p>
            <a:pPr indent="-342900" lvl="0" marL="457200" rtl="0" algn="l">
              <a:spcBef>
                <a:spcPts val="0"/>
              </a:spcBef>
              <a:spcAft>
                <a:spcPts val="0"/>
              </a:spcAft>
              <a:buSzPts val="1800"/>
              <a:buAutoNum type="arabicPeriod"/>
            </a:pPr>
            <a:r>
              <a:rPr lang="es"/>
              <a:t>Conexiones emocionales en las letras puede influir en el éxito </a:t>
            </a:r>
            <a:endParaRPr/>
          </a:p>
          <a:p>
            <a:pPr indent="-342900" lvl="0" marL="457200" rtl="0" algn="l">
              <a:spcBef>
                <a:spcPts val="0"/>
              </a:spcBef>
              <a:spcAft>
                <a:spcPts val="0"/>
              </a:spcAft>
              <a:buSzPts val="1800"/>
              <a:buAutoNum type="arabicPeriod"/>
            </a:pPr>
            <a:r>
              <a:rPr lang="es"/>
              <a:t>Hacer colaboraciones con otros artistas, hay artistas muy famosos que lograron su fama gracias a canciones feat</a:t>
            </a:r>
            <a:endParaRPr/>
          </a:p>
          <a:p>
            <a:pPr indent="-342900" lvl="0" marL="457200" rtl="0" algn="l">
              <a:spcBef>
                <a:spcPts val="0"/>
              </a:spcBef>
              <a:spcAft>
                <a:spcPts val="0"/>
              </a:spcAft>
              <a:buSzPts val="1800"/>
              <a:buAutoNum type="arabicPeriod"/>
            </a:pPr>
            <a:r>
              <a:rPr lang="es"/>
              <a:t>Sacar videos musicales de las canciones principales del </a:t>
            </a:r>
            <a:r>
              <a:rPr lang="es"/>
              <a:t>álbum</a:t>
            </a:r>
            <a:r>
              <a:rPr lang="es"/>
              <a:t>. </a:t>
            </a:r>
            <a:endParaRPr/>
          </a:p>
          <a:p>
            <a:pPr indent="-342900" lvl="0" marL="457200" rtl="0" algn="l">
              <a:spcBef>
                <a:spcPts val="0"/>
              </a:spcBef>
              <a:spcAft>
                <a:spcPts val="0"/>
              </a:spcAft>
              <a:buSzPts val="1800"/>
              <a:buAutoNum type="arabicPeriod"/>
            </a:pPr>
            <a:r>
              <a:rPr lang="es"/>
              <a:t>Hacer combinaciones de características de música ya conocidas, ejem. dance- energy, instrumental, speechnes.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