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95a158b7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95a158b7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95a158b7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95a158b7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95a158b77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95a158b77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95a158b7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95a158b7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95a158b7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95a158b7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95a158b7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995a158b7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95a158b7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95a158b7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95a158b7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95a158b7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90075" y="1613825"/>
            <a:ext cx="5025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RFM para tienda “El Mercado”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 Karen Rosales Martínez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098625" y="3785400"/>
            <a:ext cx="25488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608"/>
              <a:t>Datos de clientes:</a:t>
            </a:r>
            <a:r>
              <a:rPr lang="es" sz="1608"/>
              <a:t> 2203</a:t>
            </a:r>
            <a:endParaRPr sz="1608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5750800" y="3850250"/>
            <a:ext cx="22497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20"/>
              <a:t>Periodo: 30-06-2020 al</a:t>
            </a:r>
            <a:endParaRPr sz="16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20"/>
              <a:t>29-06-2022</a:t>
            </a:r>
            <a:endParaRPr sz="162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84" y="2610400"/>
            <a:ext cx="1512269" cy="12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4025" y="2786975"/>
            <a:ext cx="1063250" cy="11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type="title"/>
          </p:nvPr>
        </p:nvSpPr>
        <p:spPr>
          <a:xfrm>
            <a:off x="1288525" y="824925"/>
            <a:ext cx="34329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rPr lang="es" sz="2120">
                <a:solidFill>
                  <a:schemeClr val="accent3"/>
                </a:solidFill>
              </a:rPr>
              <a:t>Objetivo:</a:t>
            </a:r>
            <a:endParaRPr sz="2120">
              <a:solidFill>
                <a:schemeClr val="accent3"/>
              </a:solidFill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486625" y="1235025"/>
            <a:ext cx="62601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4151"/>
                </a:solidFill>
                <a:highlight>
                  <a:srgbClr val="FFFFFF"/>
                </a:highlight>
              </a:rPr>
              <a:t>Realizar un análisis descriptivo y segmentación de clientes mediante RFM para una tienda especializada en productos alimenticios importados llamada El Mercado.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180575" y="689650"/>
            <a:ext cx="4604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Promedio de edad: 55 años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94" name="Google Shape;294;p1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173" y="1663475"/>
            <a:ext cx="3360399" cy="20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200" y="1480100"/>
            <a:ext cx="2786650" cy="196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5">
            <a:alphaModFix/>
          </a:blip>
          <a:srcRect b="0" l="0" r="19897" t="0"/>
          <a:stretch/>
        </p:blipFill>
        <p:spPr>
          <a:xfrm>
            <a:off x="913200" y="3563925"/>
            <a:ext cx="2862674" cy="10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6">
            <a:alphaModFix/>
          </a:blip>
          <a:srcRect b="0" l="0" r="20464" t="0"/>
          <a:stretch/>
        </p:blipFill>
        <p:spPr>
          <a:xfrm>
            <a:off x="1027325" y="4311575"/>
            <a:ext cx="2641025" cy="2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 rotWithShape="1">
          <a:blip r:embed="rId7">
            <a:alphaModFix/>
          </a:blip>
          <a:srcRect b="0" l="0" r="35043" t="0"/>
          <a:stretch/>
        </p:blipFill>
        <p:spPr>
          <a:xfrm>
            <a:off x="1027324" y="4523225"/>
            <a:ext cx="2353476" cy="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/>
        </p:nvSpPr>
        <p:spPr>
          <a:xfrm>
            <a:off x="4256725" y="3864050"/>
            <a:ext cx="454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Promedio de ingreso anual:</a:t>
            </a:r>
            <a:r>
              <a:rPr b="1" lang="es" sz="18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$51,900.0 US</a:t>
            </a:r>
            <a:endParaRPr b="1" sz="18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4950025" y="4230638"/>
            <a:ext cx="315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Nivel de Ingreso: Medio-Bajo</a:t>
            </a:r>
            <a:endParaRPr b="1" sz="15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Preferencias de compras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06" name="Google Shape;306;p1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54" y="1709750"/>
            <a:ext cx="4105918" cy="254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349" y="1871000"/>
            <a:ext cx="2896625" cy="18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Lugar de compras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75" y="1320950"/>
            <a:ext cx="4796123" cy="3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2063" y="1262650"/>
            <a:ext cx="1237075" cy="10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775" y="2955475"/>
            <a:ext cx="1109700" cy="11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 txBox="1"/>
          <p:nvPr/>
        </p:nvSpPr>
        <p:spPr>
          <a:xfrm>
            <a:off x="6502175" y="2224250"/>
            <a:ext cx="1716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accent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Tienda: 58,68%</a:t>
            </a:r>
            <a:endParaRPr b="1" sz="18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5954600" y="715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Compras realizadas en </a:t>
            </a:r>
            <a:endParaRPr sz="2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6527213" y="4079225"/>
            <a:ext cx="1666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accent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 línea: 41,32%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Segmentos RFM de clientes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66">
                <a:solidFill>
                  <a:srgbClr val="0B5394"/>
                </a:solidFill>
              </a:rPr>
              <a:t>Recencia, Frecuencia y valor Monetario</a:t>
            </a:r>
            <a:endParaRPr sz="1666">
              <a:solidFill>
                <a:srgbClr val="0B5394"/>
              </a:solidFill>
            </a:endParaRPr>
          </a:p>
        </p:txBody>
      </p:sp>
      <p:pic>
        <p:nvPicPr>
          <p:cNvPr id="325" name="Google Shape;3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900" y="1389075"/>
            <a:ext cx="2025025" cy="29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8"/>
          <p:cNvSpPr/>
          <p:nvPr/>
        </p:nvSpPr>
        <p:spPr>
          <a:xfrm>
            <a:off x="5835025" y="1627325"/>
            <a:ext cx="2079300" cy="12477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8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800" y="1541600"/>
            <a:ext cx="4542300" cy="28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1182588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>
                <a:solidFill>
                  <a:schemeClr val="accent3"/>
                </a:solidFill>
              </a:rPr>
              <a:t>El 80% de los clientes deja de asistir a la tienda después de 5 a 6 meses de su registro.</a:t>
            </a:r>
            <a:endParaRPr sz="2120">
              <a:solidFill>
                <a:schemeClr val="accent3"/>
              </a:solidFill>
            </a:endParaRPr>
          </a:p>
        </p:txBody>
      </p:sp>
      <p:pic>
        <p:nvPicPr>
          <p:cNvPr id="333" name="Google Shape;3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52025"/>
            <a:ext cx="7169874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Recomendaciones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1001950" y="1882725"/>
            <a:ext cx="4383600" cy="16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B5394"/>
                </a:solidFill>
              </a:rPr>
              <a:t>Encuestas y Retroalimentación:</a:t>
            </a:r>
            <a:endParaRPr b="1"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Realizar encuestas periódicas para obtener comentarios directos sobre su experiencia de compra.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Utilizar esa retroalimentación para hacer mejoras continuas.</a:t>
            </a:r>
            <a:endParaRPr/>
          </a:p>
        </p:txBody>
      </p:sp>
      <p:pic>
        <p:nvPicPr>
          <p:cNvPr id="340" name="Google Shape;3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550" y="1040600"/>
            <a:ext cx="2917874" cy="31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150" y="3018204"/>
            <a:ext cx="2017226" cy="207503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 txBox="1"/>
          <p:nvPr>
            <p:ph type="title"/>
          </p:nvPr>
        </p:nvSpPr>
        <p:spPr>
          <a:xfrm>
            <a:off x="1183050" y="5918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</a:rPr>
              <a:t>Recomendaciones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4736100" y="1580750"/>
            <a:ext cx="3430500" cy="1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1402"/>
              <a:t>Descuentos y Ofertas Especiales: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102"/>
              <a:t>Ofrecer descuentos específicos para clientes mayores de 55 años o paquetes que se ajusten a sus necesidades y presupuestos.</a:t>
            </a:r>
            <a:endParaRPr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s" sz="1102"/>
              <a:t>Crea ofertas especiales para parejas, ya que la mayoría de los clientes están casados.</a:t>
            </a:r>
            <a:endParaRPr sz="1102"/>
          </a:p>
        </p:txBody>
      </p:sp>
      <p:sp>
        <p:nvSpPr>
          <p:cNvPr id="348" name="Google Shape;348;p21"/>
          <p:cNvSpPr txBox="1"/>
          <p:nvPr/>
        </p:nvSpPr>
        <p:spPr>
          <a:xfrm>
            <a:off x="1235350" y="1471700"/>
            <a:ext cx="31989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Programa de Lealtad Atractivo: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Diseña un programa de lealtad que sea fácil de entender y ofrezca recompensas que sean valiosas para este grupo demográfico.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Considera descuentos específicos, beneficios exclusivos para miembros o programas de puntos que puedan canjear por productos y servicios.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300" y="3118274"/>
            <a:ext cx="2017225" cy="18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