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265" r:id="rId5"/>
    <p:sldId id="310" r:id="rId6"/>
    <p:sldId id="311" r:id="rId7"/>
    <p:sldId id="312" r:id="rId8"/>
    <p:sldId id="316" r:id="rId9"/>
    <p:sldId id="317" r:id="rId10"/>
    <p:sldId id="318" r:id="rId11"/>
    <p:sldId id="320" r:id="rId12"/>
    <p:sldId id="321" r:id="rId13"/>
    <p:sldId id="319" r:id="rId14"/>
    <p:sldId id="322" r:id="rId15"/>
    <p:sldId id="323" r:id="rId16"/>
    <p:sldId id="324" r:id="rId17"/>
    <p:sldId id="315" r:id="rId18"/>
    <p:sldId id="325" r:id="rId19"/>
  </p:sldIdLst>
  <p:sldSz cx="12188825" cy="6858000"/>
  <p:notesSz cx="6858000" cy="9144000"/>
  <p:custDataLst>
    <p:tags r:id="rId22"/>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p:scale>
          <a:sx n="71" d="100"/>
          <a:sy n="71" d="100"/>
        </p:scale>
        <p:origin x="702" y="10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DA61EFE9-9F30-4528-BDDA-C859CD15CA56}" type="datetime1">
              <a:rPr lang="es-ES" smtClean="0"/>
              <a:t>19/02/2019</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es-ES"/>
              <a:pPr algn="r" rtl="0"/>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27373BEA-F5F3-4B6E-BA6B-D76E24101839}" type="datetime1">
              <a:rPr lang="es-ES" smtClean="0"/>
              <a:pPr/>
              <a:t>19/02/2019</a:t>
            </a:fld>
            <a:endParaRPr lang="es-ES"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es-ES" smtClean="0"/>
              <a:pPr/>
              <a:t>‹Nº›</a:t>
            </a:fld>
            <a:endParaRPr lang="es-ES"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F1AC609F-0362-4067-A47A-9F1CA2E45A65}" type="datetime1">
              <a:rPr lang="es-ES" smtClean="0"/>
              <a:pPr/>
              <a:t>19/02/2019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381001"/>
            <a:ext cx="7391399" cy="5638800"/>
          </a:xfrm>
        </p:spPr>
        <p:txBody>
          <a:bodyPr vert="eaVert" rtlCol="0"/>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932AED9F-A6BB-400D-8F4D-616EB46A9405}" type="datetime1">
              <a:rPr lang="es-ES" smtClean="0"/>
              <a:pPr/>
              <a:t>19/02/2019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lgn="r">
              <a:defRPr/>
            </a:lvl1pPr>
          </a:lstStyle>
          <a:p>
            <a:fld id="{3D505D98-D4C1-4348-8F39-108EE2C76C21}" type="datetime1">
              <a:rPr lang="es-ES" smtClean="0"/>
              <a:pPr/>
              <a:t>19/02/2019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lgn="r">
              <a:defRPr/>
            </a:lvl1pPr>
          </a:lstStyle>
          <a:p>
            <a:fld id="{A12EF1AF-E5B2-41DB-BFF8-672C5BBF646A}" type="datetime1">
              <a:rPr lang="es-ES" smtClean="0"/>
              <a:pPr/>
              <a:t>19/02/2019</a:t>
            </a:fld>
            <a:endParaRPr lang="es-ES"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pPr algn="r"/>
            <a:fld id="{8E17C630-F8FA-4DCB-87FA-91D30885A2FD}" type="datetime1">
              <a:rPr lang="es-ES" smtClean="0"/>
              <a:pPr algn="r"/>
              <a:t>19/02/2019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lgn="r">
              <a:defRPr/>
            </a:lvl1pPr>
          </a:lstStyle>
          <a:p>
            <a:fld id="{724076C6-356A-48AB-A8EF-572AE4A11929}" type="datetime1">
              <a:rPr lang="es-ES" smtClean="0"/>
              <a:pPr/>
              <a:t>19/02/2019</a:t>
            </a:fld>
            <a:endParaRPr lang="es-ES"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lgn="r">
              <a:defRPr/>
            </a:lvl1pPr>
          </a:lstStyle>
          <a:p>
            <a:fld id="{E4A686D9-BDBD-4090-B19D-04E04F3CB648}" type="datetime1">
              <a:rPr lang="es-ES" smtClean="0"/>
              <a:pPr/>
              <a:t>19/02/2019</a:t>
            </a:fld>
            <a:endParaRPr lang="es-ES"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2"/>
        </a:solidFill>
        <a:effectLst/>
      </p:bgPr>
    </p:bg>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lgn="r">
              <a:defRPr/>
            </a:lvl1pPr>
          </a:lstStyle>
          <a:p>
            <a:fld id="{D1B4D0FB-1285-4974-8D4E-BCFCC0FA7978}" type="datetime1">
              <a:rPr lang="es-ES" smtClean="0"/>
              <a:pPr/>
              <a:t>19/02/2019</a:t>
            </a:fld>
            <a:endParaRPr lang="es-ES"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9C3D96D5-80C9-4ED7-89C2-CE590C3C6CB2}" type="datetime1">
              <a:rPr lang="es-ES" smtClean="0"/>
              <a:pPr/>
              <a:t>19/02/2019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Marcador de posición de imagen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es-ES" noProof="0"/>
              <a:t>Editar los estilos de texto del patrón</a:t>
            </a:r>
          </a:p>
        </p:txBody>
      </p:sp>
      <p:sp>
        <p:nvSpPr>
          <p:cNvPr id="5" name="Marcador de posición de fecha 4"/>
          <p:cNvSpPr>
            <a:spLocks noGrp="1"/>
          </p:cNvSpPr>
          <p:nvPr>
            <p:ph type="dt" sz="half" idx="10"/>
          </p:nvPr>
        </p:nvSpPr>
        <p:spPr/>
        <p:txBody>
          <a:bodyPr rtlCol="0"/>
          <a:lstStyle>
            <a:lvl1pPr algn="r">
              <a:defRPr/>
            </a:lvl1pPr>
          </a:lstStyle>
          <a:p>
            <a:fld id="{DA911BAB-2490-48FD-81BA-E5EB85DA87AE}" type="datetime1">
              <a:rPr lang="es-ES" smtClean="0"/>
              <a:pPr/>
              <a:t>19/02/2019</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algn="r"/>
            <a:fld id="{7170E197-1079-4777-8273-53286CD6A787}" type="datetime1">
              <a:rPr lang="es-ES" smtClean="0"/>
              <a:pPr algn="r"/>
              <a:t>19/02/2019</a:t>
            </a:fld>
            <a:endParaRPr lang="es-ES" dirty="0"/>
          </a:p>
        </p:txBody>
      </p:sp>
      <p:sp>
        <p:nvSpPr>
          <p:cNvPr id="5" name="Marcador de posición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es-ES" smtClean="0"/>
              <a:pPr/>
              <a:t>‹Nº›</a:t>
            </a:fld>
            <a:endParaRPr lang="es-ES"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a:xfrm>
            <a:off x="1065212" y="1295400"/>
            <a:ext cx="9601200" cy="1752600"/>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ormAutofit/>
          </a:bodyPr>
          <a:lstStyle/>
          <a:p>
            <a:r>
              <a:rPr lang="es-MX" sz="6000" b="1" dirty="0">
                <a:latin typeface="Arial" panose="020B0604020202020204" pitchFamily="34" charset="0"/>
                <a:cs typeface="Arial" panose="020B0604020202020204" pitchFamily="34" charset="0"/>
              </a:rPr>
              <a:t>RETOS DEL INGENIERO INFORMÁTICO</a:t>
            </a:r>
          </a:p>
        </p:txBody>
      </p:sp>
      <p:sp>
        <p:nvSpPr>
          <p:cNvPr id="4" name="Subtítulo 3"/>
          <p:cNvSpPr>
            <a:spLocks noGrp="1"/>
          </p:cNvSpPr>
          <p:nvPr>
            <p:ph type="subTitle" idx="1"/>
          </p:nvPr>
        </p:nvSpPr>
        <p:spPr>
          <a:xfrm>
            <a:off x="227012" y="4835673"/>
            <a:ext cx="8229600" cy="1219200"/>
          </a:xfr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ormAutofit fontScale="62500" lnSpcReduction="20000"/>
          </a:bodyPr>
          <a:lstStyle/>
          <a:p>
            <a:r>
              <a:rPr lang="es-MX" b="1" dirty="0">
                <a:solidFill>
                  <a:schemeClr val="tx1"/>
                </a:solidFill>
              </a:rPr>
              <a:t>Presenta:</a:t>
            </a:r>
          </a:p>
          <a:p>
            <a:r>
              <a:rPr lang="es-MX" dirty="0">
                <a:solidFill>
                  <a:schemeClr val="tx1"/>
                </a:solidFill>
              </a:rPr>
              <a:t>Darién jarel morales juan</a:t>
            </a:r>
          </a:p>
          <a:p>
            <a:endParaRPr lang="es-MX" dirty="0">
              <a:solidFill>
                <a:schemeClr val="tx1"/>
              </a:solidFill>
            </a:endParaRPr>
          </a:p>
          <a:p>
            <a:r>
              <a:rPr lang="es-MX" b="1" dirty="0">
                <a:solidFill>
                  <a:schemeClr val="tx1"/>
                </a:solidFill>
              </a:rPr>
              <a:t>Catedrático:</a:t>
            </a:r>
            <a:r>
              <a:rPr lang="es-MX" dirty="0">
                <a:solidFill>
                  <a:schemeClr val="tx1"/>
                </a:solidFill>
              </a:rPr>
              <a:t> </a:t>
            </a:r>
          </a:p>
          <a:p>
            <a:r>
              <a:rPr lang="es-MX" dirty="0">
                <a:solidFill>
                  <a:schemeClr val="tx1"/>
                </a:solidFill>
              </a:rPr>
              <a:t>María de los Ángeles Martínez Morales</a:t>
            </a:r>
          </a:p>
          <a:p>
            <a:endParaRPr lang="es-MX" dirty="0">
              <a:solidFill>
                <a:schemeClr val="tx1"/>
              </a:solidFill>
            </a:endParaRPr>
          </a:p>
          <a:p>
            <a:r>
              <a:rPr lang="es-MX" b="1" dirty="0">
                <a:solidFill>
                  <a:schemeClr val="tx1"/>
                </a:solidFill>
              </a:rPr>
              <a:t>Asignatura:</a:t>
            </a:r>
          </a:p>
          <a:p>
            <a:r>
              <a:rPr lang="es-MX" dirty="0">
                <a:solidFill>
                  <a:schemeClr val="tx1"/>
                </a:solidFill>
              </a:rPr>
              <a:t>Estrategia de gestión de Servicios de TI</a:t>
            </a:r>
          </a:p>
        </p:txBody>
      </p:sp>
      <p:pic>
        <p:nvPicPr>
          <p:cNvPr id="6" name="Imagen 5">
            <a:extLst>
              <a:ext uri="{FF2B5EF4-FFF2-40B4-BE49-F238E27FC236}">
                <a16:creationId xmlns:a16="http://schemas.microsoft.com/office/drawing/2014/main" id="{A4BF38A8-8D67-4947-9873-9CA9C4E14F53}"/>
              </a:ext>
            </a:extLst>
          </p:cNvPr>
          <p:cNvPicPr>
            <a:picLocks noChangeAspect="1"/>
          </p:cNvPicPr>
          <p:nvPr/>
        </p:nvPicPr>
        <p:blipFill>
          <a:blip r:embed="rId2"/>
          <a:stretch>
            <a:fillRect/>
          </a:stretch>
        </p:blipFill>
        <p:spPr>
          <a:xfrm>
            <a:off x="9485240" y="5445273"/>
            <a:ext cx="2721875" cy="1467678"/>
          </a:xfrm>
          <a:prstGeom prst="rect">
            <a:avLst/>
          </a:prstGeom>
        </p:spPr>
      </p:pic>
      <p:sp>
        <p:nvSpPr>
          <p:cNvPr id="7" name="Rectángulo 6">
            <a:extLst>
              <a:ext uri="{FF2B5EF4-FFF2-40B4-BE49-F238E27FC236}">
                <a16:creationId xmlns:a16="http://schemas.microsoft.com/office/drawing/2014/main" id="{C778431D-A014-4321-BA6C-5C2F9AB1EBCB}"/>
              </a:ext>
            </a:extLst>
          </p:cNvPr>
          <p:cNvSpPr/>
          <p:nvPr/>
        </p:nvSpPr>
        <p:spPr>
          <a:xfrm>
            <a:off x="267560" y="6392517"/>
            <a:ext cx="5826852" cy="36933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none">
            <a:spAutoFit/>
          </a:bodyPr>
          <a:lstStyle/>
          <a:p>
            <a:r>
              <a:rPr lang="es-MX" dirty="0">
                <a:solidFill>
                  <a:schemeClr val="tx1"/>
                </a:solidFill>
              </a:rPr>
              <a:t>San Juan Bautista Tuxtepec, Oaxaca. 11 de Febrero del 2019</a:t>
            </a:r>
            <a:endParaRPr lang="es-US" dirty="0">
              <a:solidFill>
                <a:schemeClr val="tx1"/>
              </a:solidFill>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5112" y="649356"/>
            <a:ext cx="11658600" cy="987288"/>
          </a:xfrm>
        </p:spPr>
        <p:txBody>
          <a:bodyPr rtlCol="0">
            <a:normAutofit fontScale="90000"/>
          </a:bodyPr>
          <a:lstStyle/>
          <a:p>
            <a:r>
              <a:rPr lang="es-MX" dirty="0"/>
              <a:t>3.El papel del ingeniero informático en la industria de los vídeo juegos.</a:t>
            </a:r>
            <a:br>
              <a:rPr lang="es-MX" dirty="0"/>
            </a:br>
            <a:endParaRPr lang="es-ES" b="1" dirty="0"/>
          </a:p>
        </p:txBody>
      </p:sp>
      <p:sp>
        <p:nvSpPr>
          <p:cNvPr id="3" name="Marcador de contenido 2">
            <a:extLst>
              <a:ext uri="{FF2B5EF4-FFF2-40B4-BE49-F238E27FC236}">
                <a16:creationId xmlns:a16="http://schemas.microsoft.com/office/drawing/2014/main" id="{4992EB44-F97C-486C-8951-3EBFF26E9E4B}"/>
              </a:ext>
            </a:extLst>
          </p:cNvPr>
          <p:cNvSpPr>
            <a:spLocks noGrp="1"/>
          </p:cNvSpPr>
          <p:nvPr>
            <p:ph idx="1"/>
          </p:nvPr>
        </p:nvSpPr>
        <p:spPr>
          <a:xfrm>
            <a:off x="455612" y="1372185"/>
            <a:ext cx="10972800" cy="4876800"/>
          </a:xfrm>
        </p:spPr>
        <p:txBody>
          <a:bodyPr>
            <a:noAutofit/>
          </a:bodyPr>
          <a:lstStyle/>
          <a:p>
            <a:r>
              <a:rPr lang="es-MX" dirty="0"/>
              <a:t>La figura del desarrollador es, sin duda, la más conocida cuando hablamos del proceso de creación de videojuegos. En cada una de las </a:t>
            </a:r>
            <a:r>
              <a:rPr lang="es-MX" b="1" dirty="0"/>
              <a:t>fases de desarrollo del proyecto</a:t>
            </a:r>
            <a:r>
              <a:rPr lang="es-MX" dirty="0"/>
              <a:t>, intervienen diferentes profesionales especializados en áreas muy concretas, como los guiones, la música, etc.</a:t>
            </a:r>
          </a:p>
          <a:p>
            <a:r>
              <a:rPr lang="es-MX" dirty="0"/>
              <a:t>Un videojuego es un proyecto audiovisual y como tal necesita contar con el talento de personas pertenecientes a ámbitos profesionales del diseño, de la tecnología, de la informática y de la comunicación. </a:t>
            </a:r>
          </a:p>
          <a:p>
            <a:br>
              <a:rPr lang="es-MX" sz="2800" dirty="0">
                <a:latin typeface="Arial" panose="020B0604020202020204" pitchFamily="34" charset="0"/>
                <a:cs typeface="Arial" panose="020B0604020202020204" pitchFamily="34" charset="0"/>
              </a:rPr>
            </a:br>
            <a:endParaRPr lang="es-US" sz="28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ECB66FDE-0720-43D6-AF48-45F8AF1E9F24}"/>
              </a:ext>
            </a:extLst>
          </p:cNvPr>
          <p:cNvPicPr>
            <a:picLocks noChangeAspect="1"/>
          </p:cNvPicPr>
          <p:nvPr/>
        </p:nvPicPr>
        <p:blipFill>
          <a:blip r:embed="rId2"/>
          <a:stretch>
            <a:fillRect/>
          </a:stretch>
        </p:blipFill>
        <p:spPr>
          <a:xfrm rot="944763">
            <a:off x="5022850" y="4083580"/>
            <a:ext cx="2143125" cy="2143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428607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5112" y="649356"/>
            <a:ext cx="11658600" cy="987288"/>
          </a:xfrm>
        </p:spPr>
        <p:txBody>
          <a:bodyPr rtlCol="0">
            <a:normAutofit fontScale="90000"/>
          </a:bodyPr>
          <a:lstStyle/>
          <a:p>
            <a:r>
              <a:rPr lang="es-MX" dirty="0"/>
              <a:t>3.El papel del ingeniero informático en la industria de los vídeo juegos.</a:t>
            </a:r>
            <a:br>
              <a:rPr lang="es-MX" dirty="0"/>
            </a:br>
            <a:endParaRPr lang="es-ES" b="1" dirty="0"/>
          </a:p>
        </p:txBody>
      </p:sp>
      <p:sp>
        <p:nvSpPr>
          <p:cNvPr id="3" name="Marcador de contenido 2">
            <a:extLst>
              <a:ext uri="{FF2B5EF4-FFF2-40B4-BE49-F238E27FC236}">
                <a16:creationId xmlns:a16="http://schemas.microsoft.com/office/drawing/2014/main" id="{4992EB44-F97C-486C-8951-3EBFF26E9E4B}"/>
              </a:ext>
            </a:extLst>
          </p:cNvPr>
          <p:cNvSpPr>
            <a:spLocks noGrp="1"/>
          </p:cNvSpPr>
          <p:nvPr>
            <p:ph idx="1"/>
          </p:nvPr>
        </p:nvSpPr>
        <p:spPr>
          <a:xfrm>
            <a:off x="455612" y="1372185"/>
            <a:ext cx="10972800" cy="4876800"/>
          </a:xfrm>
        </p:spPr>
        <p:txBody>
          <a:bodyPr>
            <a:noAutofit/>
          </a:bodyPr>
          <a:lstStyle/>
          <a:p>
            <a:r>
              <a:rPr lang="es-MX" b="1" dirty="0" err="1"/>
              <a:t>Tester</a:t>
            </a:r>
            <a:endParaRPr lang="es-MX" b="1" dirty="0"/>
          </a:p>
          <a:p>
            <a:r>
              <a:rPr lang="es-MX" dirty="0"/>
              <a:t>La principal tarea de un </a:t>
            </a:r>
            <a:r>
              <a:rPr lang="es-MX" dirty="0" err="1"/>
              <a:t>Tester</a:t>
            </a:r>
            <a:r>
              <a:rPr lang="es-MX" dirty="0"/>
              <a:t> es identificar cualquier pequeño fallo en el juego. Para ello necesita estar muy centrado en la tarea y conocer muy bien los videojuegos, es decir, haber jugado durante muchas horas y en todos los diferentes niveles y escenarios posibles. Solo así, sabrá encontrar errores donde otro no los ve.</a:t>
            </a:r>
          </a:p>
          <a:p>
            <a:r>
              <a:rPr lang="es-MX" dirty="0"/>
              <a:t>Además, estas personas deben ser muy organizadas y tener algún conocimiento de programación para poder mostrar una solución de los errores a los programadores.</a:t>
            </a:r>
          </a:p>
          <a:p>
            <a:br>
              <a:rPr lang="es-MX" sz="2800" dirty="0">
                <a:latin typeface="Arial" panose="020B0604020202020204" pitchFamily="34" charset="0"/>
                <a:cs typeface="Arial" panose="020B0604020202020204" pitchFamily="34" charset="0"/>
              </a:rPr>
            </a:br>
            <a:endParaRPr lang="es-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61384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5112" y="649356"/>
            <a:ext cx="11658600" cy="987288"/>
          </a:xfrm>
        </p:spPr>
        <p:txBody>
          <a:bodyPr rtlCol="0">
            <a:normAutofit fontScale="90000"/>
          </a:bodyPr>
          <a:lstStyle/>
          <a:p>
            <a:r>
              <a:rPr lang="es-MX" dirty="0"/>
              <a:t>3.El papel del ingeniero informático en la industria de los vídeo juegos.</a:t>
            </a:r>
            <a:br>
              <a:rPr lang="es-MX" dirty="0"/>
            </a:br>
            <a:endParaRPr lang="es-ES" b="1" dirty="0"/>
          </a:p>
        </p:txBody>
      </p:sp>
      <p:sp>
        <p:nvSpPr>
          <p:cNvPr id="3" name="Marcador de contenido 2">
            <a:extLst>
              <a:ext uri="{FF2B5EF4-FFF2-40B4-BE49-F238E27FC236}">
                <a16:creationId xmlns:a16="http://schemas.microsoft.com/office/drawing/2014/main" id="{4992EB44-F97C-486C-8951-3EBFF26E9E4B}"/>
              </a:ext>
            </a:extLst>
          </p:cNvPr>
          <p:cNvSpPr>
            <a:spLocks noGrp="1"/>
          </p:cNvSpPr>
          <p:nvPr>
            <p:ph idx="1"/>
          </p:nvPr>
        </p:nvSpPr>
        <p:spPr>
          <a:xfrm>
            <a:off x="455612" y="1372185"/>
            <a:ext cx="10972800" cy="5104815"/>
          </a:xfrm>
        </p:spPr>
        <p:txBody>
          <a:bodyPr>
            <a:noAutofit/>
          </a:bodyPr>
          <a:lstStyle/>
          <a:p>
            <a:r>
              <a:rPr lang="es-MX" b="1" dirty="0"/>
              <a:t>Programadores</a:t>
            </a:r>
          </a:p>
          <a:p>
            <a:r>
              <a:rPr lang="es-MX" dirty="0"/>
              <a:t>Sin los programadores no sería posible producir un videojuego. Son los encargados de hacer que todas esas ideas que han sido plasmadas en papel, se hagan realidad.</a:t>
            </a:r>
          </a:p>
          <a:p>
            <a:r>
              <a:rPr lang="es-MX" dirty="0"/>
              <a:t>Para ello necesitan conocer el código de programación a la perfección. También tienen que ser personas creativas y con habilidades para la resolución de conflictos. Todos los fallos encontrados por los </a:t>
            </a:r>
            <a:r>
              <a:rPr lang="es-MX" dirty="0" err="1"/>
              <a:t>Tester</a:t>
            </a:r>
            <a:r>
              <a:rPr lang="es-MX" dirty="0"/>
              <a:t>, serán los programadores los encargados de solventarlos y realizar mejoras sobre el videojuego.</a:t>
            </a:r>
          </a:p>
          <a:p>
            <a:r>
              <a:rPr lang="es-MX" dirty="0"/>
              <a:t>los programadores se dividen a su vez en:</a:t>
            </a:r>
          </a:p>
          <a:p>
            <a:r>
              <a:rPr lang="es-MX" b="1" dirty="0" err="1"/>
              <a:t>Frontend</a:t>
            </a:r>
            <a:r>
              <a:rPr lang="es-MX" dirty="0"/>
              <a:t>, encargado de crear todos los controles del juego, así como el comportamiento de los objetos y del interfaz del juego.</a:t>
            </a:r>
          </a:p>
          <a:p>
            <a:r>
              <a:rPr lang="es-MX" b="1" dirty="0" err="1"/>
              <a:t>Backend</a:t>
            </a:r>
            <a:r>
              <a:rPr lang="es-MX" dirty="0"/>
              <a:t>, su función es la programación de los servidores del juego.</a:t>
            </a:r>
          </a:p>
          <a:p>
            <a:br>
              <a:rPr lang="es-MX" sz="2800" dirty="0">
                <a:latin typeface="Arial" panose="020B0604020202020204" pitchFamily="34" charset="0"/>
                <a:cs typeface="Arial" panose="020B0604020202020204" pitchFamily="34" charset="0"/>
              </a:rPr>
            </a:br>
            <a:endParaRPr lang="es-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70760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65112" y="372033"/>
            <a:ext cx="11658600" cy="1689847"/>
          </a:xfrm>
        </p:spPr>
        <p:txBody>
          <a:bodyPr rtlCol="0">
            <a:normAutofit fontScale="90000"/>
          </a:bodyPr>
          <a:lstStyle/>
          <a:p>
            <a:r>
              <a:rPr lang="es-MX" dirty="0"/>
              <a:t>4. El papel del ingeniero informático en el desarrollo y diseño de dispositivos móviles.</a:t>
            </a:r>
            <a:br>
              <a:rPr lang="es-MX" dirty="0"/>
            </a:br>
            <a:br>
              <a:rPr lang="es-MX" dirty="0"/>
            </a:br>
            <a:endParaRPr lang="es-ES" b="1" dirty="0"/>
          </a:p>
        </p:txBody>
      </p:sp>
      <p:sp>
        <p:nvSpPr>
          <p:cNvPr id="3" name="Marcador de contenido 2">
            <a:extLst>
              <a:ext uri="{FF2B5EF4-FFF2-40B4-BE49-F238E27FC236}">
                <a16:creationId xmlns:a16="http://schemas.microsoft.com/office/drawing/2014/main" id="{4992EB44-F97C-486C-8951-3EBFF26E9E4B}"/>
              </a:ext>
            </a:extLst>
          </p:cNvPr>
          <p:cNvSpPr>
            <a:spLocks noGrp="1"/>
          </p:cNvSpPr>
          <p:nvPr>
            <p:ph idx="1"/>
          </p:nvPr>
        </p:nvSpPr>
        <p:spPr>
          <a:xfrm>
            <a:off x="455612" y="1066801"/>
            <a:ext cx="10972800" cy="5410200"/>
          </a:xfrm>
        </p:spPr>
        <p:txBody>
          <a:bodyPr>
            <a:noAutofit/>
          </a:bodyPr>
          <a:lstStyle/>
          <a:p>
            <a:br>
              <a:rPr lang="es-MX" sz="2800" dirty="0">
                <a:latin typeface="Arial" panose="020B0604020202020204" pitchFamily="34" charset="0"/>
                <a:cs typeface="Arial" panose="020B0604020202020204" pitchFamily="34" charset="0"/>
              </a:rPr>
            </a:br>
            <a:r>
              <a:rPr lang="es-MX" sz="2800" dirty="0">
                <a:latin typeface="Arial" panose="020B0604020202020204" pitchFamily="34" charset="0"/>
                <a:cs typeface="Arial" panose="020B0604020202020204" pitchFamily="34" charset="0"/>
              </a:rPr>
              <a:t>Uno de los términos que más escuchamos pronunciar, que más leemos o sobre el que más aprendemos en el último tiempo es el de "aplicación". El mismo hace referencia a un tipo de software informático que se diseña y planea especialmente para los teléfonos celulares, móviles y otros aparatos tecnológicos.</a:t>
            </a:r>
          </a:p>
          <a:p>
            <a:r>
              <a:rPr lang="es-MX" sz="2800" dirty="0">
                <a:latin typeface="Arial" panose="020B0604020202020204" pitchFamily="34" charset="0"/>
                <a:cs typeface="Arial" panose="020B0604020202020204" pitchFamily="34" charset="0"/>
              </a:rPr>
              <a:t>Las aplicaciones se han popularizado en los últimos años para ser usadas especialmente en celulares o </a:t>
            </a:r>
            <a:r>
              <a:rPr lang="es-MX" sz="2800" dirty="0" err="1">
                <a:latin typeface="Arial" panose="020B0604020202020204" pitchFamily="34" charset="0"/>
                <a:cs typeface="Arial" panose="020B0604020202020204" pitchFamily="34" charset="0"/>
              </a:rPr>
              <a:t>smart</a:t>
            </a:r>
            <a:r>
              <a:rPr lang="es-MX" sz="2800" dirty="0">
                <a:latin typeface="Arial" panose="020B0604020202020204" pitchFamily="34" charset="0"/>
                <a:cs typeface="Arial" panose="020B0604020202020204" pitchFamily="34" charset="0"/>
              </a:rPr>
              <a:t> </a:t>
            </a:r>
            <a:r>
              <a:rPr lang="es-MX" sz="2800" dirty="0" err="1">
                <a:latin typeface="Arial" panose="020B0604020202020204" pitchFamily="34" charset="0"/>
                <a:cs typeface="Arial" panose="020B0604020202020204" pitchFamily="34" charset="0"/>
              </a:rPr>
              <a:t>phones</a:t>
            </a:r>
            <a:r>
              <a:rPr lang="es-MX" sz="2800" dirty="0">
                <a:latin typeface="Arial" panose="020B0604020202020204" pitchFamily="34" charset="0"/>
                <a:cs typeface="Arial" panose="020B0604020202020204" pitchFamily="34" charset="0"/>
              </a:rPr>
              <a:t>, tabletas y otros aparatos tecnológicos. Ellas nos permiten acceder a páginas de internet de distinto tipo o realizar actividades desde simples a complejas en el teléfono.</a:t>
            </a:r>
            <a:br>
              <a:rPr lang="es-MX" sz="2800" dirty="0"/>
            </a:br>
            <a:endParaRPr lang="es-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66755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3D9A2-FE47-4DEF-95DC-5FCD99039C6F}"/>
              </a:ext>
            </a:extLst>
          </p:cNvPr>
          <p:cNvSpPr>
            <a:spLocks noGrp="1"/>
          </p:cNvSpPr>
          <p:nvPr>
            <p:ph type="title"/>
          </p:nvPr>
        </p:nvSpPr>
        <p:spPr>
          <a:xfrm>
            <a:off x="4684712" y="381000"/>
            <a:ext cx="2819399" cy="685800"/>
          </a:xfrm>
        </p:spPr>
        <p:txBody>
          <a:bodyPr>
            <a:normAutofit/>
          </a:bodyPr>
          <a:lstStyle/>
          <a:p>
            <a:r>
              <a:rPr lang="es-US" dirty="0">
                <a:latin typeface="Arial" panose="020B0604020202020204" pitchFamily="34" charset="0"/>
                <a:cs typeface="Arial" panose="020B0604020202020204" pitchFamily="34" charset="0"/>
              </a:rPr>
              <a:t>conclusión</a:t>
            </a:r>
          </a:p>
        </p:txBody>
      </p:sp>
      <p:sp>
        <p:nvSpPr>
          <p:cNvPr id="3" name="Marcador de contenido 2">
            <a:extLst>
              <a:ext uri="{FF2B5EF4-FFF2-40B4-BE49-F238E27FC236}">
                <a16:creationId xmlns:a16="http://schemas.microsoft.com/office/drawing/2014/main" id="{8C2C5B73-992A-4EC7-A444-567AD072FFCA}"/>
              </a:ext>
            </a:extLst>
          </p:cNvPr>
          <p:cNvSpPr>
            <a:spLocks noGrp="1"/>
          </p:cNvSpPr>
          <p:nvPr>
            <p:ph idx="1"/>
          </p:nvPr>
        </p:nvSpPr>
        <p:spPr>
          <a:xfrm>
            <a:off x="608012" y="1066800"/>
            <a:ext cx="10744199" cy="5410199"/>
          </a:xfrm>
        </p:spPr>
        <p:txBody>
          <a:bodyPr/>
          <a:lstStyle/>
          <a:p>
            <a:r>
              <a:rPr lang="es-US" dirty="0"/>
              <a:t>Es muy importante conocer todos los trabajos que un egresado de la carrera de  informática puede o debe hacer para cuando empiece a laborar en la vida real.</a:t>
            </a:r>
          </a:p>
        </p:txBody>
      </p:sp>
    </p:spTree>
    <p:extLst>
      <p:ext uri="{BB962C8B-B14F-4D97-AF65-F5344CB8AC3E}">
        <p14:creationId xmlns:p14="http://schemas.microsoft.com/office/powerpoint/2010/main" val="128477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A3D9A2-FE47-4DEF-95DC-5FCD99039C6F}"/>
              </a:ext>
            </a:extLst>
          </p:cNvPr>
          <p:cNvSpPr>
            <a:spLocks noGrp="1"/>
          </p:cNvSpPr>
          <p:nvPr>
            <p:ph type="title"/>
          </p:nvPr>
        </p:nvSpPr>
        <p:spPr>
          <a:xfrm>
            <a:off x="5099008" y="533400"/>
            <a:ext cx="1981199" cy="609600"/>
          </a:xfrm>
        </p:spPr>
        <p:txBody>
          <a:bodyPr/>
          <a:lstStyle/>
          <a:p>
            <a:r>
              <a:rPr lang="es-US" dirty="0"/>
              <a:t>fuentes</a:t>
            </a:r>
          </a:p>
        </p:txBody>
      </p:sp>
      <p:sp>
        <p:nvSpPr>
          <p:cNvPr id="3" name="Marcador de contenido 2">
            <a:extLst>
              <a:ext uri="{FF2B5EF4-FFF2-40B4-BE49-F238E27FC236}">
                <a16:creationId xmlns:a16="http://schemas.microsoft.com/office/drawing/2014/main" id="{8C2C5B73-992A-4EC7-A444-567AD072FFCA}"/>
              </a:ext>
            </a:extLst>
          </p:cNvPr>
          <p:cNvSpPr>
            <a:spLocks noGrp="1"/>
          </p:cNvSpPr>
          <p:nvPr>
            <p:ph idx="1"/>
          </p:nvPr>
        </p:nvSpPr>
        <p:spPr>
          <a:xfrm>
            <a:off x="836611" y="1420906"/>
            <a:ext cx="10505992" cy="4876800"/>
          </a:xfrm>
        </p:spPr>
        <p:txBody>
          <a:bodyPr>
            <a:normAutofit fontScale="92500" lnSpcReduction="20000"/>
          </a:bodyPr>
          <a:lstStyle/>
          <a:p>
            <a:r>
              <a:rPr lang="es-US" dirty="0"/>
              <a:t>Referencias</a:t>
            </a:r>
          </a:p>
          <a:p>
            <a:r>
              <a:rPr lang="es-US" dirty="0"/>
              <a:t>Aplicación Informática. (2019). </a:t>
            </a:r>
            <a:r>
              <a:rPr lang="es-US" dirty="0" err="1"/>
              <a:t>Retrieved</a:t>
            </a:r>
            <a:r>
              <a:rPr lang="es-US" dirty="0"/>
              <a:t> </a:t>
            </a:r>
            <a:r>
              <a:rPr lang="es-US" dirty="0" err="1"/>
              <a:t>from</a:t>
            </a:r>
            <a:r>
              <a:rPr lang="es-US" dirty="0"/>
              <a:t> https://www.importancia.org/aplicacion-informatica.php</a:t>
            </a:r>
          </a:p>
          <a:p>
            <a:r>
              <a:rPr lang="es-US" dirty="0"/>
              <a:t>Cuando las redes sociales se encuentran con el Business </a:t>
            </a:r>
            <a:r>
              <a:rPr lang="es-US" dirty="0" err="1"/>
              <a:t>Intelligence</a:t>
            </a:r>
            <a:r>
              <a:rPr lang="es-US" dirty="0"/>
              <a:t> - </a:t>
            </a:r>
            <a:r>
              <a:rPr lang="es-US" dirty="0" err="1"/>
              <a:t>Digimind</a:t>
            </a:r>
            <a:r>
              <a:rPr lang="es-US" dirty="0"/>
              <a:t> Blog. (2019). </a:t>
            </a:r>
            <a:r>
              <a:rPr lang="es-US" dirty="0" err="1"/>
              <a:t>Retrieved</a:t>
            </a:r>
            <a:r>
              <a:rPr lang="es-US" dirty="0"/>
              <a:t> </a:t>
            </a:r>
            <a:r>
              <a:rPr lang="es-US" dirty="0" err="1"/>
              <a:t>from</a:t>
            </a:r>
            <a:r>
              <a:rPr lang="es-US" dirty="0"/>
              <a:t> https://blog.digimind.com/es/insight-driven-marketing-es/cuando-las-redes-sociales-se-encuentran-con-el-business-intelligence/</a:t>
            </a:r>
          </a:p>
          <a:p>
            <a:r>
              <a:rPr lang="es-US" dirty="0"/>
              <a:t>Historia de la Informática - </a:t>
            </a:r>
            <a:r>
              <a:rPr lang="es-US"/>
              <a:t>BEL . </a:t>
            </a:r>
            <a:r>
              <a:rPr lang="es-US" dirty="0"/>
              <a:t>(2019). </a:t>
            </a:r>
            <a:r>
              <a:rPr lang="es-US" dirty="0" err="1"/>
              <a:t>Retrieved</a:t>
            </a:r>
            <a:r>
              <a:rPr lang="es-US" dirty="0"/>
              <a:t> </a:t>
            </a:r>
            <a:r>
              <a:rPr lang="es-US" dirty="0" err="1"/>
              <a:t>from</a:t>
            </a:r>
            <a:r>
              <a:rPr lang="es-US" dirty="0"/>
              <a:t> https://sites.google.com/site/bluchucul/archivos-2016/historia-de-la-informatica</a:t>
            </a:r>
          </a:p>
          <a:p>
            <a:r>
              <a:rPr lang="es-US" dirty="0"/>
              <a:t>La seguridad informática en la era de las redes sociales. (2019). </a:t>
            </a:r>
            <a:r>
              <a:rPr lang="es-US" dirty="0" err="1"/>
              <a:t>Retrieved</a:t>
            </a:r>
            <a:r>
              <a:rPr lang="es-US" dirty="0"/>
              <a:t> </a:t>
            </a:r>
            <a:r>
              <a:rPr lang="es-US" dirty="0" err="1"/>
              <a:t>from</a:t>
            </a:r>
            <a:r>
              <a:rPr lang="es-US" dirty="0"/>
              <a:t> https://www.minutouno.com/notas/144018-la-seguridad-informatica-la-era-las-redes-sociales</a:t>
            </a:r>
          </a:p>
          <a:p>
            <a:r>
              <a:rPr lang="es-US" dirty="0"/>
              <a:t>Origen de la Informática. (2019). </a:t>
            </a:r>
            <a:r>
              <a:rPr lang="es-US" dirty="0" err="1"/>
              <a:t>Retrieved</a:t>
            </a:r>
            <a:r>
              <a:rPr lang="es-US" dirty="0"/>
              <a:t> </a:t>
            </a:r>
            <a:r>
              <a:rPr lang="es-US" dirty="0" err="1"/>
              <a:t>from</a:t>
            </a:r>
            <a:r>
              <a:rPr lang="es-US" dirty="0"/>
              <a:t> http://aprendeenlinea.udea.edu.co/lms/men_udea/pluginfile.php/28615/mod_imscp/content/1/Origen_de_la_informatica.html</a:t>
            </a:r>
          </a:p>
          <a:p>
            <a:endParaRPr lang="es-US" dirty="0"/>
          </a:p>
          <a:p>
            <a:endParaRPr lang="es-US" dirty="0"/>
          </a:p>
        </p:txBody>
      </p:sp>
    </p:spTree>
    <p:extLst>
      <p:ext uri="{BB962C8B-B14F-4D97-AF65-F5344CB8AC3E}">
        <p14:creationId xmlns:p14="http://schemas.microsoft.com/office/powerpoint/2010/main" val="120656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4620356" y="457200"/>
            <a:ext cx="2938504" cy="762000"/>
          </a:xfrm>
        </p:spPr>
        <p:txBody>
          <a:bodyPr rtlCol="0">
            <a:noAutofit/>
          </a:bodyPr>
          <a:lstStyle/>
          <a:p>
            <a:r>
              <a:rPr lang="es-MX" b="1" dirty="0"/>
              <a:t>CONTENIDO</a:t>
            </a:r>
          </a:p>
        </p:txBody>
      </p:sp>
      <p:sp>
        <p:nvSpPr>
          <p:cNvPr id="3" name="Marcador de contenido 2">
            <a:extLst>
              <a:ext uri="{FF2B5EF4-FFF2-40B4-BE49-F238E27FC236}">
                <a16:creationId xmlns:a16="http://schemas.microsoft.com/office/drawing/2014/main" id="{4992EB44-F97C-486C-8951-3EBFF26E9E4B}"/>
              </a:ext>
            </a:extLst>
          </p:cNvPr>
          <p:cNvSpPr>
            <a:spLocks noGrp="1"/>
          </p:cNvSpPr>
          <p:nvPr>
            <p:ph idx="1"/>
          </p:nvPr>
        </p:nvSpPr>
        <p:spPr>
          <a:xfrm>
            <a:off x="1522412" y="1447800"/>
            <a:ext cx="9677400" cy="4648200"/>
          </a:xfrm>
        </p:spPr>
        <p:txBody>
          <a:bodyPr>
            <a:normAutofit/>
          </a:bodyPr>
          <a:lstStyle/>
          <a:p>
            <a:pPr marL="514350" indent="-514350" algn="just">
              <a:buAutoNum type="arabicPeriod"/>
            </a:pPr>
            <a:r>
              <a:rPr lang="es-MX" dirty="0"/>
              <a:t>Introducción.</a:t>
            </a:r>
          </a:p>
          <a:p>
            <a:pPr marL="514350" indent="-514350" algn="just">
              <a:buAutoNum type="arabicPeriod"/>
            </a:pPr>
            <a:r>
              <a:rPr lang="es-MX" dirty="0"/>
              <a:t>Orígenes de la informática .</a:t>
            </a:r>
          </a:p>
          <a:p>
            <a:pPr marL="514350" indent="-514350" algn="just">
              <a:buAutoNum type="arabicPeriod"/>
            </a:pPr>
            <a:r>
              <a:rPr lang="es-MX" dirty="0"/>
              <a:t>El papel del ingeniero informático en Redes sociales.</a:t>
            </a:r>
          </a:p>
          <a:p>
            <a:pPr marL="514350" indent="-514350" algn="just">
              <a:buAutoNum type="arabicPeriod"/>
            </a:pPr>
            <a:r>
              <a:rPr lang="es-MX" dirty="0"/>
              <a:t>El papel del ingeniero informático en la industria de los vídeo juegos.</a:t>
            </a:r>
          </a:p>
          <a:p>
            <a:pPr marL="514350" indent="-514350" algn="just">
              <a:buAutoNum type="arabicPeriod"/>
            </a:pPr>
            <a:r>
              <a:rPr lang="es-MX" dirty="0"/>
              <a:t>El papel del ingeniero informático en el desarrollo y diseño de dispositivos móviles.</a:t>
            </a:r>
          </a:p>
          <a:p>
            <a:pPr marL="514350" indent="-514350" algn="just">
              <a:buAutoNum type="arabicPeriod"/>
            </a:pPr>
            <a:r>
              <a:rPr lang="es-MX" dirty="0"/>
              <a:t>Conclusión.</a:t>
            </a:r>
          </a:p>
          <a:p>
            <a:endParaRPr lang="es-US" dirty="0"/>
          </a:p>
        </p:txBody>
      </p:sp>
    </p:spTree>
    <p:extLst>
      <p:ext uri="{BB962C8B-B14F-4D97-AF65-F5344CB8AC3E}">
        <p14:creationId xmlns:p14="http://schemas.microsoft.com/office/powerpoint/2010/main" val="213913258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4239356" y="533400"/>
            <a:ext cx="3700504" cy="609600"/>
          </a:xfrm>
        </p:spPr>
        <p:txBody>
          <a:bodyPr rtlCol="0">
            <a:normAutofit/>
          </a:bodyPr>
          <a:lstStyle/>
          <a:p>
            <a:r>
              <a:rPr lang="es-MX" b="1" dirty="0"/>
              <a:t>INTRODUCCIÓN</a:t>
            </a:r>
          </a:p>
        </p:txBody>
      </p:sp>
      <p:sp>
        <p:nvSpPr>
          <p:cNvPr id="3" name="Marcador de contenido 2">
            <a:extLst>
              <a:ext uri="{FF2B5EF4-FFF2-40B4-BE49-F238E27FC236}">
                <a16:creationId xmlns:a16="http://schemas.microsoft.com/office/drawing/2014/main" id="{4992EB44-F97C-486C-8951-3EBFF26E9E4B}"/>
              </a:ext>
            </a:extLst>
          </p:cNvPr>
          <p:cNvSpPr>
            <a:spLocks noGrp="1"/>
          </p:cNvSpPr>
          <p:nvPr>
            <p:ph idx="1"/>
          </p:nvPr>
        </p:nvSpPr>
        <p:spPr>
          <a:xfrm>
            <a:off x="1522413" y="1143001"/>
            <a:ext cx="9134391" cy="4876800"/>
          </a:xfrm>
        </p:spPr>
        <p:txBody>
          <a:bodyPr/>
          <a:lstStyle/>
          <a:p>
            <a:r>
              <a:rPr lang="es-MX" dirty="0"/>
              <a:t>La informática se aplica a numerosas y variadas áreas, como por ejemplo: gestión de negocios, almacenamiento y consulta de información, monitorización y control de procesos, robots industriales, comunicaciones, control de transportes, investigación, desarrollo de juegos, diseño computarizado, aplicaciones/herramientas multimedia, etc.</a:t>
            </a:r>
          </a:p>
          <a:p>
            <a:r>
              <a:rPr lang="es-MX" dirty="0"/>
              <a:t>En la informática convergen los fundamentos de las ciencias de la computación, la programación y las metodologías para el desarrollo de software, la arquitectura de computadores, las redes de datos como Internet, la inteligencia artificial, así como determinados temas de electrónica.</a:t>
            </a:r>
          </a:p>
          <a:p>
            <a:endParaRPr lang="es-US" dirty="0"/>
          </a:p>
        </p:txBody>
      </p:sp>
    </p:spTree>
    <p:extLst>
      <p:ext uri="{BB962C8B-B14F-4D97-AF65-F5344CB8AC3E}">
        <p14:creationId xmlns:p14="http://schemas.microsoft.com/office/powerpoint/2010/main" val="17552738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360613" y="152401"/>
            <a:ext cx="7315199" cy="609600"/>
          </a:xfrm>
        </p:spPr>
        <p:txBody>
          <a:bodyPr rtlCol="0"/>
          <a:lstStyle/>
          <a:p>
            <a:r>
              <a:rPr lang="es-ES" b="1" dirty="0"/>
              <a:t>1.</a:t>
            </a:r>
            <a:r>
              <a:rPr lang="es-MX" b="1" dirty="0"/>
              <a:t> Orígenes de la informática </a:t>
            </a:r>
            <a:endParaRPr lang="es-ES" b="1" dirty="0"/>
          </a:p>
        </p:txBody>
      </p:sp>
      <p:sp>
        <p:nvSpPr>
          <p:cNvPr id="3" name="Marcador de contenido 2">
            <a:extLst>
              <a:ext uri="{FF2B5EF4-FFF2-40B4-BE49-F238E27FC236}">
                <a16:creationId xmlns:a16="http://schemas.microsoft.com/office/drawing/2014/main" id="{4992EB44-F97C-486C-8951-3EBFF26E9E4B}"/>
              </a:ext>
            </a:extLst>
          </p:cNvPr>
          <p:cNvSpPr>
            <a:spLocks noGrp="1"/>
          </p:cNvSpPr>
          <p:nvPr>
            <p:ph idx="1"/>
          </p:nvPr>
        </p:nvSpPr>
        <p:spPr>
          <a:xfrm>
            <a:off x="531813" y="990600"/>
            <a:ext cx="10972800" cy="5714999"/>
          </a:xfrm>
        </p:spPr>
        <p:txBody>
          <a:bodyPr>
            <a:normAutofit fontScale="92500" lnSpcReduction="10000"/>
          </a:bodyPr>
          <a:lstStyle/>
          <a:p>
            <a:r>
              <a:rPr lang="es-MX" sz="2600" dirty="0">
                <a:latin typeface="Arial" panose="020B0604020202020204" pitchFamily="34" charset="0"/>
                <a:cs typeface="Arial" panose="020B0604020202020204" pitchFamily="34" charset="0"/>
              </a:rPr>
              <a:t>El origen de la informática se remonta al año 1890 cuando Herman Hollerith (1860-1929), que trabajaba para la oficina del censo en EE.UU. se percató de que el procesamiento de los datos del censo del año 1880, no se había terminado y se acercaba el momento de hacer el de 1890. </a:t>
            </a:r>
          </a:p>
          <a:p>
            <a:r>
              <a:rPr lang="es-MX" sz="2600" dirty="0">
                <a:latin typeface="Arial" panose="020B0604020202020204" pitchFamily="34" charset="0"/>
                <a:cs typeface="Arial" panose="020B0604020202020204" pitchFamily="34" charset="0"/>
              </a:rPr>
              <a:t>Para resolver el problema consiguió por primera vez automatizar el procesamiento de grandes cantidades de información por   medio de su invento   llamado Maquina   </a:t>
            </a:r>
            <a:r>
              <a:rPr lang="es-MX" sz="2600" dirty="0" err="1">
                <a:latin typeface="Arial" panose="020B0604020202020204" pitchFamily="34" charset="0"/>
                <a:cs typeface="Arial" panose="020B0604020202020204" pitchFamily="34" charset="0"/>
              </a:rPr>
              <a:t>censadora</a:t>
            </a:r>
            <a:r>
              <a:rPr lang="es-MX" sz="2600" dirty="0">
                <a:latin typeface="Arial" panose="020B0604020202020204" pitchFamily="34" charset="0"/>
                <a:cs typeface="Arial" panose="020B0604020202020204" pitchFamily="34" charset="0"/>
              </a:rPr>
              <a:t> o tabuladora   para la cual diseñó una   tarjeta que se debía   perforar con los datos de   cada uno de los   encuestados. Con ello se multiplicó por 100 la velocidad de proceso, logrando completar el censo de 1890 en dos años y medio.</a:t>
            </a:r>
          </a:p>
          <a:p>
            <a:r>
              <a:rPr lang="es-MX" sz="2600" dirty="0">
                <a:latin typeface="Arial" panose="020B0604020202020204" pitchFamily="34" charset="0"/>
                <a:cs typeface="Arial" panose="020B0604020202020204" pitchFamily="34" charset="0"/>
              </a:rPr>
              <a:t>En 1896, </a:t>
            </a:r>
            <a:r>
              <a:rPr lang="es-MX" sz="2600" dirty="0" err="1">
                <a:latin typeface="Arial" panose="020B0604020202020204" pitchFamily="34" charset="0"/>
                <a:cs typeface="Arial" panose="020B0604020202020204" pitchFamily="34" charset="0"/>
              </a:rPr>
              <a:t>Hollerit</a:t>
            </a:r>
            <a:r>
              <a:rPr lang="es-MX" sz="2600" dirty="0">
                <a:latin typeface="Arial" panose="020B0604020202020204" pitchFamily="34" charset="0"/>
                <a:cs typeface="Arial" panose="020B0604020202020204" pitchFamily="34" charset="0"/>
              </a:rPr>
              <a:t> fundó su propia empresa, la </a:t>
            </a:r>
            <a:r>
              <a:rPr lang="es-MX" sz="2600" dirty="0" err="1">
                <a:latin typeface="Arial" panose="020B0604020202020204" pitchFamily="34" charset="0"/>
                <a:cs typeface="Arial" panose="020B0604020202020204" pitchFamily="34" charset="0"/>
              </a:rPr>
              <a:t>Tabuling</a:t>
            </a:r>
            <a:r>
              <a:rPr lang="es-MX" sz="2600" dirty="0">
                <a:latin typeface="Arial" panose="020B0604020202020204" pitchFamily="34" charset="0"/>
                <a:cs typeface="Arial" panose="020B0604020202020204" pitchFamily="34" charset="0"/>
              </a:rPr>
              <a:t> Machine Co. posteriormente convertida en la Computing </a:t>
            </a:r>
            <a:r>
              <a:rPr lang="es-MX" sz="2600" dirty="0" err="1">
                <a:latin typeface="Arial" panose="020B0604020202020204" pitchFamily="34" charset="0"/>
                <a:cs typeface="Arial" panose="020B0604020202020204" pitchFamily="34" charset="0"/>
              </a:rPr>
              <a:t>Tabulating</a:t>
            </a:r>
            <a:r>
              <a:rPr lang="es-MX" sz="2600" dirty="0">
                <a:latin typeface="Arial" panose="020B0604020202020204" pitchFamily="34" charset="0"/>
                <a:cs typeface="Arial" panose="020B0604020202020204" pitchFamily="34" charset="0"/>
              </a:rPr>
              <a:t> </a:t>
            </a:r>
            <a:r>
              <a:rPr lang="es-MX" sz="2600" dirty="0" err="1">
                <a:latin typeface="Arial" panose="020B0604020202020204" pitchFamily="34" charset="0"/>
                <a:cs typeface="Arial" panose="020B0604020202020204" pitchFamily="34" charset="0"/>
              </a:rPr>
              <a:t>Recording</a:t>
            </a:r>
            <a:r>
              <a:rPr lang="es-MX" sz="2600" dirty="0">
                <a:latin typeface="Arial" panose="020B0604020202020204" pitchFamily="34" charset="0"/>
                <a:cs typeface="Arial" panose="020B0604020202020204" pitchFamily="34" charset="0"/>
              </a:rPr>
              <a:t> (1911), tras pasar a manos de   Thomas Watson se   denominó en 1924   International </a:t>
            </a:r>
            <a:r>
              <a:rPr lang="es-MX" sz="2600" dirty="0" err="1">
                <a:latin typeface="Arial" panose="020B0604020202020204" pitchFamily="34" charset="0"/>
                <a:cs typeface="Arial" panose="020B0604020202020204" pitchFamily="34" charset="0"/>
              </a:rPr>
              <a:t>Bussiness</a:t>
            </a:r>
            <a:r>
              <a:rPr lang="es-MX" sz="2600" dirty="0">
                <a:latin typeface="Arial" panose="020B0604020202020204" pitchFamily="34" charset="0"/>
                <a:cs typeface="Arial" panose="020B0604020202020204" pitchFamily="34" charset="0"/>
              </a:rPr>
              <a:t>   Machines IBM.</a:t>
            </a:r>
          </a:p>
          <a:p>
            <a:br>
              <a:rPr lang="es-MX" dirty="0"/>
            </a:br>
            <a:endParaRPr lang="es-US" dirty="0"/>
          </a:p>
        </p:txBody>
      </p:sp>
    </p:spTree>
    <p:extLst>
      <p:ext uri="{BB962C8B-B14F-4D97-AF65-F5344CB8AC3E}">
        <p14:creationId xmlns:p14="http://schemas.microsoft.com/office/powerpoint/2010/main" val="424951057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2736808" y="245165"/>
            <a:ext cx="6562809" cy="609600"/>
          </a:xfrm>
        </p:spPr>
        <p:txBody>
          <a:bodyPr rtlCol="0"/>
          <a:lstStyle/>
          <a:p>
            <a:r>
              <a:rPr lang="es-ES" b="1" dirty="0"/>
              <a:t>1.</a:t>
            </a:r>
            <a:r>
              <a:rPr lang="es-MX" b="1" dirty="0"/>
              <a:t> Orígenes de la informática </a:t>
            </a:r>
            <a:endParaRPr lang="es-ES" b="1" dirty="0"/>
          </a:p>
        </p:txBody>
      </p:sp>
      <p:sp>
        <p:nvSpPr>
          <p:cNvPr id="3" name="Marcador de contenido 2">
            <a:extLst>
              <a:ext uri="{FF2B5EF4-FFF2-40B4-BE49-F238E27FC236}">
                <a16:creationId xmlns:a16="http://schemas.microsoft.com/office/drawing/2014/main" id="{4992EB44-F97C-486C-8951-3EBFF26E9E4B}"/>
              </a:ext>
            </a:extLst>
          </p:cNvPr>
          <p:cNvSpPr>
            <a:spLocks noGrp="1"/>
          </p:cNvSpPr>
          <p:nvPr>
            <p:ph idx="1"/>
          </p:nvPr>
        </p:nvSpPr>
        <p:spPr>
          <a:xfrm>
            <a:off x="531813" y="990600"/>
            <a:ext cx="10972800" cy="5410199"/>
          </a:xfrm>
        </p:spPr>
        <p:txBody>
          <a:bodyPr>
            <a:normAutofit/>
          </a:bodyPr>
          <a:lstStyle/>
          <a:p>
            <a:br>
              <a:rPr lang="es-MX" dirty="0"/>
            </a:br>
            <a:endParaRPr lang="es-US" dirty="0"/>
          </a:p>
        </p:txBody>
      </p:sp>
      <p:pic>
        <p:nvPicPr>
          <p:cNvPr id="2" name="Imagen 1">
            <a:extLst>
              <a:ext uri="{FF2B5EF4-FFF2-40B4-BE49-F238E27FC236}">
                <a16:creationId xmlns:a16="http://schemas.microsoft.com/office/drawing/2014/main" id="{471C4F6C-75EC-44CB-9BBB-06EEE59998F7}"/>
              </a:ext>
            </a:extLst>
          </p:cNvPr>
          <p:cNvPicPr>
            <a:picLocks noChangeAspect="1"/>
          </p:cNvPicPr>
          <p:nvPr/>
        </p:nvPicPr>
        <p:blipFill>
          <a:blip r:embed="rId2"/>
          <a:stretch>
            <a:fillRect/>
          </a:stretch>
        </p:blipFill>
        <p:spPr>
          <a:xfrm>
            <a:off x="588134" y="1295400"/>
            <a:ext cx="4973983" cy="3730487"/>
          </a:xfrm>
          <a:prstGeom prst="rect">
            <a:avLst/>
          </a:prstGeom>
        </p:spPr>
      </p:pic>
      <p:sp>
        <p:nvSpPr>
          <p:cNvPr id="4" name="CuadroTexto 3">
            <a:extLst>
              <a:ext uri="{FF2B5EF4-FFF2-40B4-BE49-F238E27FC236}">
                <a16:creationId xmlns:a16="http://schemas.microsoft.com/office/drawing/2014/main" id="{88A8314F-7659-41E3-A32B-36952D3489F8}"/>
              </a:ext>
            </a:extLst>
          </p:cNvPr>
          <p:cNvSpPr txBox="1"/>
          <p:nvPr/>
        </p:nvSpPr>
        <p:spPr>
          <a:xfrm>
            <a:off x="5844346" y="990600"/>
            <a:ext cx="5791200" cy="5078313"/>
          </a:xfrm>
          <a:prstGeom prst="rect">
            <a:avLst/>
          </a:prstGeom>
          <a:noFill/>
        </p:spPr>
        <p:txBody>
          <a:bodyPr wrap="square" rtlCol="0">
            <a:spAutoFit/>
          </a:bodyPr>
          <a:lstStyle/>
          <a:p>
            <a:r>
              <a:rPr lang="es-MX" dirty="0"/>
              <a:t>   </a:t>
            </a:r>
            <a:r>
              <a:rPr lang="es-MX" dirty="0">
                <a:latin typeface="Arial" panose="020B0604020202020204" pitchFamily="34" charset="0"/>
                <a:cs typeface="Arial" panose="020B0604020202020204" pitchFamily="34" charset="0"/>
              </a:rPr>
              <a:t>Hollerith se da cuenta que algunas preguntas se respondían nada más con un SI o NO, por eso comienza a utilizar el sistema binario y no el decimal. Esta máquina esta compuesta por:</a:t>
            </a:r>
          </a:p>
          <a:p>
            <a:r>
              <a:rPr lang="es-MX" dirty="0">
                <a:latin typeface="Arial" panose="020B0604020202020204" pitchFamily="34" charset="0"/>
                <a:cs typeface="Arial" panose="020B0604020202020204" pitchFamily="34" charset="0"/>
              </a:rPr>
              <a:t>  - Máquina Perforadora </a:t>
            </a:r>
          </a:p>
          <a:p>
            <a:r>
              <a:rPr lang="es-MX" dirty="0">
                <a:latin typeface="Arial" panose="020B0604020202020204" pitchFamily="34" charset="0"/>
                <a:cs typeface="Arial" panose="020B0604020202020204" pitchFamily="34" charset="0"/>
              </a:rPr>
              <a:t>  - Máquina Clasificadora</a:t>
            </a:r>
          </a:p>
          <a:p>
            <a:r>
              <a:rPr lang="es-MX" dirty="0">
                <a:latin typeface="Arial" panose="020B0604020202020204" pitchFamily="34" charset="0"/>
                <a:cs typeface="Arial" panose="020B0604020202020204" pitchFamily="34" charset="0"/>
              </a:rPr>
              <a:t>  - Máquina Intercaladora</a:t>
            </a:r>
          </a:p>
          <a:p>
            <a:r>
              <a:rPr lang="es-MX" dirty="0">
                <a:latin typeface="Arial" panose="020B0604020202020204" pitchFamily="34" charset="0"/>
                <a:cs typeface="Arial" panose="020B0604020202020204" pitchFamily="34" charset="0"/>
              </a:rPr>
              <a:t>  - Máquina Contabilizadora</a:t>
            </a:r>
          </a:p>
          <a:p>
            <a:r>
              <a:rPr lang="es-MX" dirty="0">
                <a:latin typeface="Arial" panose="020B0604020202020204" pitchFamily="34" charset="0"/>
                <a:cs typeface="Arial" panose="020B0604020202020204" pitchFamily="34" charset="0"/>
              </a:rPr>
              <a:t>  - Reproductor</a:t>
            </a:r>
          </a:p>
          <a:p>
            <a:r>
              <a:rPr lang="es-MX" dirty="0">
                <a:latin typeface="Arial" panose="020B0604020202020204" pitchFamily="34" charset="0"/>
                <a:cs typeface="Arial" panose="020B0604020202020204" pitchFamily="34" charset="0"/>
              </a:rPr>
              <a:t>  - Calculador  </a:t>
            </a:r>
          </a:p>
          <a:p>
            <a:r>
              <a:rPr lang="es-MX" dirty="0">
                <a:latin typeface="Arial" panose="020B0604020202020204" pitchFamily="34" charset="0"/>
                <a:cs typeface="Arial" panose="020B0604020202020204" pitchFamily="34" charset="0"/>
              </a:rPr>
              <a:t>  </a:t>
            </a:r>
          </a:p>
          <a:p>
            <a:r>
              <a:rPr lang="es-MX" dirty="0">
                <a:latin typeface="Arial" panose="020B0604020202020204" pitchFamily="34" charset="0"/>
                <a:cs typeface="Arial" panose="020B0604020202020204" pitchFamily="34" charset="0"/>
              </a:rPr>
              <a:t> Esta máquina era muy valorada por almacenar información procesada de manera automática, pero aún así seguía necesitando de los humanos, porque había que llevar las tarjetas perforadas de un lado a otro, también las otras máquinas tenían que ser puestas en marcha y pararlas.</a:t>
            </a:r>
          </a:p>
          <a:p>
            <a:endParaRPr lang="es-US" dirty="0"/>
          </a:p>
        </p:txBody>
      </p:sp>
    </p:spTree>
    <p:extLst>
      <p:ext uri="{BB962C8B-B14F-4D97-AF65-F5344CB8AC3E}">
        <p14:creationId xmlns:p14="http://schemas.microsoft.com/office/powerpoint/2010/main" val="161539418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3003507" y="304800"/>
            <a:ext cx="6181809" cy="609600"/>
          </a:xfrm>
        </p:spPr>
        <p:txBody>
          <a:bodyPr rtlCol="0"/>
          <a:lstStyle/>
          <a:p>
            <a:r>
              <a:rPr lang="es-ES" b="1" dirty="0"/>
              <a:t>1.</a:t>
            </a:r>
            <a:r>
              <a:rPr lang="es-MX" b="1" dirty="0"/>
              <a:t> Orígenes de la informática </a:t>
            </a:r>
            <a:endParaRPr lang="es-ES" b="1" dirty="0"/>
          </a:p>
        </p:txBody>
      </p:sp>
      <p:sp>
        <p:nvSpPr>
          <p:cNvPr id="3" name="Marcador de contenido 2">
            <a:extLst>
              <a:ext uri="{FF2B5EF4-FFF2-40B4-BE49-F238E27FC236}">
                <a16:creationId xmlns:a16="http://schemas.microsoft.com/office/drawing/2014/main" id="{4992EB44-F97C-486C-8951-3EBFF26E9E4B}"/>
              </a:ext>
            </a:extLst>
          </p:cNvPr>
          <p:cNvSpPr>
            <a:spLocks noGrp="1"/>
          </p:cNvSpPr>
          <p:nvPr>
            <p:ph idx="1"/>
          </p:nvPr>
        </p:nvSpPr>
        <p:spPr>
          <a:xfrm>
            <a:off x="531813" y="990600"/>
            <a:ext cx="10972800" cy="2971799"/>
          </a:xfrm>
        </p:spPr>
        <p:txBody>
          <a:bodyPr>
            <a:noAutofit/>
          </a:bodyPr>
          <a:lstStyle/>
          <a:p>
            <a:r>
              <a:rPr lang="es-MX" sz="2800" dirty="0">
                <a:latin typeface="Arial" panose="020B0604020202020204" pitchFamily="34" charset="0"/>
                <a:cs typeface="Arial" panose="020B0604020202020204" pitchFamily="34" charset="0"/>
              </a:rPr>
              <a:t>El vocablo Informática es proveniente del francés </a:t>
            </a:r>
            <a:r>
              <a:rPr lang="es-MX" sz="2800" dirty="0" err="1">
                <a:latin typeface="Arial" panose="020B0604020202020204" pitchFamily="34" charset="0"/>
                <a:cs typeface="Arial" panose="020B0604020202020204" pitchFamily="34" charset="0"/>
              </a:rPr>
              <a:t>informatique</a:t>
            </a:r>
            <a:r>
              <a:rPr lang="es-MX" sz="2800" dirty="0">
                <a:latin typeface="Arial" panose="020B0604020202020204" pitchFamily="34" charset="0"/>
                <a:cs typeface="Arial" panose="020B0604020202020204" pitchFamily="34" charset="0"/>
              </a:rPr>
              <a:t>, acuñado por el ingeniero Philippe Dreyfus en 1962, es acrónimo de las palabras </a:t>
            </a:r>
            <a:r>
              <a:rPr lang="es-MX" sz="2800" dirty="0" err="1">
                <a:latin typeface="Arial" panose="020B0604020202020204" pitchFamily="34" charset="0"/>
                <a:cs typeface="Arial" panose="020B0604020202020204" pitchFamily="34" charset="0"/>
              </a:rPr>
              <a:t>information</a:t>
            </a:r>
            <a:r>
              <a:rPr lang="es-MX" sz="2800" dirty="0">
                <a:latin typeface="Arial" panose="020B0604020202020204" pitchFamily="34" charset="0"/>
                <a:cs typeface="Arial" panose="020B0604020202020204" pitchFamily="34" charset="0"/>
              </a:rPr>
              <a:t> y </a:t>
            </a:r>
            <a:r>
              <a:rPr lang="es-MX" sz="2800" dirty="0" err="1">
                <a:latin typeface="Arial" panose="020B0604020202020204" pitchFamily="34" charset="0"/>
                <a:cs typeface="Arial" panose="020B0604020202020204" pitchFamily="34" charset="0"/>
              </a:rPr>
              <a:t>automatique</a:t>
            </a:r>
            <a:r>
              <a:rPr lang="es-MX" sz="2800" dirty="0">
                <a:latin typeface="Arial" panose="020B0604020202020204" pitchFamily="34" charset="0"/>
                <a:cs typeface="Arial" panose="020B0604020202020204" pitchFamily="34" charset="0"/>
              </a:rPr>
              <a:t>. En lo que hoy conocemos como informática confluyen muchas de las técnicas y de las máquinas que el hombre ha desarrollado a lo largo de la historia para apoyar y potenciar sus capacidades de memoria, de pensamiento y de comunicación.</a:t>
            </a:r>
            <a:br>
              <a:rPr lang="es-MX" sz="2800" dirty="0">
                <a:latin typeface="Arial" panose="020B0604020202020204" pitchFamily="34" charset="0"/>
                <a:cs typeface="Arial" panose="020B0604020202020204" pitchFamily="34" charset="0"/>
              </a:rPr>
            </a:br>
            <a:endParaRPr lang="es-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324657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2812" y="304800"/>
            <a:ext cx="10363199" cy="914400"/>
          </a:xfrm>
        </p:spPr>
        <p:txBody>
          <a:bodyPr rtlCol="0">
            <a:normAutofit fontScale="90000"/>
          </a:bodyPr>
          <a:lstStyle/>
          <a:p>
            <a:r>
              <a:rPr lang="es-MX" b="1" dirty="0"/>
              <a:t>2.El papel del ingeniero informático en Redes sociales.</a:t>
            </a:r>
            <a:br>
              <a:rPr lang="es-MX" b="1" dirty="0"/>
            </a:br>
            <a:endParaRPr lang="es-ES" b="1" dirty="0"/>
          </a:p>
        </p:txBody>
      </p:sp>
      <p:sp>
        <p:nvSpPr>
          <p:cNvPr id="3" name="Marcador de contenido 2">
            <a:extLst>
              <a:ext uri="{FF2B5EF4-FFF2-40B4-BE49-F238E27FC236}">
                <a16:creationId xmlns:a16="http://schemas.microsoft.com/office/drawing/2014/main" id="{4992EB44-F97C-486C-8951-3EBFF26E9E4B}"/>
              </a:ext>
            </a:extLst>
          </p:cNvPr>
          <p:cNvSpPr>
            <a:spLocks noGrp="1"/>
          </p:cNvSpPr>
          <p:nvPr>
            <p:ph idx="1"/>
          </p:nvPr>
        </p:nvSpPr>
        <p:spPr>
          <a:xfrm>
            <a:off x="608012" y="838200"/>
            <a:ext cx="10972800" cy="5791200"/>
          </a:xfrm>
        </p:spPr>
        <p:txBody>
          <a:bodyPr>
            <a:noAutofit/>
          </a:bodyPr>
          <a:lstStyle/>
          <a:p>
            <a:r>
              <a:rPr lang="es-MX" dirty="0"/>
              <a:t>Facebook, Twitter y YouTube son algunos de los sitios que se usan para intercambiar información.</a:t>
            </a:r>
          </a:p>
          <a:p>
            <a:r>
              <a:rPr lang="es-MX" dirty="0"/>
              <a:t>Las </a:t>
            </a:r>
            <a:r>
              <a:rPr lang="es-MX" b="1" dirty="0"/>
              <a:t>redes sociales</a:t>
            </a:r>
            <a:r>
              <a:rPr lang="es-MX" dirty="0"/>
              <a:t> se convirtieron rápidamente en parte de la vida cotidiana de la mayoría de los usuarios de internet. </a:t>
            </a:r>
          </a:p>
          <a:p>
            <a:r>
              <a:rPr lang="es-MX" dirty="0"/>
              <a:t>Cuando un servicio es utilizado por tantas personas de todo el mundo </a:t>
            </a:r>
            <a:r>
              <a:rPr lang="es-MX" b="1" dirty="0"/>
              <a:t>la seguridad empieza a estar en la línea de juego</a:t>
            </a:r>
            <a:r>
              <a:rPr lang="es-MX" dirty="0"/>
              <a:t> porque los </a:t>
            </a:r>
            <a:r>
              <a:rPr lang="es-MX" i="1" dirty="0"/>
              <a:t>hackers</a:t>
            </a:r>
            <a:r>
              <a:rPr lang="es-MX" dirty="0"/>
              <a:t> ven que la cantidad de información que pueden obtener es enorme. Sobre todo cuando hay gente descuidada a la hora de compartirla.</a:t>
            </a:r>
          </a:p>
          <a:p>
            <a:r>
              <a:rPr lang="es-MX" dirty="0"/>
              <a:t> ¿Cuáles son las amenazas que existen en las redes sociales? Las más comunes son </a:t>
            </a:r>
            <a:r>
              <a:rPr lang="es-MX" b="1" dirty="0"/>
              <a:t>"malware, phishing y robo de información"</a:t>
            </a:r>
            <a:r>
              <a:rPr lang="es-MX" dirty="0"/>
              <a:t> </a:t>
            </a:r>
            <a:endParaRPr lang="es-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571685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2812" y="304800"/>
            <a:ext cx="10363199" cy="914400"/>
          </a:xfrm>
        </p:spPr>
        <p:txBody>
          <a:bodyPr rtlCol="0">
            <a:normAutofit fontScale="90000"/>
          </a:bodyPr>
          <a:lstStyle/>
          <a:p>
            <a:r>
              <a:rPr lang="es-MX" b="1" dirty="0"/>
              <a:t>2.El papel del ingeniero informático en Redes sociales.</a:t>
            </a:r>
            <a:br>
              <a:rPr lang="es-MX" b="1" dirty="0"/>
            </a:br>
            <a:endParaRPr lang="es-ES" b="1" dirty="0"/>
          </a:p>
        </p:txBody>
      </p:sp>
      <p:sp>
        <p:nvSpPr>
          <p:cNvPr id="3" name="Marcador de contenido 2">
            <a:extLst>
              <a:ext uri="{FF2B5EF4-FFF2-40B4-BE49-F238E27FC236}">
                <a16:creationId xmlns:a16="http://schemas.microsoft.com/office/drawing/2014/main" id="{4992EB44-F97C-486C-8951-3EBFF26E9E4B}"/>
              </a:ext>
            </a:extLst>
          </p:cNvPr>
          <p:cNvSpPr>
            <a:spLocks noGrp="1"/>
          </p:cNvSpPr>
          <p:nvPr>
            <p:ph idx="1"/>
          </p:nvPr>
        </p:nvSpPr>
        <p:spPr>
          <a:xfrm>
            <a:off x="608012" y="838200"/>
            <a:ext cx="10972800" cy="5791200"/>
          </a:xfrm>
        </p:spPr>
        <p:txBody>
          <a:bodyPr>
            <a:noAutofit/>
          </a:bodyPr>
          <a:lstStyle/>
          <a:p>
            <a:r>
              <a:rPr lang="es-MX" b="1" dirty="0">
                <a:latin typeface="Arial" panose="020B0604020202020204" pitchFamily="34" charset="0"/>
                <a:cs typeface="Arial" panose="020B0604020202020204" pitchFamily="34" charset="0"/>
              </a:rPr>
              <a:t>LA INTEGRACIÓN DE LAS REDES SOCIALES Y DEL BUSINESS INTELLIGENCE:</a:t>
            </a:r>
          </a:p>
          <a:p>
            <a:r>
              <a:rPr lang="es-MX" dirty="0"/>
              <a:t>En principio, podemos decir que con la ayuda de las herramientas de monitorización adecuadas y los datos generados por las redes sociales por ejemplo las interacciones, te dan acceso inmediato a potentes ideas</a:t>
            </a:r>
            <a:r>
              <a:rPr lang="es-MX" b="1" dirty="0"/>
              <a:t> accionables</a:t>
            </a:r>
            <a:r>
              <a:rPr lang="es-MX" dirty="0"/>
              <a:t> sobre la confianza del consumidor: si no aprovechas esta capacidad y los competidores si, entonces estarás perdiendo cuota de mercado.</a:t>
            </a:r>
            <a:endParaRPr lang="es-MX" sz="2800" b="1" dirty="0">
              <a:latin typeface="Arial" panose="020B0604020202020204" pitchFamily="34" charset="0"/>
              <a:cs typeface="Arial" panose="020B0604020202020204" pitchFamily="34" charset="0"/>
            </a:endParaRPr>
          </a:p>
          <a:p>
            <a:r>
              <a:rPr lang="es-US" b="1" dirty="0"/>
              <a:t>Datos en tiempo real</a:t>
            </a:r>
            <a:endParaRPr lang="es-US" dirty="0"/>
          </a:p>
          <a:p>
            <a:r>
              <a:rPr lang="es-MX" dirty="0"/>
              <a:t>Ahora es más fácil que las marcas puedan aprovechar la inmediatez de los comentarios en las redes sociales para medir el éxito de los productos, servicios y lanzamientos. Esta inmediatez a su vez permite retroalimentar la información sobre en una campaña existente, para optimizarla y ajustar las ofertas actuales, o alimentar el proceso de planificación para futuras campañas.</a:t>
            </a:r>
            <a:endParaRPr lang="es-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902794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912812" y="304800"/>
            <a:ext cx="10363199" cy="914400"/>
          </a:xfrm>
        </p:spPr>
        <p:txBody>
          <a:bodyPr rtlCol="0">
            <a:normAutofit fontScale="90000"/>
          </a:bodyPr>
          <a:lstStyle/>
          <a:p>
            <a:r>
              <a:rPr lang="es-MX" b="1" dirty="0"/>
              <a:t>2.El papel del ingeniero informático en Redes sociales.</a:t>
            </a:r>
            <a:br>
              <a:rPr lang="es-MX" b="1" dirty="0"/>
            </a:br>
            <a:endParaRPr lang="es-ES" b="1" dirty="0"/>
          </a:p>
        </p:txBody>
      </p:sp>
      <p:sp>
        <p:nvSpPr>
          <p:cNvPr id="3" name="Marcador de contenido 2">
            <a:extLst>
              <a:ext uri="{FF2B5EF4-FFF2-40B4-BE49-F238E27FC236}">
                <a16:creationId xmlns:a16="http://schemas.microsoft.com/office/drawing/2014/main" id="{4992EB44-F97C-486C-8951-3EBFF26E9E4B}"/>
              </a:ext>
            </a:extLst>
          </p:cNvPr>
          <p:cNvSpPr>
            <a:spLocks noGrp="1"/>
          </p:cNvSpPr>
          <p:nvPr>
            <p:ph idx="1"/>
          </p:nvPr>
        </p:nvSpPr>
        <p:spPr>
          <a:xfrm>
            <a:off x="608012" y="838200"/>
            <a:ext cx="10972800" cy="5791200"/>
          </a:xfrm>
        </p:spPr>
        <p:txBody>
          <a:bodyPr>
            <a:noAutofit/>
          </a:bodyPr>
          <a:lstStyle/>
          <a:p>
            <a:r>
              <a:rPr lang="es-MX" b="1" dirty="0"/>
              <a:t>Satisfacción del cliente: capacidad de respuesta y personalización</a:t>
            </a:r>
            <a:endParaRPr lang="es-MX" dirty="0"/>
          </a:p>
          <a:p>
            <a:r>
              <a:rPr lang="es-MX" dirty="0"/>
              <a:t>El acceso a datos en tiempo real y más precisos permite tomar decisiones de manera más ágil y con un mayor grado de personalización, de tal manera que el responder a las necesidades e inquietudes de los clientes es más rápido, indudablemente los clientes estarán satisfechos y serán más leales a la marca.</a:t>
            </a:r>
          </a:p>
          <a:p>
            <a:r>
              <a:rPr lang="es-MX" b="1" dirty="0"/>
              <a:t>Monitorizar a la competencia y desarrollar nuevas estrategias</a:t>
            </a:r>
            <a:endParaRPr lang="es-MX" dirty="0"/>
          </a:p>
          <a:p>
            <a:r>
              <a:rPr lang="es-MX" dirty="0"/>
              <a:t>Aprovechar el análisis del social media facilita seguir de cerca a la competencia para  establecer oportunidades y amenazas en el segmento de mercado.</a:t>
            </a:r>
          </a:p>
          <a:p>
            <a:r>
              <a:rPr lang="es-MX" dirty="0"/>
              <a:t>Hacer un seguimiento de patrones y comportamientos de las redes sociales a través de la  </a:t>
            </a:r>
            <a:r>
              <a:rPr lang="es-MX" dirty="0" err="1"/>
              <a:t>analitica</a:t>
            </a:r>
            <a:r>
              <a:rPr lang="es-MX" dirty="0"/>
              <a:t> te ayuda a monitorizar el comportamiento de los consumidores en diversos entornos online y así determinar qué plataformas son las más rentables y, por lo tanto, guiar el desarrollo de una sólida estrategia de marketing en redes sociales.</a:t>
            </a:r>
          </a:p>
          <a:p>
            <a:endParaRPr lang="es-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5372934"/>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únel azul digital 16 ×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8_TF02895261_TF02895261.potx" id="{408D3025-4796-40C5-A420-4B86355D8C1A}" vid="{9B9A56E1-CA61-4AB5-B8B3-A8E151813968}"/>
    </a:ext>
  </a:extLst>
</a:theme>
</file>

<file path=ppt/theme/theme2.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túnel azul digital empresarial (panorámica)</Template>
  <TotalTime>0</TotalTime>
  <Words>884</Words>
  <Application>Microsoft Office PowerPoint</Application>
  <PresentationFormat>Personalizado</PresentationFormat>
  <Paragraphs>83</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Corbel</vt:lpstr>
      <vt:lpstr>Túnel azul digital 16 × 9</vt:lpstr>
      <vt:lpstr>RETOS DEL INGENIERO INFORMÁTICO</vt:lpstr>
      <vt:lpstr>CONTENIDO</vt:lpstr>
      <vt:lpstr>INTRODUCCIÓN</vt:lpstr>
      <vt:lpstr>1. Orígenes de la informática </vt:lpstr>
      <vt:lpstr>1. Orígenes de la informática </vt:lpstr>
      <vt:lpstr>1. Orígenes de la informática </vt:lpstr>
      <vt:lpstr>2.El papel del ingeniero informático en Redes sociales. </vt:lpstr>
      <vt:lpstr>2.El papel del ingeniero informático en Redes sociales. </vt:lpstr>
      <vt:lpstr>2.El papel del ingeniero informático en Redes sociales. </vt:lpstr>
      <vt:lpstr>3.El papel del ingeniero informático en la industria de los vídeo juegos. </vt:lpstr>
      <vt:lpstr>3.El papel del ingeniero informático en la industria de los vídeo juegos. </vt:lpstr>
      <vt:lpstr>3.El papel del ingeniero informático en la industria de los vídeo juegos. </vt:lpstr>
      <vt:lpstr>4. El papel del ingeniero informático en el desarrollo y diseño de dispositivos móviles.  </vt:lpstr>
      <vt:lpstr>conclusión</vt:lpstr>
      <vt:lpstr>fuentes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2019-02-20T01:16:52Z</dcterms:created>
  <dcterms:modified xsi:type="dcterms:W3CDTF">2019-02-20T06:50:48Z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