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3D6"/>
    <a:srgbClr val="CD3C38"/>
    <a:srgbClr val="FF4747"/>
    <a:srgbClr val="F9ADF0"/>
    <a:srgbClr val="B31D8C"/>
    <a:srgbClr val="7B57A7"/>
    <a:srgbClr val="FF8F29"/>
    <a:srgbClr val="9BC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56" d="100"/>
          <a:sy n="56" d="100"/>
        </p:scale>
        <p:origin x="72"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image" Target="../media/image27.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image" Target="../media/image33.png"/><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525CB-62F0-4A8F-8699-B753A6921F41}"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s-MX"/>
        </a:p>
      </dgm:t>
    </dgm:pt>
    <dgm:pt modelId="{0EACEF0B-99B4-4E2C-8871-F7F38A0149AA}">
      <dgm:prSet phldrT="[Texto]"/>
      <dgm:spPr/>
      <dgm:t>
        <a:bodyPr/>
        <a:lstStyle/>
        <a:p>
          <a:r>
            <a:rPr lang="es-MX" dirty="0" smtClean="0"/>
            <a:t>Administrador de la infraestructura tecnológica en una organización.</a:t>
          </a:r>
          <a:endParaRPr lang="es-MX" dirty="0"/>
        </a:p>
      </dgm:t>
    </dgm:pt>
    <dgm:pt modelId="{50B013FF-C4DF-49D2-9E44-9E800E80C766}" type="parTrans" cxnId="{20887725-728C-4AC0-887B-1A1D6C2D832C}">
      <dgm:prSet/>
      <dgm:spPr/>
      <dgm:t>
        <a:bodyPr/>
        <a:lstStyle/>
        <a:p>
          <a:endParaRPr lang="es-MX"/>
        </a:p>
      </dgm:t>
    </dgm:pt>
    <dgm:pt modelId="{8381611A-EAAE-43F3-9B34-72C00E24E642}" type="sibTrans" cxnId="{20887725-728C-4AC0-887B-1A1D6C2D832C}">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1000" b="-21000"/>
          </a:stretch>
        </a:blipFill>
      </dgm:spPr>
      <dgm:t>
        <a:bodyPr/>
        <a:lstStyle/>
        <a:p>
          <a:endParaRPr lang="es-MX"/>
        </a:p>
      </dgm:t>
    </dgm:pt>
    <dgm:pt modelId="{A38229EA-AD36-4F20-AEBE-6FFBA3623010}">
      <dgm:prSet phldrT="[Texto]"/>
      <dgm:spPr/>
      <dgm:t>
        <a:bodyPr/>
        <a:lstStyle/>
        <a:p>
          <a:r>
            <a:rPr lang="es-MX" dirty="0" smtClean="0"/>
            <a:t>Gerente o responsable de áreas informáticas.</a:t>
          </a:r>
          <a:endParaRPr lang="es-MX" dirty="0"/>
        </a:p>
      </dgm:t>
    </dgm:pt>
    <dgm:pt modelId="{D9BAD415-EAA6-4A13-9203-CDF8939AD2CB}" type="parTrans" cxnId="{8C6AF955-55A1-4D0D-85B2-BCDA44B9758B}">
      <dgm:prSet/>
      <dgm:spPr/>
      <dgm:t>
        <a:bodyPr/>
        <a:lstStyle/>
        <a:p>
          <a:endParaRPr lang="es-MX"/>
        </a:p>
      </dgm:t>
    </dgm:pt>
    <dgm:pt modelId="{49C80888-34A0-4693-AE3C-680C8A19EEB0}" type="sibTrans" cxnId="{8C6AF955-55A1-4D0D-85B2-BCDA44B9758B}">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s-MX"/>
        </a:p>
      </dgm:t>
    </dgm:pt>
    <dgm:pt modelId="{08F7D7B0-A309-4BBB-8AB2-E7C3572AA35A}">
      <dgm:prSet phldrT="[Texto]"/>
      <dgm:spPr/>
      <dgm:t>
        <a:bodyPr/>
        <a:lstStyle/>
        <a:p>
          <a:r>
            <a:rPr lang="es-MX" dirty="0" smtClean="0"/>
            <a:t>Consultor y/o gestor de proyectos informáticos</a:t>
          </a:r>
          <a:endParaRPr lang="es-MX" dirty="0"/>
        </a:p>
      </dgm:t>
    </dgm:pt>
    <dgm:pt modelId="{EC572D5B-671C-456F-8576-484DF5D61F5C}" type="parTrans" cxnId="{DBBEE5A5-F3B2-4C6D-BDC0-6B90563DFFD8}">
      <dgm:prSet/>
      <dgm:spPr/>
      <dgm:t>
        <a:bodyPr/>
        <a:lstStyle/>
        <a:p>
          <a:endParaRPr lang="es-MX"/>
        </a:p>
      </dgm:t>
    </dgm:pt>
    <dgm:pt modelId="{5CA5EAD9-A3E6-470B-ACE1-DF43A6598918}" type="sibTrans" cxnId="{DBBEE5A5-F3B2-4C6D-BDC0-6B90563DFFD8}">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s-MX"/>
        </a:p>
      </dgm:t>
    </dgm:pt>
    <dgm:pt modelId="{BACBB5FC-A20E-482E-B69D-F2B2913A8599}">
      <dgm:prSet phldrT="[Texto]"/>
      <dgm:spPr/>
      <dgm:t>
        <a:bodyPr/>
        <a:lstStyle/>
        <a:p>
          <a:r>
            <a:rPr lang="es-MX" dirty="0" smtClean="0"/>
            <a:t>Emprendedor para crear su propia empresa. </a:t>
          </a:r>
          <a:r>
            <a:rPr lang="es-MX" dirty="0" err="1" smtClean="0"/>
            <a:t>Freelancer</a:t>
          </a:r>
          <a:r>
            <a:rPr lang="es-MX" dirty="0" smtClean="0"/>
            <a:t>.</a:t>
          </a:r>
          <a:endParaRPr lang="es-MX" dirty="0"/>
        </a:p>
      </dgm:t>
    </dgm:pt>
    <dgm:pt modelId="{0E7F610C-9E0C-4539-BDC9-D729095DF335}" type="parTrans" cxnId="{6BC7A170-DECD-42DD-B095-A9037AE5D0E3}">
      <dgm:prSet/>
      <dgm:spPr/>
      <dgm:t>
        <a:bodyPr/>
        <a:lstStyle/>
        <a:p>
          <a:endParaRPr lang="es-MX"/>
        </a:p>
      </dgm:t>
    </dgm:pt>
    <dgm:pt modelId="{BE488C38-DB98-425A-ADF5-6DB5AFC7DAED}" type="sibTrans" cxnId="{6BC7A170-DECD-42DD-B095-A9037AE5D0E3}">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s-MX"/>
        </a:p>
      </dgm:t>
    </dgm:pt>
    <dgm:pt modelId="{1FC869E9-80B6-4B31-A4AD-C97ADB04F4AD}">
      <dgm:prSet phldrT="[Texto]"/>
      <dgm:spPr/>
      <dgm:t>
        <a:bodyPr/>
        <a:lstStyle/>
        <a:p>
          <a:r>
            <a:rPr lang="es-MX" dirty="0" smtClean="0"/>
            <a:t>Analista, diseñador y administrador de redes de comunicación de datos. </a:t>
          </a:r>
          <a:endParaRPr lang="es-MX" dirty="0"/>
        </a:p>
      </dgm:t>
    </dgm:pt>
    <dgm:pt modelId="{754284B6-CA31-4E6C-988E-4922C6470A4E}" type="parTrans" cxnId="{B8706A7A-87D1-4B66-BC9B-16F1B5020D60}">
      <dgm:prSet/>
      <dgm:spPr/>
      <dgm:t>
        <a:bodyPr/>
        <a:lstStyle/>
        <a:p>
          <a:endParaRPr lang="es-MX"/>
        </a:p>
      </dgm:t>
    </dgm:pt>
    <dgm:pt modelId="{439013E6-51A2-4C33-A8CF-45AAAEFFF260}" type="sibTrans" cxnId="{B8706A7A-87D1-4B66-BC9B-16F1B5020D60}">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3000" r="-3000"/>
          </a:stretch>
        </a:blipFill>
      </dgm:spPr>
      <dgm:t>
        <a:bodyPr/>
        <a:lstStyle/>
        <a:p>
          <a:endParaRPr lang="es-MX"/>
        </a:p>
      </dgm:t>
    </dgm:pt>
    <dgm:pt modelId="{80CC973F-3110-4A18-B800-93A93779BE7A}">
      <dgm:prSet phldrT="[Texto]"/>
      <dgm:spPr/>
      <dgm:t>
        <a:bodyPr/>
        <a:lstStyle/>
        <a:p>
          <a:r>
            <a:rPr lang="es-MX" dirty="0" smtClean="0"/>
            <a:t>Auditor de sistemas de información.</a:t>
          </a:r>
          <a:endParaRPr lang="es-MX" dirty="0"/>
        </a:p>
      </dgm:t>
    </dgm:pt>
    <dgm:pt modelId="{ED9CECE9-2787-44BD-9DD6-035B040FCEB3}" type="parTrans" cxnId="{F1CE61A2-0DE5-4031-9691-10B54958E623}">
      <dgm:prSet/>
      <dgm:spPr/>
      <dgm:t>
        <a:bodyPr/>
        <a:lstStyle/>
        <a:p>
          <a:endParaRPr lang="es-MX"/>
        </a:p>
      </dgm:t>
    </dgm:pt>
    <dgm:pt modelId="{2AB0C9A8-F919-45BD-8565-A7D3557CE386}" type="sibTrans" cxnId="{F1CE61A2-0DE5-4031-9691-10B54958E623}">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t>
        <a:bodyPr/>
        <a:lstStyle/>
        <a:p>
          <a:endParaRPr lang="es-MX"/>
        </a:p>
      </dgm:t>
    </dgm:pt>
    <dgm:pt modelId="{BCADF830-8EEF-443F-84B4-D5497D4C1C30}">
      <dgm:prSet phldrT="[Texto]" custT="1"/>
      <dgm:spPr/>
      <dgm:t>
        <a:bodyPr/>
        <a:lstStyle/>
        <a:p>
          <a:r>
            <a:rPr lang="es-MX" sz="1600" b="1" dirty="0" smtClean="0">
              <a:solidFill>
                <a:schemeClr val="tx1"/>
              </a:solidFill>
            </a:rPr>
            <a:t>El ingeniero informático puede desenvolverse como…</a:t>
          </a:r>
          <a:endParaRPr lang="es-MX" sz="1600" b="1" dirty="0">
            <a:solidFill>
              <a:schemeClr val="tx1"/>
            </a:solidFill>
          </a:endParaRPr>
        </a:p>
      </dgm:t>
    </dgm:pt>
    <dgm:pt modelId="{A2DAD265-EAE1-4C27-B47E-543BB9E4F0DB}" type="sibTrans" cxnId="{763D4DA2-C9E0-4F5C-9DDB-B3E2EEB9B9BE}">
      <dgm:prSet/>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t>
        <a:bodyPr/>
        <a:lstStyle/>
        <a:p>
          <a:endParaRPr lang="es-MX"/>
        </a:p>
      </dgm:t>
    </dgm:pt>
    <dgm:pt modelId="{59AA6AE1-B250-4CC1-853B-287CF0C60E6A}" type="parTrans" cxnId="{763D4DA2-C9E0-4F5C-9DDB-B3E2EEB9B9BE}">
      <dgm:prSet/>
      <dgm:spPr/>
      <dgm:t>
        <a:bodyPr/>
        <a:lstStyle/>
        <a:p>
          <a:endParaRPr lang="es-MX"/>
        </a:p>
      </dgm:t>
    </dgm:pt>
    <dgm:pt modelId="{F97B58AF-70FF-41D9-B9BA-A62FCBFA54AF}" type="pres">
      <dgm:prSet presAssocID="{FD1525CB-62F0-4A8F-8699-B753A6921F41}" presName="Name0" presStyleCnt="0">
        <dgm:presLayoutVars>
          <dgm:chMax val="7"/>
          <dgm:chPref val="7"/>
          <dgm:dir/>
        </dgm:presLayoutVars>
      </dgm:prSet>
      <dgm:spPr/>
      <dgm:t>
        <a:bodyPr/>
        <a:lstStyle/>
        <a:p>
          <a:endParaRPr lang="es-MX"/>
        </a:p>
      </dgm:t>
    </dgm:pt>
    <dgm:pt modelId="{20DC79EE-FA1A-4DE1-AB53-A6C0076E4BF8}" type="pres">
      <dgm:prSet presAssocID="{FD1525CB-62F0-4A8F-8699-B753A6921F41}" presName="Name1" presStyleCnt="0"/>
      <dgm:spPr/>
    </dgm:pt>
    <dgm:pt modelId="{98614995-3714-4E8F-9651-6ABE841C7E48}" type="pres">
      <dgm:prSet presAssocID="{A2DAD265-EAE1-4C27-B47E-543BB9E4F0DB}" presName="picture_1" presStyleCnt="0"/>
      <dgm:spPr/>
    </dgm:pt>
    <dgm:pt modelId="{0A4C8ABA-D519-484D-807A-4CD85428F325}" type="pres">
      <dgm:prSet presAssocID="{A2DAD265-EAE1-4C27-B47E-543BB9E4F0DB}" presName="pictureRepeatNode" presStyleLbl="alignImgPlace1" presStyleIdx="0" presStyleCnt="7" custScaleX="91226" custScaleY="92262" custLinFactNeighborX="-15793" custLinFactNeighborY="-2310"/>
      <dgm:spPr/>
      <dgm:t>
        <a:bodyPr/>
        <a:lstStyle/>
        <a:p>
          <a:endParaRPr lang="es-MX"/>
        </a:p>
      </dgm:t>
    </dgm:pt>
    <dgm:pt modelId="{7A4E6706-C4D1-4020-B795-2E9E800C9025}" type="pres">
      <dgm:prSet presAssocID="{BCADF830-8EEF-443F-84B4-D5497D4C1C30}" presName="text_1" presStyleLbl="node1" presStyleIdx="0" presStyleCnt="0" custScaleX="112195" custScaleY="39512" custLinFactY="-100000" custLinFactNeighborX="-16605" custLinFactNeighborY="-110747">
        <dgm:presLayoutVars>
          <dgm:bulletEnabled val="1"/>
        </dgm:presLayoutVars>
      </dgm:prSet>
      <dgm:spPr/>
      <dgm:t>
        <a:bodyPr/>
        <a:lstStyle/>
        <a:p>
          <a:endParaRPr lang="es-MX"/>
        </a:p>
      </dgm:t>
    </dgm:pt>
    <dgm:pt modelId="{25C3F023-5C81-4602-B6A4-A4FE873E1F4B}" type="pres">
      <dgm:prSet presAssocID="{8381611A-EAAE-43F3-9B34-72C00E24E642}" presName="picture_2" presStyleCnt="0"/>
      <dgm:spPr/>
    </dgm:pt>
    <dgm:pt modelId="{DF8143A5-CD60-43D8-BC6A-D182C002DD6B}" type="pres">
      <dgm:prSet presAssocID="{8381611A-EAAE-43F3-9B34-72C00E24E642}" presName="pictureRepeatNode" presStyleLbl="alignImgPlace1" presStyleIdx="1" presStyleCnt="7"/>
      <dgm:spPr/>
      <dgm:t>
        <a:bodyPr/>
        <a:lstStyle/>
        <a:p>
          <a:endParaRPr lang="es-MX"/>
        </a:p>
      </dgm:t>
    </dgm:pt>
    <dgm:pt modelId="{9A0DA0EB-6F1B-4A4D-BB0C-A9895C1D9523}" type="pres">
      <dgm:prSet presAssocID="{0EACEF0B-99B4-4E2C-8871-F7F38A0149AA}" presName="line_2" presStyleLbl="parChTrans1D1" presStyleIdx="0" presStyleCnt="6" custLinFactY="18139" custLinFactNeighborX="4083" custLinFactNeighborY="100000"/>
      <dgm:spPr/>
    </dgm:pt>
    <dgm:pt modelId="{35883D6D-E54F-4FBD-9C10-E36420B0C3AB}" type="pres">
      <dgm:prSet presAssocID="{0EACEF0B-99B4-4E2C-8871-F7F38A0149AA}" presName="textparent_2" presStyleLbl="node1" presStyleIdx="0" presStyleCnt="0"/>
      <dgm:spPr/>
    </dgm:pt>
    <dgm:pt modelId="{55410992-1FEF-4AFD-AFDC-A70E60613E98}" type="pres">
      <dgm:prSet presAssocID="{0EACEF0B-99B4-4E2C-8871-F7F38A0149AA}" presName="text_2" presStyleLbl="revTx" presStyleIdx="0" presStyleCnt="6">
        <dgm:presLayoutVars>
          <dgm:bulletEnabled val="1"/>
        </dgm:presLayoutVars>
      </dgm:prSet>
      <dgm:spPr/>
      <dgm:t>
        <a:bodyPr/>
        <a:lstStyle/>
        <a:p>
          <a:endParaRPr lang="es-MX"/>
        </a:p>
      </dgm:t>
    </dgm:pt>
    <dgm:pt modelId="{24002AF9-10F5-47FE-B144-4B793BBCE853}" type="pres">
      <dgm:prSet presAssocID="{49C80888-34A0-4693-AE3C-680C8A19EEB0}" presName="picture_3" presStyleCnt="0"/>
      <dgm:spPr/>
    </dgm:pt>
    <dgm:pt modelId="{DA1F8835-FA38-452D-B4FD-051C095186B1}" type="pres">
      <dgm:prSet presAssocID="{49C80888-34A0-4693-AE3C-680C8A19EEB0}" presName="pictureRepeatNode" presStyleLbl="alignImgPlace1" presStyleIdx="2" presStyleCnt="7"/>
      <dgm:spPr/>
      <dgm:t>
        <a:bodyPr/>
        <a:lstStyle/>
        <a:p>
          <a:endParaRPr lang="es-MX"/>
        </a:p>
      </dgm:t>
    </dgm:pt>
    <dgm:pt modelId="{C9D60713-0092-4033-894D-1C4B4EAD8D71}" type="pres">
      <dgm:prSet presAssocID="{A38229EA-AD36-4F20-AEBE-6FFBA3623010}" presName="line_3" presStyleLbl="parChTrans1D1" presStyleIdx="1" presStyleCnt="6"/>
      <dgm:spPr/>
    </dgm:pt>
    <dgm:pt modelId="{CAFB53D1-D2F2-4124-B8DD-6B0D21693734}" type="pres">
      <dgm:prSet presAssocID="{A38229EA-AD36-4F20-AEBE-6FFBA3623010}" presName="textparent_3" presStyleLbl="node1" presStyleIdx="0" presStyleCnt="0"/>
      <dgm:spPr/>
    </dgm:pt>
    <dgm:pt modelId="{135C634C-D5FA-484E-B746-A24129E1875D}" type="pres">
      <dgm:prSet presAssocID="{A38229EA-AD36-4F20-AEBE-6FFBA3623010}" presName="text_3" presStyleLbl="revTx" presStyleIdx="1" presStyleCnt="6">
        <dgm:presLayoutVars>
          <dgm:bulletEnabled val="1"/>
        </dgm:presLayoutVars>
      </dgm:prSet>
      <dgm:spPr/>
      <dgm:t>
        <a:bodyPr/>
        <a:lstStyle/>
        <a:p>
          <a:endParaRPr lang="es-MX"/>
        </a:p>
      </dgm:t>
    </dgm:pt>
    <dgm:pt modelId="{C07BC451-B047-44D6-8418-3BA88A001B4E}" type="pres">
      <dgm:prSet presAssocID="{BE488C38-DB98-425A-ADF5-6DB5AFC7DAED}" presName="picture_4" presStyleCnt="0"/>
      <dgm:spPr/>
    </dgm:pt>
    <dgm:pt modelId="{36827486-3979-46ED-8598-21B0CE4C8186}" type="pres">
      <dgm:prSet presAssocID="{BE488C38-DB98-425A-ADF5-6DB5AFC7DAED}" presName="pictureRepeatNode" presStyleLbl="alignImgPlace1" presStyleIdx="3" presStyleCnt="7"/>
      <dgm:spPr/>
      <dgm:t>
        <a:bodyPr/>
        <a:lstStyle/>
        <a:p>
          <a:endParaRPr lang="es-MX"/>
        </a:p>
      </dgm:t>
    </dgm:pt>
    <dgm:pt modelId="{6EBE274C-8831-4860-B4DF-AEA481549040}" type="pres">
      <dgm:prSet presAssocID="{BACBB5FC-A20E-482E-B69D-F2B2913A8599}" presName="line_4" presStyleLbl="parChTrans1D1" presStyleIdx="2" presStyleCnt="6" custLinFactY="100000" custLinFactNeighborX="5917" custLinFactNeighborY="106744"/>
      <dgm:spPr/>
    </dgm:pt>
    <dgm:pt modelId="{309A087F-3CE5-4C5D-BFAE-AB546AB8933F}" type="pres">
      <dgm:prSet presAssocID="{BACBB5FC-A20E-482E-B69D-F2B2913A8599}" presName="textparent_4" presStyleLbl="node1" presStyleIdx="0" presStyleCnt="0"/>
      <dgm:spPr/>
    </dgm:pt>
    <dgm:pt modelId="{A1EA9F86-19E8-449A-9DF8-DBA84068637C}" type="pres">
      <dgm:prSet presAssocID="{BACBB5FC-A20E-482E-B69D-F2B2913A8599}" presName="text_4" presStyleLbl="revTx" presStyleIdx="2" presStyleCnt="6">
        <dgm:presLayoutVars>
          <dgm:bulletEnabled val="1"/>
        </dgm:presLayoutVars>
      </dgm:prSet>
      <dgm:spPr/>
      <dgm:t>
        <a:bodyPr/>
        <a:lstStyle/>
        <a:p>
          <a:endParaRPr lang="es-MX"/>
        </a:p>
      </dgm:t>
    </dgm:pt>
    <dgm:pt modelId="{CF9FC9D5-FF85-4988-9B42-55FBF11FED72}" type="pres">
      <dgm:prSet presAssocID="{5CA5EAD9-A3E6-470B-ACE1-DF43A6598918}" presName="picture_5" presStyleCnt="0"/>
      <dgm:spPr/>
    </dgm:pt>
    <dgm:pt modelId="{35F76AB9-2E01-4A12-8A3C-30255900E4BA}" type="pres">
      <dgm:prSet presAssocID="{5CA5EAD9-A3E6-470B-ACE1-DF43A6598918}" presName="pictureRepeatNode" presStyleLbl="alignImgPlace1" presStyleIdx="4" presStyleCnt="7"/>
      <dgm:spPr/>
      <dgm:t>
        <a:bodyPr/>
        <a:lstStyle/>
        <a:p>
          <a:endParaRPr lang="es-MX"/>
        </a:p>
      </dgm:t>
    </dgm:pt>
    <dgm:pt modelId="{FF15A9CE-CFA8-4FF2-A403-1D29C8892F0E}" type="pres">
      <dgm:prSet presAssocID="{08F7D7B0-A309-4BBB-8AB2-E7C3572AA35A}" presName="line_5" presStyleLbl="parChTrans1D1" presStyleIdx="3" presStyleCnt="6"/>
      <dgm:spPr/>
    </dgm:pt>
    <dgm:pt modelId="{B14AEC2A-C1F5-4DBA-890C-EA497F790843}" type="pres">
      <dgm:prSet presAssocID="{08F7D7B0-A309-4BBB-8AB2-E7C3572AA35A}" presName="textparent_5" presStyleLbl="node1" presStyleIdx="0" presStyleCnt="0"/>
      <dgm:spPr/>
    </dgm:pt>
    <dgm:pt modelId="{F7014AFC-323F-42F9-963B-B50917E728F0}" type="pres">
      <dgm:prSet presAssocID="{08F7D7B0-A309-4BBB-8AB2-E7C3572AA35A}" presName="text_5" presStyleLbl="revTx" presStyleIdx="3" presStyleCnt="6">
        <dgm:presLayoutVars>
          <dgm:bulletEnabled val="1"/>
        </dgm:presLayoutVars>
      </dgm:prSet>
      <dgm:spPr/>
      <dgm:t>
        <a:bodyPr/>
        <a:lstStyle/>
        <a:p>
          <a:endParaRPr lang="es-MX"/>
        </a:p>
      </dgm:t>
    </dgm:pt>
    <dgm:pt modelId="{23F7CA6A-04D7-415C-B319-AC8098111BC1}" type="pres">
      <dgm:prSet presAssocID="{439013E6-51A2-4C33-A8CF-45AAAEFFF260}" presName="picture_6" presStyleCnt="0"/>
      <dgm:spPr/>
    </dgm:pt>
    <dgm:pt modelId="{7B0BA071-3129-43E8-BB0F-D3EB5F897BD2}" type="pres">
      <dgm:prSet presAssocID="{439013E6-51A2-4C33-A8CF-45AAAEFFF260}" presName="pictureRepeatNode" presStyleLbl="alignImgPlace1" presStyleIdx="5" presStyleCnt="7"/>
      <dgm:spPr/>
      <dgm:t>
        <a:bodyPr/>
        <a:lstStyle/>
        <a:p>
          <a:endParaRPr lang="es-MX"/>
        </a:p>
      </dgm:t>
    </dgm:pt>
    <dgm:pt modelId="{6689E353-55D9-4D3D-B29B-89394D53DEE8}" type="pres">
      <dgm:prSet presAssocID="{1FC869E9-80B6-4B31-A4AD-C97ADB04F4AD}" presName="line_6" presStyleLbl="parChTrans1D1" presStyleIdx="4" presStyleCnt="6"/>
      <dgm:spPr/>
    </dgm:pt>
    <dgm:pt modelId="{A86D7F68-81B8-432E-9027-B009755286D2}" type="pres">
      <dgm:prSet presAssocID="{1FC869E9-80B6-4B31-A4AD-C97ADB04F4AD}" presName="textparent_6" presStyleLbl="node1" presStyleIdx="0" presStyleCnt="0"/>
      <dgm:spPr/>
    </dgm:pt>
    <dgm:pt modelId="{DA0A2B9C-B95E-43AF-B1C0-DC67CBAF7FE3}" type="pres">
      <dgm:prSet presAssocID="{1FC869E9-80B6-4B31-A4AD-C97ADB04F4AD}" presName="text_6" presStyleLbl="revTx" presStyleIdx="4" presStyleCnt="6">
        <dgm:presLayoutVars>
          <dgm:bulletEnabled val="1"/>
        </dgm:presLayoutVars>
      </dgm:prSet>
      <dgm:spPr/>
      <dgm:t>
        <a:bodyPr/>
        <a:lstStyle/>
        <a:p>
          <a:endParaRPr lang="es-MX"/>
        </a:p>
      </dgm:t>
    </dgm:pt>
    <dgm:pt modelId="{7ECC7C30-C7EC-46CE-9FCC-8430BCB182B4}" type="pres">
      <dgm:prSet presAssocID="{2AB0C9A8-F919-45BD-8565-A7D3557CE386}" presName="picture_7" presStyleCnt="0"/>
      <dgm:spPr/>
    </dgm:pt>
    <dgm:pt modelId="{2ADB12E8-1902-493A-9876-6297BB5FA1D8}" type="pres">
      <dgm:prSet presAssocID="{2AB0C9A8-F919-45BD-8565-A7D3557CE386}" presName="pictureRepeatNode" presStyleLbl="alignImgPlace1" presStyleIdx="6" presStyleCnt="7"/>
      <dgm:spPr/>
      <dgm:t>
        <a:bodyPr/>
        <a:lstStyle/>
        <a:p>
          <a:endParaRPr lang="es-MX"/>
        </a:p>
      </dgm:t>
    </dgm:pt>
    <dgm:pt modelId="{7B25C709-D810-46E1-8422-312402635750}" type="pres">
      <dgm:prSet presAssocID="{80CC973F-3110-4A18-B800-93A93779BE7A}" presName="line_7" presStyleLbl="parChTrans1D1" presStyleIdx="5" presStyleCnt="6" custLinFactNeighborX="-4848" custLinFactNeighborY="-59069"/>
      <dgm:spPr/>
    </dgm:pt>
    <dgm:pt modelId="{EA34A05B-2D5E-4CD2-B8D7-73701CCB271A}" type="pres">
      <dgm:prSet presAssocID="{80CC973F-3110-4A18-B800-93A93779BE7A}" presName="textparent_7" presStyleLbl="node1" presStyleIdx="0" presStyleCnt="0"/>
      <dgm:spPr/>
    </dgm:pt>
    <dgm:pt modelId="{70AE0BAC-23D9-4503-BF21-6C4BB507BF9A}" type="pres">
      <dgm:prSet presAssocID="{80CC973F-3110-4A18-B800-93A93779BE7A}" presName="text_7" presStyleLbl="revTx" presStyleIdx="5" presStyleCnt="6">
        <dgm:presLayoutVars>
          <dgm:bulletEnabled val="1"/>
        </dgm:presLayoutVars>
      </dgm:prSet>
      <dgm:spPr/>
      <dgm:t>
        <a:bodyPr/>
        <a:lstStyle/>
        <a:p>
          <a:endParaRPr lang="es-MX"/>
        </a:p>
      </dgm:t>
    </dgm:pt>
  </dgm:ptLst>
  <dgm:cxnLst>
    <dgm:cxn modelId="{E8077D6B-763D-400C-B906-A2BFA714F7C0}" type="presOf" srcId="{BCADF830-8EEF-443F-84B4-D5497D4C1C30}" destId="{7A4E6706-C4D1-4020-B795-2E9E800C9025}" srcOrd="0" destOrd="0" presId="urn:microsoft.com/office/officeart/2008/layout/CircularPictureCallout"/>
    <dgm:cxn modelId="{104A225C-624A-437D-965C-4762651951F9}" type="presOf" srcId="{439013E6-51A2-4C33-A8CF-45AAAEFFF260}" destId="{7B0BA071-3129-43E8-BB0F-D3EB5F897BD2}" srcOrd="0" destOrd="0" presId="urn:microsoft.com/office/officeart/2008/layout/CircularPictureCallout"/>
    <dgm:cxn modelId="{E9914C7F-3507-4BCD-B683-11FD36451D8A}" type="presOf" srcId="{80CC973F-3110-4A18-B800-93A93779BE7A}" destId="{70AE0BAC-23D9-4503-BF21-6C4BB507BF9A}" srcOrd="0" destOrd="0" presId="urn:microsoft.com/office/officeart/2008/layout/CircularPictureCallout"/>
    <dgm:cxn modelId="{6DC7DD05-8AD4-49C4-8C10-F33038ED97EF}" type="presOf" srcId="{08F7D7B0-A309-4BBB-8AB2-E7C3572AA35A}" destId="{F7014AFC-323F-42F9-963B-B50917E728F0}" srcOrd="0" destOrd="0" presId="urn:microsoft.com/office/officeart/2008/layout/CircularPictureCallout"/>
    <dgm:cxn modelId="{85BCE788-9B80-43F4-AAF0-0BE6E44CE4E5}" type="presOf" srcId="{FD1525CB-62F0-4A8F-8699-B753A6921F41}" destId="{F97B58AF-70FF-41D9-B9BA-A62FCBFA54AF}" srcOrd="0" destOrd="0" presId="urn:microsoft.com/office/officeart/2008/layout/CircularPictureCallout"/>
    <dgm:cxn modelId="{385B26C9-6B1A-4824-9A27-DA475F1C23C9}" type="presOf" srcId="{49C80888-34A0-4693-AE3C-680C8A19EEB0}" destId="{DA1F8835-FA38-452D-B4FD-051C095186B1}" srcOrd="0" destOrd="0" presId="urn:microsoft.com/office/officeart/2008/layout/CircularPictureCallout"/>
    <dgm:cxn modelId="{BA55ECD5-A2D3-4ECF-8393-EB8BC8B8881D}" type="presOf" srcId="{1FC869E9-80B6-4B31-A4AD-C97ADB04F4AD}" destId="{DA0A2B9C-B95E-43AF-B1C0-DC67CBAF7FE3}" srcOrd="0" destOrd="0" presId="urn:microsoft.com/office/officeart/2008/layout/CircularPictureCallout"/>
    <dgm:cxn modelId="{20887725-728C-4AC0-887B-1A1D6C2D832C}" srcId="{FD1525CB-62F0-4A8F-8699-B753A6921F41}" destId="{0EACEF0B-99B4-4E2C-8871-F7F38A0149AA}" srcOrd="1" destOrd="0" parTransId="{50B013FF-C4DF-49D2-9E44-9E800E80C766}" sibTransId="{8381611A-EAAE-43F3-9B34-72C00E24E642}"/>
    <dgm:cxn modelId="{0664F8E5-9BED-4B52-93B7-93EC4BD3ACDA}" type="presOf" srcId="{0EACEF0B-99B4-4E2C-8871-F7F38A0149AA}" destId="{55410992-1FEF-4AFD-AFDC-A70E60613E98}" srcOrd="0" destOrd="0" presId="urn:microsoft.com/office/officeart/2008/layout/CircularPictureCallout"/>
    <dgm:cxn modelId="{F60BD979-9599-47DC-90CC-C6B8D087924E}" type="presOf" srcId="{8381611A-EAAE-43F3-9B34-72C00E24E642}" destId="{DF8143A5-CD60-43D8-BC6A-D182C002DD6B}" srcOrd="0" destOrd="0" presId="urn:microsoft.com/office/officeart/2008/layout/CircularPictureCallout"/>
    <dgm:cxn modelId="{1C571CD9-A57D-49CD-B03A-61605DF57CE9}" type="presOf" srcId="{5CA5EAD9-A3E6-470B-ACE1-DF43A6598918}" destId="{35F76AB9-2E01-4A12-8A3C-30255900E4BA}" srcOrd="0" destOrd="0" presId="urn:microsoft.com/office/officeart/2008/layout/CircularPictureCallout"/>
    <dgm:cxn modelId="{F1CE61A2-0DE5-4031-9691-10B54958E623}" srcId="{FD1525CB-62F0-4A8F-8699-B753A6921F41}" destId="{80CC973F-3110-4A18-B800-93A93779BE7A}" srcOrd="6" destOrd="0" parTransId="{ED9CECE9-2787-44BD-9DD6-035B040FCEB3}" sibTransId="{2AB0C9A8-F919-45BD-8565-A7D3557CE386}"/>
    <dgm:cxn modelId="{BF7C71D1-D33F-43C3-8D69-5DB0F2F8E4C7}" type="presOf" srcId="{A2DAD265-EAE1-4C27-B47E-543BB9E4F0DB}" destId="{0A4C8ABA-D519-484D-807A-4CD85428F325}" srcOrd="0" destOrd="0" presId="urn:microsoft.com/office/officeart/2008/layout/CircularPictureCallout"/>
    <dgm:cxn modelId="{C312111A-576A-4D5D-BDDA-795717790916}" type="presOf" srcId="{BE488C38-DB98-425A-ADF5-6DB5AFC7DAED}" destId="{36827486-3979-46ED-8598-21B0CE4C8186}" srcOrd="0" destOrd="0" presId="urn:microsoft.com/office/officeart/2008/layout/CircularPictureCallout"/>
    <dgm:cxn modelId="{BA9D2FBF-CCA3-40E0-B7F6-03C39038F9BB}" type="presOf" srcId="{A38229EA-AD36-4F20-AEBE-6FFBA3623010}" destId="{135C634C-D5FA-484E-B746-A24129E1875D}" srcOrd="0" destOrd="0" presId="urn:microsoft.com/office/officeart/2008/layout/CircularPictureCallout"/>
    <dgm:cxn modelId="{8C6AF955-55A1-4D0D-85B2-BCDA44B9758B}" srcId="{FD1525CB-62F0-4A8F-8699-B753A6921F41}" destId="{A38229EA-AD36-4F20-AEBE-6FFBA3623010}" srcOrd="2" destOrd="0" parTransId="{D9BAD415-EAA6-4A13-9203-CDF8939AD2CB}" sibTransId="{49C80888-34A0-4693-AE3C-680C8A19EEB0}"/>
    <dgm:cxn modelId="{763D4DA2-C9E0-4F5C-9DDB-B3E2EEB9B9BE}" srcId="{FD1525CB-62F0-4A8F-8699-B753A6921F41}" destId="{BCADF830-8EEF-443F-84B4-D5497D4C1C30}" srcOrd="0" destOrd="0" parTransId="{59AA6AE1-B250-4CC1-853B-287CF0C60E6A}" sibTransId="{A2DAD265-EAE1-4C27-B47E-543BB9E4F0DB}"/>
    <dgm:cxn modelId="{656B69E8-87CF-46A4-A30A-0AD9B3D6B697}" type="presOf" srcId="{BACBB5FC-A20E-482E-B69D-F2B2913A8599}" destId="{A1EA9F86-19E8-449A-9DF8-DBA84068637C}" srcOrd="0" destOrd="0" presId="urn:microsoft.com/office/officeart/2008/layout/CircularPictureCallout"/>
    <dgm:cxn modelId="{6BC7A170-DECD-42DD-B095-A9037AE5D0E3}" srcId="{FD1525CB-62F0-4A8F-8699-B753A6921F41}" destId="{BACBB5FC-A20E-482E-B69D-F2B2913A8599}" srcOrd="3" destOrd="0" parTransId="{0E7F610C-9E0C-4539-BDC9-D729095DF335}" sibTransId="{BE488C38-DB98-425A-ADF5-6DB5AFC7DAED}"/>
    <dgm:cxn modelId="{DBBEE5A5-F3B2-4C6D-BDC0-6B90563DFFD8}" srcId="{FD1525CB-62F0-4A8F-8699-B753A6921F41}" destId="{08F7D7B0-A309-4BBB-8AB2-E7C3572AA35A}" srcOrd="4" destOrd="0" parTransId="{EC572D5B-671C-456F-8576-484DF5D61F5C}" sibTransId="{5CA5EAD9-A3E6-470B-ACE1-DF43A6598918}"/>
    <dgm:cxn modelId="{B8706A7A-87D1-4B66-BC9B-16F1B5020D60}" srcId="{FD1525CB-62F0-4A8F-8699-B753A6921F41}" destId="{1FC869E9-80B6-4B31-A4AD-C97ADB04F4AD}" srcOrd="5" destOrd="0" parTransId="{754284B6-CA31-4E6C-988E-4922C6470A4E}" sibTransId="{439013E6-51A2-4C33-A8CF-45AAAEFFF260}"/>
    <dgm:cxn modelId="{13CFBCCA-B862-4884-A634-89F4DF6298C0}" type="presOf" srcId="{2AB0C9A8-F919-45BD-8565-A7D3557CE386}" destId="{2ADB12E8-1902-493A-9876-6297BB5FA1D8}" srcOrd="0" destOrd="0" presId="urn:microsoft.com/office/officeart/2008/layout/CircularPictureCallout"/>
    <dgm:cxn modelId="{5F746855-6C24-4187-AA63-C3702367DC34}" type="presParOf" srcId="{F97B58AF-70FF-41D9-B9BA-A62FCBFA54AF}" destId="{20DC79EE-FA1A-4DE1-AB53-A6C0076E4BF8}" srcOrd="0" destOrd="0" presId="urn:microsoft.com/office/officeart/2008/layout/CircularPictureCallout"/>
    <dgm:cxn modelId="{CA0BD15F-198D-4441-B89B-C218A1D28112}" type="presParOf" srcId="{20DC79EE-FA1A-4DE1-AB53-A6C0076E4BF8}" destId="{98614995-3714-4E8F-9651-6ABE841C7E48}" srcOrd="0" destOrd="0" presId="urn:microsoft.com/office/officeart/2008/layout/CircularPictureCallout"/>
    <dgm:cxn modelId="{1893B664-9207-4C34-AC5C-BEFE2FB72D48}" type="presParOf" srcId="{98614995-3714-4E8F-9651-6ABE841C7E48}" destId="{0A4C8ABA-D519-484D-807A-4CD85428F325}" srcOrd="0" destOrd="0" presId="urn:microsoft.com/office/officeart/2008/layout/CircularPictureCallout"/>
    <dgm:cxn modelId="{8FF417DD-4442-419C-937A-3ADB832AC1E9}" type="presParOf" srcId="{20DC79EE-FA1A-4DE1-AB53-A6C0076E4BF8}" destId="{7A4E6706-C4D1-4020-B795-2E9E800C9025}" srcOrd="1" destOrd="0" presId="urn:microsoft.com/office/officeart/2008/layout/CircularPictureCallout"/>
    <dgm:cxn modelId="{CFF83A6E-A0BD-4062-A051-AF909016484A}" type="presParOf" srcId="{20DC79EE-FA1A-4DE1-AB53-A6C0076E4BF8}" destId="{25C3F023-5C81-4602-B6A4-A4FE873E1F4B}" srcOrd="2" destOrd="0" presId="urn:microsoft.com/office/officeart/2008/layout/CircularPictureCallout"/>
    <dgm:cxn modelId="{7E5FB1F3-146A-4F51-AE50-91FA278C9B28}" type="presParOf" srcId="{25C3F023-5C81-4602-B6A4-A4FE873E1F4B}" destId="{DF8143A5-CD60-43D8-BC6A-D182C002DD6B}" srcOrd="0" destOrd="0" presId="urn:microsoft.com/office/officeart/2008/layout/CircularPictureCallout"/>
    <dgm:cxn modelId="{4ECEDCA4-E00D-4FD3-9B48-AA6E177D650B}" type="presParOf" srcId="{20DC79EE-FA1A-4DE1-AB53-A6C0076E4BF8}" destId="{9A0DA0EB-6F1B-4A4D-BB0C-A9895C1D9523}" srcOrd="3" destOrd="0" presId="urn:microsoft.com/office/officeart/2008/layout/CircularPictureCallout"/>
    <dgm:cxn modelId="{F574E827-9C66-48AB-B1D0-8A8E974A0B66}" type="presParOf" srcId="{20DC79EE-FA1A-4DE1-AB53-A6C0076E4BF8}" destId="{35883D6D-E54F-4FBD-9C10-E36420B0C3AB}" srcOrd="4" destOrd="0" presId="urn:microsoft.com/office/officeart/2008/layout/CircularPictureCallout"/>
    <dgm:cxn modelId="{DAA7979C-0E72-43EF-A07D-8088DA81AB10}" type="presParOf" srcId="{35883D6D-E54F-4FBD-9C10-E36420B0C3AB}" destId="{55410992-1FEF-4AFD-AFDC-A70E60613E98}" srcOrd="0" destOrd="0" presId="urn:microsoft.com/office/officeart/2008/layout/CircularPictureCallout"/>
    <dgm:cxn modelId="{3B94DC13-7101-4FED-8BFC-6ECFB58B1715}" type="presParOf" srcId="{20DC79EE-FA1A-4DE1-AB53-A6C0076E4BF8}" destId="{24002AF9-10F5-47FE-B144-4B793BBCE853}" srcOrd="5" destOrd="0" presId="urn:microsoft.com/office/officeart/2008/layout/CircularPictureCallout"/>
    <dgm:cxn modelId="{F02314F1-AB7E-420A-9368-435E8538D57A}" type="presParOf" srcId="{24002AF9-10F5-47FE-B144-4B793BBCE853}" destId="{DA1F8835-FA38-452D-B4FD-051C095186B1}" srcOrd="0" destOrd="0" presId="urn:microsoft.com/office/officeart/2008/layout/CircularPictureCallout"/>
    <dgm:cxn modelId="{F76C0F73-D5E8-484E-AC2C-811749CACF3A}" type="presParOf" srcId="{20DC79EE-FA1A-4DE1-AB53-A6C0076E4BF8}" destId="{C9D60713-0092-4033-894D-1C4B4EAD8D71}" srcOrd="6" destOrd="0" presId="urn:microsoft.com/office/officeart/2008/layout/CircularPictureCallout"/>
    <dgm:cxn modelId="{6E483328-8CC5-4BCD-8C32-FF67A2ACD391}" type="presParOf" srcId="{20DC79EE-FA1A-4DE1-AB53-A6C0076E4BF8}" destId="{CAFB53D1-D2F2-4124-B8DD-6B0D21693734}" srcOrd="7" destOrd="0" presId="urn:microsoft.com/office/officeart/2008/layout/CircularPictureCallout"/>
    <dgm:cxn modelId="{9F3A0E5B-F4B0-4FDA-A7AD-50938DFEEB9E}" type="presParOf" srcId="{CAFB53D1-D2F2-4124-B8DD-6B0D21693734}" destId="{135C634C-D5FA-484E-B746-A24129E1875D}" srcOrd="0" destOrd="0" presId="urn:microsoft.com/office/officeart/2008/layout/CircularPictureCallout"/>
    <dgm:cxn modelId="{7F862E26-827F-4328-BB27-36B61621A41C}" type="presParOf" srcId="{20DC79EE-FA1A-4DE1-AB53-A6C0076E4BF8}" destId="{C07BC451-B047-44D6-8418-3BA88A001B4E}" srcOrd="8" destOrd="0" presId="urn:microsoft.com/office/officeart/2008/layout/CircularPictureCallout"/>
    <dgm:cxn modelId="{340E1F97-44BD-4A36-9C9D-38A14378D3CE}" type="presParOf" srcId="{C07BC451-B047-44D6-8418-3BA88A001B4E}" destId="{36827486-3979-46ED-8598-21B0CE4C8186}" srcOrd="0" destOrd="0" presId="urn:microsoft.com/office/officeart/2008/layout/CircularPictureCallout"/>
    <dgm:cxn modelId="{F06F0C85-4813-43EA-B3AE-CEB585706D34}" type="presParOf" srcId="{20DC79EE-FA1A-4DE1-AB53-A6C0076E4BF8}" destId="{6EBE274C-8831-4860-B4DF-AEA481549040}" srcOrd="9" destOrd="0" presId="urn:microsoft.com/office/officeart/2008/layout/CircularPictureCallout"/>
    <dgm:cxn modelId="{093FB9C3-57CA-4374-B7AA-957070C2A698}" type="presParOf" srcId="{20DC79EE-FA1A-4DE1-AB53-A6C0076E4BF8}" destId="{309A087F-3CE5-4C5D-BFAE-AB546AB8933F}" srcOrd="10" destOrd="0" presId="urn:microsoft.com/office/officeart/2008/layout/CircularPictureCallout"/>
    <dgm:cxn modelId="{EAEB451B-35D5-4D97-86EC-519592AF11AB}" type="presParOf" srcId="{309A087F-3CE5-4C5D-BFAE-AB546AB8933F}" destId="{A1EA9F86-19E8-449A-9DF8-DBA84068637C}" srcOrd="0" destOrd="0" presId="urn:microsoft.com/office/officeart/2008/layout/CircularPictureCallout"/>
    <dgm:cxn modelId="{48FA13DF-F729-408F-B570-F77C8781C7B9}" type="presParOf" srcId="{20DC79EE-FA1A-4DE1-AB53-A6C0076E4BF8}" destId="{CF9FC9D5-FF85-4988-9B42-55FBF11FED72}" srcOrd="11" destOrd="0" presId="urn:microsoft.com/office/officeart/2008/layout/CircularPictureCallout"/>
    <dgm:cxn modelId="{E87779D6-D435-4AB0-A316-BB0C1CB8E298}" type="presParOf" srcId="{CF9FC9D5-FF85-4988-9B42-55FBF11FED72}" destId="{35F76AB9-2E01-4A12-8A3C-30255900E4BA}" srcOrd="0" destOrd="0" presId="urn:microsoft.com/office/officeart/2008/layout/CircularPictureCallout"/>
    <dgm:cxn modelId="{72B94EBD-5CCC-4F8C-A918-937F25EA777D}" type="presParOf" srcId="{20DC79EE-FA1A-4DE1-AB53-A6C0076E4BF8}" destId="{FF15A9CE-CFA8-4FF2-A403-1D29C8892F0E}" srcOrd="12" destOrd="0" presId="urn:microsoft.com/office/officeart/2008/layout/CircularPictureCallout"/>
    <dgm:cxn modelId="{A4BC38B3-1D1D-40CA-88DB-CDE0FFEEA59C}" type="presParOf" srcId="{20DC79EE-FA1A-4DE1-AB53-A6C0076E4BF8}" destId="{B14AEC2A-C1F5-4DBA-890C-EA497F790843}" srcOrd="13" destOrd="0" presId="urn:microsoft.com/office/officeart/2008/layout/CircularPictureCallout"/>
    <dgm:cxn modelId="{37E67831-11C7-4DED-8027-3A3E03AD0138}" type="presParOf" srcId="{B14AEC2A-C1F5-4DBA-890C-EA497F790843}" destId="{F7014AFC-323F-42F9-963B-B50917E728F0}" srcOrd="0" destOrd="0" presId="urn:microsoft.com/office/officeart/2008/layout/CircularPictureCallout"/>
    <dgm:cxn modelId="{FE6F7534-5D7B-4FD5-948F-56364678487B}" type="presParOf" srcId="{20DC79EE-FA1A-4DE1-AB53-A6C0076E4BF8}" destId="{23F7CA6A-04D7-415C-B319-AC8098111BC1}" srcOrd="14" destOrd="0" presId="urn:microsoft.com/office/officeart/2008/layout/CircularPictureCallout"/>
    <dgm:cxn modelId="{48349703-07D2-4A69-9DA6-2FE576D3312F}" type="presParOf" srcId="{23F7CA6A-04D7-415C-B319-AC8098111BC1}" destId="{7B0BA071-3129-43E8-BB0F-D3EB5F897BD2}" srcOrd="0" destOrd="0" presId="urn:microsoft.com/office/officeart/2008/layout/CircularPictureCallout"/>
    <dgm:cxn modelId="{1DF221C4-7481-46B9-A464-4AAF29E58A9C}" type="presParOf" srcId="{20DC79EE-FA1A-4DE1-AB53-A6C0076E4BF8}" destId="{6689E353-55D9-4D3D-B29B-89394D53DEE8}" srcOrd="15" destOrd="0" presId="urn:microsoft.com/office/officeart/2008/layout/CircularPictureCallout"/>
    <dgm:cxn modelId="{D50C4C85-685D-41F7-979A-4423BC4F0493}" type="presParOf" srcId="{20DC79EE-FA1A-4DE1-AB53-A6C0076E4BF8}" destId="{A86D7F68-81B8-432E-9027-B009755286D2}" srcOrd="16" destOrd="0" presId="urn:microsoft.com/office/officeart/2008/layout/CircularPictureCallout"/>
    <dgm:cxn modelId="{493091D7-AA8B-4EF3-8B5C-97DEE558FC57}" type="presParOf" srcId="{A86D7F68-81B8-432E-9027-B009755286D2}" destId="{DA0A2B9C-B95E-43AF-B1C0-DC67CBAF7FE3}" srcOrd="0" destOrd="0" presId="urn:microsoft.com/office/officeart/2008/layout/CircularPictureCallout"/>
    <dgm:cxn modelId="{B221A59C-F12C-4467-A463-BA6798844CF8}" type="presParOf" srcId="{20DC79EE-FA1A-4DE1-AB53-A6C0076E4BF8}" destId="{7ECC7C30-C7EC-46CE-9FCC-8430BCB182B4}" srcOrd="17" destOrd="0" presId="urn:microsoft.com/office/officeart/2008/layout/CircularPictureCallout"/>
    <dgm:cxn modelId="{91E39515-517F-4C5E-B2B1-6A75E49FC087}" type="presParOf" srcId="{7ECC7C30-C7EC-46CE-9FCC-8430BCB182B4}" destId="{2ADB12E8-1902-493A-9876-6297BB5FA1D8}" srcOrd="0" destOrd="0" presId="urn:microsoft.com/office/officeart/2008/layout/CircularPictureCallout"/>
    <dgm:cxn modelId="{B1E3E855-327B-4A57-A864-4EAB669B3717}" type="presParOf" srcId="{20DC79EE-FA1A-4DE1-AB53-A6C0076E4BF8}" destId="{7B25C709-D810-46E1-8422-312402635750}" srcOrd="18" destOrd="0" presId="urn:microsoft.com/office/officeart/2008/layout/CircularPictureCallout"/>
    <dgm:cxn modelId="{A7C1A953-3EF3-4A1F-9F67-5FC8F23B30D7}" type="presParOf" srcId="{20DC79EE-FA1A-4DE1-AB53-A6C0076E4BF8}" destId="{EA34A05B-2D5E-4CD2-B8D7-73701CCB271A}" srcOrd="19" destOrd="0" presId="urn:microsoft.com/office/officeart/2008/layout/CircularPictureCallout"/>
    <dgm:cxn modelId="{FC00ADAC-4807-409F-A53D-44B4DA64DB99}" type="presParOf" srcId="{EA34A05B-2D5E-4CD2-B8D7-73701CCB271A}" destId="{70AE0BAC-23D9-4503-BF21-6C4BB507BF9A}"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5C709-D810-46E1-8422-312402635750}">
      <dsp:nvSpPr>
        <dsp:cNvPr id="0" name=""/>
        <dsp:cNvSpPr/>
      </dsp:nvSpPr>
      <dsp:spPr>
        <a:xfrm>
          <a:off x="2055316" y="4109410"/>
          <a:ext cx="4166673"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89E353-55D9-4D3D-B29B-89394D53DEE8}">
      <dsp:nvSpPr>
        <dsp:cNvPr id="0" name=""/>
        <dsp:cNvSpPr/>
      </dsp:nvSpPr>
      <dsp:spPr>
        <a:xfrm>
          <a:off x="2257316" y="3504417"/>
          <a:ext cx="356307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15A9CE-CFA8-4FF2-A403-1D29C8892F0E}">
      <dsp:nvSpPr>
        <dsp:cNvPr id="0" name=""/>
        <dsp:cNvSpPr/>
      </dsp:nvSpPr>
      <dsp:spPr>
        <a:xfrm>
          <a:off x="2257316" y="2771036"/>
          <a:ext cx="323429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E274C-8831-4860-B4DF-AEA481549040}">
      <dsp:nvSpPr>
        <dsp:cNvPr id="0" name=""/>
        <dsp:cNvSpPr/>
      </dsp:nvSpPr>
      <dsp:spPr>
        <a:xfrm>
          <a:off x="2448689" y="2062642"/>
          <a:ext cx="323429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D60713-0092-4033-894D-1C4B4EAD8D71}">
      <dsp:nvSpPr>
        <dsp:cNvPr id="0" name=""/>
        <dsp:cNvSpPr/>
      </dsp:nvSpPr>
      <dsp:spPr>
        <a:xfrm>
          <a:off x="2257316" y="1254833"/>
          <a:ext cx="356307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DA0EB-6F1B-4A4D-BB0C-A9895C1D9523}">
      <dsp:nvSpPr>
        <dsp:cNvPr id="0" name=""/>
        <dsp:cNvSpPr/>
      </dsp:nvSpPr>
      <dsp:spPr>
        <a:xfrm>
          <a:off x="2427441" y="671106"/>
          <a:ext cx="4166673"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C8ABA-D519-484D-807A-4CD85428F325}">
      <dsp:nvSpPr>
        <dsp:cNvPr id="0" name=""/>
        <dsp:cNvSpPr/>
      </dsp:nvSpPr>
      <dsp:spPr>
        <a:xfrm>
          <a:off x="0" y="383799"/>
          <a:ext cx="3758617" cy="380130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4E6706-C4D1-4020-B795-2E9E800C9025}">
      <dsp:nvSpPr>
        <dsp:cNvPr id="0" name=""/>
        <dsp:cNvSpPr/>
      </dsp:nvSpPr>
      <dsp:spPr>
        <a:xfrm>
          <a:off x="340242" y="53160"/>
          <a:ext cx="2958441" cy="5372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s-MX" sz="1600" b="1" kern="1200" dirty="0" smtClean="0">
              <a:solidFill>
                <a:schemeClr val="tx1"/>
              </a:solidFill>
            </a:rPr>
            <a:t>El ingeniero informático puede desenvolverse como…</a:t>
          </a:r>
          <a:endParaRPr lang="es-MX" sz="1600" b="1" kern="1200" dirty="0">
            <a:solidFill>
              <a:schemeClr val="tx1"/>
            </a:solidFill>
          </a:endParaRPr>
        </a:p>
      </dsp:txBody>
      <dsp:txXfrm>
        <a:off x="340242" y="53160"/>
        <a:ext cx="2958441" cy="537220"/>
      </dsp:txXfrm>
    </dsp:sp>
    <dsp:sp modelId="{DF8143A5-CD60-43D8-BC6A-D182C002DD6B}">
      <dsp:nvSpPr>
        <dsp:cNvPr id="0" name=""/>
        <dsp:cNvSpPr/>
      </dsp:nvSpPr>
      <dsp:spPr>
        <a:xfrm>
          <a:off x="6114981" y="319567"/>
          <a:ext cx="618017" cy="61801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1000" b="-2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410992-1FEF-4AFD-AFDC-A70E60613E98}">
      <dsp:nvSpPr>
        <dsp:cNvPr id="0" name=""/>
        <dsp:cNvSpPr/>
      </dsp:nvSpPr>
      <dsp:spPr>
        <a:xfrm>
          <a:off x="6732999" y="319567"/>
          <a:ext cx="1129226" cy="61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lvl="0" algn="l" defTabSz="488950">
            <a:lnSpc>
              <a:spcPct val="90000"/>
            </a:lnSpc>
            <a:spcBef>
              <a:spcPct val="0"/>
            </a:spcBef>
            <a:spcAft>
              <a:spcPct val="35000"/>
            </a:spcAft>
          </a:pPr>
          <a:r>
            <a:rPr lang="es-MX" sz="1100" kern="1200" dirty="0" smtClean="0"/>
            <a:t>Administrador de la infraestructura tecnológica en una organización.</a:t>
          </a:r>
          <a:endParaRPr lang="es-MX" sz="1100" kern="1200" dirty="0"/>
        </a:p>
      </dsp:txBody>
      <dsp:txXfrm>
        <a:off x="6732999" y="319567"/>
        <a:ext cx="1129226" cy="618017"/>
      </dsp:txXfrm>
    </dsp:sp>
    <dsp:sp modelId="{DA1F8835-FA38-452D-B4FD-051C095186B1}">
      <dsp:nvSpPr>
        <dsp:cNvPr id="0" name=""/>
        <dsp:cNvSpPr/>
      </dsp:nvSpPr>
      <dsp:spPr>
        <a:xfrm>
          <a:off x="5511384" y="945824"/>
          <a:ext cx="618017" cy="61801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5C634C-D5FA-484E-B746-A24129E1875D}">
      <dsp:nvSpPr>
        <dsp:cNvPr id="0" name=""/>
        <dsp:cNvSpPr/>
      </dsp:nvSpPr>
      <dsp:spPr>
        <a:xfrm>
          <a:off x="6129402" y="945824"/>
          <a:ext cx="879959" cy="61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lvl="0" algn="l" defTabSz="488950">
            <a:lnSpc>
              <a:spcPct val="90000"/>
            </a:lnSpc>
            <a:spcBef>
              <a:spcPct val="0"/>
            </a:spcBef>
            <a:spcAft>
              <a:spcPct val="35000"/>
            </a:spcAft>
          </a:pPr>
          <a:r>
            <a:rPr lang="es-MX" sz="1100" kern="1200" dirty="0" smtClean="0"/>
            <a:t>Gerente o responsable de áreas informáticas.</a:t>
          </a:r>
          <a:endParaRPr lang="es-MX" sz="1100" kern="1200" dirty="0"/>
        </a:p>
      </dsp:txBody>
      <dsp:txXfrm>
        <a:off x="6129402" y="945824"/>
        <a:ext cx="879959" cy="618017"/>
      </dsp:txXfrm>
    </dsp:sp>
    <dsp:sp modelId="{36827486-3979-46ED-8598-21B0CE4C8186}">
      <dsp:nvSpPr>
        <dsp:cNvPr id="0" name=""/>
        <dsp:cNvSpPr/>
      </dsp:nvSpPr>
      <dsp:spPr>
        <a:xfrm>
          <a:off x="5182599" y="1679205"/>
          <a:ext cx="618017" cy="618017"/>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EA9F86-19E8-449A-9DF8-DBA84068637C}">
      <dsp:nvSpPr>
        <dsp:cNvPr id="0" name=""/>
        <dsp:cNvSpPr/>
      </dsp:nvSpPr>
      <dsp:spPr>
        <a:xfrm>
          <a:off x="5800616" y="1679205"/>
          <a:ext cx="1079470" cy="61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lvl="0" algn="l" defTabSz="488950">
            <a:lnSpc>
              <a:spcPct val="90000"/>
            </a:lnSpc>
            <a:spcBef>
              <a:spcPct val="0"/>
            </a:spcBef>
            <a:spcAft>
              <a:spcPct val="35000"/>
            </a:spcAft>
          </a:pPr>
          <a:r>
            <a:rPr lang="es-MX" sz="1100" kern="1200" dirty="0" smtClean="0"/>
            <a:t>Emprendedor para crear su propia empresa. </a:t>
          </a:r>
          <a:r>
            <a:rPr lang="es-MX" sz="1100" kern="1200" dirty="0" err="1" smtClean="0"/>
            <a:t>Freelancer</a:t>
          </a:r>
          <a:r>
            <a:rPr lang="es-MX" sz="1100" kern="1200" dirty="0" smtClean="0"/>
            <a:t>.</a:t>
          </a:r>
          <a:endParaRPr lang="es-MX" sz="1100" kern="1200" dirty="0"/>
        </a:p>
      </dsp:txBody>
      <dsp:txXfrm>
        <a:off x="5800616" y="1679205"/>
        <a:ext cx="1079470" cy="618017"/>
      </dsp:txXfrm>
    </dsp:sp>
    <dsp:sp modelId="{35F76AB9-2E01-4A12-8A3C-30255900E4BA}">
      <dsp:nvSpPr>
        <dsp:cNvPr id="0" name=""/>
        <dsp:cNvSpPr/>
      </dsp:nvSpPr>
      <dsp:spPr>
        <a:xfrm>
          <a:off x="5182599" y="2462027"/>
          <a:ext cx="618017" cy="618017"/>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014AFC-323F-42F9-963B-B50917E728F0}">
      <dsp:nvSpPr>
        <dsp:cNvPr id="0" name=""/>
        <dsp:cNvSpPr/>
      </dsp:nvSpPr>
      <dsp:spPr>
        <a:xfrm>
          <a:off x="5800616" y="2462027"/>
          <a:ext cx="856984" cy="61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lvl="0" algn="l" defTabSz="488950">
            <a:lnSpc>
              <a:spcPct val="90000"/>
            </a:lnSpc>
            <a:spcBef>
              <a:spcPct val="0"/>
            </a:spcBef>
            <a:spcAft>
              <a:spcPct val="35000"/>
            </a:spcAft>
          </a:pPr>
          <a:r>
            <a:rPr lang="es-MX" sz="1100" kern="1200" dirty="0" smtClean="0"/>
            <a:t>Consultor y/o gestor de proyectos informáticos</a:t>
          </a:r>
          <a:endParaRPr lang="es-MX" sz="1100" kern="1200" dirty="0"/>
        </a:p>
      </dsp:txBody>
      <dsp:txXfrm>
        <a:off x="5800616" y="2462027"/>
        <a:ext cx="856984" cy="618017"/>
      </dsp:txXfrm>
    </dsp:sp>
    <dsp:sp modelId="{7B0BA071-3129-43E8-BB0F-D3EB5F897BD2}">
      <dsp:nvSpPr>
        <dsp:cNvPr id="0" name=""/>
        <dsp:cNvSpPr/>
      </dsp:nvSpPr>
      <dsp:spPr>
        <a:xfrm>
          <a:off x="5511384" y="3195408"/>
          <a:ext cx="618017" cy="618017"/>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0A2B9C-B95E-43AF-B1C0-DC67CBAF7FE3}">
      <dsp:nvSpPr>
        <dsp:cNvPr id="0" name=""/>
        <dsp:cNvSpPr/>
      </dsp:nvSpPr>
      <dsp:spPr>
        <a:xfrm>
          <a:off x="6129402" y="3195408"/>
          <a:ext cx="1399279" cy="61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lvl="0" algn="l" defTabSz="488950">
            <a:lnSpc>
              <a:spcPct val="90000"/>
            </a:lnSpc>
            <a:spcBef>
              <a:spcPct val="0"/>
            </a:spcBef>
            <a:spcAft>
              <a:spcPct val="35000"/>
            </a:spcAft>
          </a:pPr>
          <a:r>
            <a:rPr lang="es-MX" sz="1100" kern="1200" dirty="0" smtClean="0"/>
            <a:t>Analista, diseñador y administrador de redes de comunicación de datos. </a:t>
          </a:r>
          <a:endParaRPr lang="es-MX" sz="1100" kern="1200" dirty="0"/>
        </a:p>
      </dsp:txBody>
      <dsp:txXfrm>
        <a:off x="6129402" y="3195408"/>
        <a:ext cx="1399279" cy="618017"/>
      </dsp:txXfrm>
    </dsp:sp>
    <dsp:sp modelId="{2ADB12E8-1902-493A-9876-6297BB5FA1D8}">
      <dsp:nvSpPr>
        <dsp:cNvPr id="0" name=""/>
        <dsp:cNvSpPr/>
      </dsp:nvSpPr>
      <dsp:spPr>
        <a:xfrm>
          <a:off x="6114981" y="3821666"/>
          <a:ext cx="618017" cy="618017"/>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E0BAC-23D9-4503-BF21-6C4BB507BF9A}">
      <dsp:nvSpPr>
        <dsp:cNvPr id="0" name=""/>
        <dsp:cNvSpPr/>
      </dsp:nvSpPr>
      <dsp:spPr>
        <a:xfrm>
          <a:off x="6732999" y="3821666"/>
          <a:ext cx="841593" cy="61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lvl="0" algn="l" defTabSz="488950">
            <a:lnSpc>
              <a:spcPct val="90000"/>
            </a:lnSpc>
            <a:spcBef>
              <a:spcPct val="0"/>
            </a:spcBef>
            <a:spcAft>
              <a:spcPct val="35000"/>
            </a:spcAft>
          </a:pPr>
          <a:r>
            <a:rPr lang="es-MX" sz="1100" kern="1200" dirty="0" smtClean="0"/>
            <a:t>Auditor de sistemas de información.</a:t>
          </a:r>
          <a:endParaRPr lang="es-MX" sz="1100" kern="1200" dirty="0"/>
        </a:p>
      </dsp:txBody>
      <dsp:txXfrm>
        <a:off x="6732999" y="3821666"/>
        <a:ext cx="841593" cy="61801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MX"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dirty="0"/>
          </a:p>
        </p:txBody>
      </p:sp>
      <p:sp>
        <p:nvSpPr>
          <p:cNvPr id="4" name="3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pic>
        <p:nvPicPr>
          <p:cNvPr id="7" name="6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1265" y="863074"/>
            <a:ext cx="475181" cy="476671"/>
          </a:xfrm>
          <a:prstGeom prst="rect">
            <a:avLst/>
          </a:prstGeom>
        </p:spPr>
      </p:pic>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76" y="908720"/>
            <a:ext cx="869082" cy="490162"/>
          </a:xfrm>
          <a:prstGeom prst="rect">
            <a:avLst/>
          </a:prstGeom>
        </p:spPr>
      </p:pic>
      <p:pic>
        <p:nvPicPr>
          <p:cNvPr id="9" name="8 Imagen"/>
          <p:cNvPicPr>
            <a:picLocks noChangeAspect="1"/>
          </p:cNvPicPr>
          <p:nvPr/>
        </p:nvPicPr>
        <p:blipFill rotWithShape="1">
          <a:blip r:embed="rId4" cstate="print">
            <a:extLst>
              <a:ext uri="{28A0092B-C50C-407E-A947-70E740481C1C}">
                <a14:useLocalDpi xmlns:a14="http://schemas.microsoft.com/office/drawing/2010/main" val="0"/>
              </a:ext>
            </a:extLst>
          </a:blip>
          <a:srcRect t="23017" b="33216"/>
          <a:stretch/>
        </p:blipFill>
        <p:spPr>
          <a:xfrm>
            <a:off x="683568" y="908720"/>
            <a:ext cx="1701226" cy="575352"/>
          </a:xfrm>
          <a:prstGeom prst="rect">
            <a:avLst/>
          </a:prstGeom>
        </p:spPr>
      </p:pic>
      <p:sp>
        <p:nvSpPr>
          <p:cNvPr id="11" name="10 Rectángulo"/>
          <p:cNvSpPr/>
          <p:nvPr/>
        </p:nvSpPr>
        <p:spPr>
          <a:xfrm>
            <a:off x="467544" y="6093296"/>
            <a:ext cx="6948772" cy="21602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12" name="11 Rectángulo"/>
          <p:cNvSpPr/>
          <p:nvPr/>
        </p:nvSpPr>
        <p:spPr>
          <a:xfrm>
            <a:off x="7493417" y="6093296"/>
            <a:ext cx="1195261"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Tree>
    <p:extLst>
      <p:ext uri="{BB962C8B-B14F-4D97-AF65-F5344CB8AC3E}">
        <p14:creationId xmlns:p14="http://schemas.microsoft.com/office/powerpoint/2010/main" val="84398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98319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217605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a:xfrm>
            <a:off x="457200" y="1700809"/>
            <a:ext cx="8229600" cy="4425355"/>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dirty="0"/>
          </a:p>
        </p:txBody>
      </p:sp>
      <p:sp>
        <p:nvSpPr>
          <p:cNvPr id="4" name="3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
        <p:nvSpPr>
          <p:cNvPr id="7" name="6 Rectángulo"/>
          <p:cNvSpPr/>
          <p:nvPr/>
        </p:nvSpPr>
        <p:spPr>
          <a:xfrm>
            <a:off x="467544" y="1412776"/>
            <a:ext cx="6948772" cy="21602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8" name="7 Rectángulo"/>
          <p:cNvSpPr/>
          <p:nvPr/>
        </p:nvSpPr>
        <p:spPr>
          <a:xfrm>
            <a:off x="7493417" y="1412776"/>
            <a:ext cx="1195261"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pic>
        <p:nvPicPr>
          <p:cNvPr id="9" name="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81207"/>
            <a:ext cx="475181" cy="476671"/>
          </a:xfrm>
          <a:prstGeom prst="rect">
            <a:avLst/>
          </a:prstGeom>
        </p:spPr>
      </p:pic>
      <p:pic>
        <p:nvPicPr>
          <p:cNvPr id="10" name="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960" y="6256720"/>
            <a:ext cx="869082" cy="490162"/>
          </a:xfrm>
          <a:prstGeom prst="rect">
            <a:avLst/>
          </a:prstGeom>
        </p:spPr>
      </p:pic>
      <p:pic>
        <p:nvPicPr>
          <p:cNvPr id="11" name="10 Imagen"/>
          <p:cNvPicPr>
            <a:picLocks noChangeAspect="1"/>
          </p:cNvPicPr>
          <p:nvPr/>
        </p:nvPicPr>
        <p:blipFill rotWithShape="1">
          <a:blip r:embed="rId4" cstate="print">
            <a:extLst>
              <a:ext uri="{28A0092B-C50C-407E-A947-70E740481C1C}">
                <a14:useLocalDpi xmlns:a14="http://schemas.microsoft.com/office/drawing/2010/main" val="0"/>
              </a:ext>
            </a:extLst>
          </a:blip>
          <a:srcRect t="23017" b="33216"/>
          <a:stretch/>
        </p:blipFill>
        <p:spPr>
          <a:xfrm>
            <a:off x="467544" y="6165215"/>
            <a:ext cx="1701226" cy="575352"/>
          </a:xfrm>
          <a:prstGeom prst="rect">
            <a:avLst/>
          </a:prstGeom>
        </p:spPr>
      </p:pic>
    </p:spTree>
    <p:extLst>
      <p:ext uri="{BB962C8B-B14F-4D97-AF65-F5344CB8AC3E}">
        <p14:creationId xmlns:p14="http://schemas.microsoft.com/office/powerpoint/2010/main" val="76285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226754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
        <p:nvSpPr>
          <p:cNvPr id="8" name="7 Rectángulo"/>
          <p:cNvSpPr/>
          <p:nvPr/>
        </p:nvSpPr>
        <p:spPr>
          <a:xfrm>
            <a:off x="467544" y="1412776"/>
            <a:ext cx="6948772" cy="21602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9" name="8 Rectángulo"/>
          <p:cNvSpPr/>
          <p:nvPr/>
        </p:nvSpPr>
        <p:spPr>
          <a:xfrm>
            <a:off x="7493417" y="1412776"/>
            <a:ext cx="1195261"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pic>
        <p:nvPicPr>
          <p:cNvPr id="10" name="9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81207"/>
            <a:ext cx="475181" cy="476671"/>
          </a:xfrm>
          <a:prstGeom prst="rect">
            <a:avLst/>
          </a:prstGeom>
        </p:spPr>
      </p:pic>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960" y="6256720"/>
            <a:ext cx="869082" cy="490162"/>
          </a:xfrm>
          <a:prstGeom prst="rect">
            <a:avLst/>
          </a:prstGeom>
        </p:spPr>
      </p:pic>
      <p:pic>
        <p:nvPicPr>
          <p:cNvPr id="12" name="11 Imagen"/>
          <p:cNvPicPr>
            <a:picLocks noChangeAspect="1"/>
          </p:cNvPicPr>
          <p:nvPr/>
        </p:nvPicPr>
        <p:blipFill rotWithShape="1">
          <a:blip r:embed="rId4" cstate="print">
            <a:extLst>
              <a:ext uri="{28A0092B-C50C-407E-A947-70E740481C1C}">
                <a14:useLocalDpi xmlns:a14="http://schemas.microsoft.com/office/drawing/2010/main" val="0"/>
              </a:ext>
            </a:extLst>
          </a:blip>
          <a:srcRect t="23017" b="33216"/>
          <a:stretch/>
        </p:blipFill>
        <p:spPr>
          <a:xfrm>
            <a:off x="467544" y="6165215"/>
            <a:ext cx="1701226" cy="575352"/>
          </a:xfrm>
          <a:prstGeom prst="rect">
            <a:avLst/>
          </a:prstGeom>
        </p:spPr>
      </p:pic>
      <p:sp>
        <p:nvSpPr>
          <p:cNvPr id="13" name="12 CuadroTexto"/>
          <p:cNvSpPr txBox="1"/>
          <p:nvPr/>
        </p:nvSpPr>
        <p:spPr>
          <a:xfrm>
            <a:off x="6588225" y="6452891"/>
            <a:ext cx="1656184" cy="261610"/>
          </a:xfrm>
          <a:prstGeom prst="rect">
            <a:avLst/>
          </a:prstGeom>
          <a:noFill/>
        </p:spPr>
        <p:txBody>
          <a:bodyPr wrap="square" rtlCol="0">
            <a:spAutoFit/>
          </a:bodyPr>
          <a:lstStyle/>
          <a:p>
            <a:r>
              <a:rPr lang="es-MX" sz="1100" dirty="0">
                <a:latin typeface="Adobe Garamond Pro Bold" pitchFamily="18" charset="0"/>
              </a:rPr>
              <a:t>Unidad 3 - Modulación</a:t>
            </a:r>
          </a:p>
        </p:txBody>
      </p:sp>
    </p:spTree>
    <p:extLst>
      <p:ext uri="{BB962C8B-B14F-4D97-AF65-F5344CB8AC3E}">
        <p14:creationId xmlns:p14="http://schemas.microsoft.com/office/powerpoint/2010/main" val="160432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35405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
        <p:nvSpPr>
          <p:cNvPr id="6" name="5 Rectángulo"/>
          <p:cNvSpPr/>
          <p:nvPr/>
        </p:nvSpPr>
        <p:spPr>
          <a:xfrm>
            <a:off x="467544" y="1412776"/>
            <a:ext cx="6948772" cy="21602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7" name="6 Rectángulo"/>
          <p:cNvSpPr/>
          <p:nvPr/>
        </p:nvSpPr>
        <p:spPr>
          <a:xfrm>
            <a:off x="7493417" y="1412776"/>
            <a:ext cx="1195261"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pic>
        <p:nvPicPr>
          <p:cNvPr id="8" name="7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81207"/>
            <a:ext cx="475181" cy="476671"/>
          </a:xfrm>
          <a:prstGeom prst="rect">
            <a:avLst/>
          </a:prstGeom>
        </p:spPr>
      </p:pic>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960" y="6256720"/>
            <a:ext cx="869082" cy="490162"/>
          </a:xfrm>
          <a:prstGeom prst="rect">
            <a:avLst/>
          </a:prstGeom>
        </p:spPr>
      </p:pic>
      <p:pic>
        <p:nvPicPr>
          <p:cNvPr id="10" name="9 Imagen"/>
          <p:cNvPicPr>
            <a:picLocks noChangeAspect="1"/>
          </p:cNvPicPr>
          <p:nvPr/>
        </p:nvPicPr>
        <p:blipFill rotWithShape="1">
          <a:blip r:embed="rId4" cstate="print">
            <a:extLst>
              <a:ext uri="{28A0092B-C50C-407E-A947-70E740481C1C}">
                <a14:useLocalDpi xmlns:a14="http://schemas.microsoft.com/office/drawing/2010/main" val="0"/>
              </a:ext>
            </a:extLst>
          </a:blip>
          <a:srcRect t="23017" b="33216"/>
          <a:stretch/>
        </p:blipFill>
        <p:spPr>
          <a:xfrm>
            <a:off x="467544" y="6165215"/>
            <a:ext cx="1701226" cy="575352"/>
          </a:xfrm>
          <a:prstGeom prst="rect">
            <a:avLst/>
          </a:prstGeom>
        </p:spPr>
      </p:pic>
      <p:sp>
        <p:nvSpPr>
          <p:cNvPr id="11" name="10 CuadroTexto"/>
          <p:cNvSpPr txBox="1"/>
          <p:nvPr/>
        </p:nvSpPr>
        <p:spPr>
          <a:xfrm>
            <a:off x="6588225" y="6452891"/>
            <a:ext cx="1656184" cy="261610"/>
          </a:xfrm>
          <a:prstGeom prst="rect">
            <a:avLst/>
          </a:prstGeom>
          <a:noFill/>
        </p:spPr>
        <p:txBody>
          <a:bodyPr wrap="square" rtlCol="0">
            <a:spAutoFit/>
          </a:bodyPr>
          <a:lstStyle/>
          <a:p>
            <a:r>
              <a:rPr lang="es-MX" sz="1100" dirty="0">
                <a:latin typeface="Adobe Garamond Pro Bold" pitchFamily="18" charset="0"/>
              </a:rPr>
              <a:t>Unidad 3 - Modulación</a:t>
            </a:r>
          </a:p>
        </p:txBody>
      </p:sp>
    </p:spTree>
    <p:extLst>
      <p:ext uri="{BB962C8B-B14F-4D97-AF65-F5344CB8AC3E}">
        <p14:creationId xmlns:p14="http://schemas.microsoft.com/office/powerpoint/2010/main" val="370259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194799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157809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F1EAF80-4C01-4386-AAF0-DDC290C5BA71}" type="datetimeFigureOut">
              <a:rPr lang="es-MX" smtClean="0"/>
              <a:t>10/02/2019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4F46698-EA2A-41C0-AF68-474CD0E4D942}" type="slidenum">
              <a:rPr lang="es-MX" smtClean="0"/>
              <a:t>‹Nº›</a:t>
            </a:fld>
            <a:endParaRPr lang="es-MX"/>
          </a:p>
        </p:txBody>
      </p:sp>
    </p:spTree>
    <p:extLst>
      <p:ext uri="{BB962C8B-B14F-4D97-AF65-F5344CB8AC3E}">
        <p14:creationId xmlns:p14="http://schemas.microsoft.com/office/powerpoint/2010/main" val="65334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2 Marcador de texto"/>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EAF80-4C01-4386-AAF0-DDC290C5BA71}" type="datetimeFigureOut">
              <a:rPr lang="es-MX" smtClean="0"/>
              <a:t>10/02/2019</a:t>
            </a:fld>
            <a:endParaRPr lang="es-MX"/>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46698-EA2A-41C0-AF68-474CD0E4D942}" type="slidenum">
              <a:rPr lang="es-MX" smtClean="0"/>
              <a:t>‹Nº›</a:t>
            </a:fld>
            <a:endParaRPr lang="es-MX"/>
          </a:p>
        </p:txBody>
      </p:sp>
    </p:spTree>
    <p:extLst>
      <p:ext uri="{BB962C8B-B14F-4D97-AF65-F5344CB8AC3E}">
        <p14:creationId xmlns:p14="http://schemas.microsoft.com/office/powerpoint/2010/main" val="2018726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kern="1200">
          <a:solidFill>
            <a:srgbClr val="C00000"/>
          </a:solidFill>
          <a:latin typeface="Tw Cen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50000"/>
            </a:schemeClr>
          </a:solidFill>
          <a:latin typeface="Tw Cen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Tw Cen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Tw Cen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Tw Cen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Tw Cen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813905"/>
            <a:ext cx="7772400" cy="788619"/>
          </a:xfrm>
        </p:spPr>
        <p:txBody>
          <a:bodyPr/>
          <a:lstStyle/>
          <a:p>
            <a:r>
              <a:rPr lang="es-MX" dirty="0" smtClean="0"/>
              <a:t>RETOS DEL INGENIERO INFORMÁTICO</a:t>
            </a:r>
            <a:endParaRPr lang="es-MX" dirty="0"/>
          </a:p>
        </p:txBody>
      </p:sp>
      <p:sp>
        <p:nvSpPr>
          <p:cNvPr id="3" name="Subtítulo 2"/>
          <p:cNvSpPr>
            <a:spLocks noGrp="1"/>
          </p:cNvSpPr>
          <p:nvPr>
            <p:ph type="subTitle" idx="1"/>
          </p:nvPr>
        </p:nvSpPr>
        <p:spPr>
          <a:xfrm>
            <a:off x="1371600" y="2775682"/>
            <a:ext cx="6400800" cy="615461"/>
          </a:xfrm>
        </p:spPr>
        <p:txBody>
          <a:bodyPr>
            <a:normAutofit/>
          </a:bodyPr>
          <a:lstStyle/>
          <a:p>
            <a:r>
              <a:rPr lang="es-MX" sz="2800" dirty="0" smtClean="0">
                <a:solidFill>
                  <a:schemeClr val="tx1"/>
                </a:solidFill>
              </a:rPr>
              <a:t>Ingeniería informática</a:t>
            </a:r>
          </a:p>
          <a:p>
            <a:endParaRPr lang="es-MX" sz="2800" dirty="0">
              <a:solidFill>
                <a:schemeClr val="tx1"/>
              </a:solidFill>
            </a:endParaRPr>
          </a:p>
        </p:txBody>
      </p:sp>
      <p:sp>
        <p:nvSpPr>
          <p:cNvPr id="4" name="Subtítulo 2"/>
          <p:cNvSpPr txBox="1">
            <a:spLocks/>
          </p:cNvSpPr>
          <p:nvPr/>
        </p:nvSpPr>
        <p:spPr>
          <a:xfrm>
            <a:off x="495836" y="4425378"/>
            <a:ext cx="3535251" cy="137670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Tw Cen MT"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Tw Cen MT" pitchFamily="34"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Tw Cen MT" pitchFamily="34"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Tw Cen MT" pitchFamily="34"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Tw Cen MT"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s-MX" sz="1100" b="1" dirty="0" smtClean="0">
                <a:solidFill>
                  <a:schemeClr val="tx1"/>
                </a:solidFill>
              </a:rPr>
              <a:t>Presenta:</a:t>
            </a:r>
          </a:p>
          <a:p>
            <a:pPr algn="l"/>
            <a:r>
              <a:rPr lang="es-MX" sz="1100" dirty="0" smtClean="0">
                <a:solidFill>
                  <a:schemeClr val="tx1"/>
                </a:solidFill>
              </a:rPr>
              <a:t>Ana Ruth Sánchez Iturbide</a:t>
            </a:r>
          </a:p>
          <a:p>
            <a:pPr algn="l"/>
            <a:endParaRPr lang="es-MX" sz="1100" dirty="0">
              <a:solidFill>
                <a:schemeClr val="tx1"/>
              </a:solidFill>
            </a:endParaRPr>
          </a:p>
          <a:p>
            <a:pPr algn="l"/>
            <a:r>
              <a:rPr lang="es-MX" sz="1100" b="1" dirty="0" smtClean="0">
                <a:solidFill>
                  <a:schemeClr val="tx1"/>
                </a:solidFill>
              </a:rPr>
              <a:t>Catedrático:</a:t>
            </a:r>
            <a:r>
              <a:rPr lang="es-MX" sz="1100" dirty="0" smtClean="0">
                <a:solidFill>
                  <a:schemeClr val="tx1"/>
                </a:solidFill>
              </a:rPr>
              <a:t> </a:t>
            </a:r>
          </a:p>
          <a:p>
            <a:pPr algn="l"/>
            <a:r>
              <a:rPr lang="es-MX" sz="1100" dirty="0" smtClean="0">
                <a:solidFill>
                  <a:schemeClr val="tx1"/>
                </a:solidFill>
              </a:rPr>
              <a:t>María de los Ángeles Martínez </a:t>
            </a:r>
            <a:r>
              <a:rPr lang="es-MX" sz="1100" dirty="0" smtClean="0">
                <a:solidFill>
                  <a:schemeClr val="tx1"/>
                </a:solidFill>
              </a:rPr>
              <a:t>Morales</a:t>
            </a:r>
          </a:p>
          <a:p>
            <a:pPr algn="l"/>
            <a:endParaRPr lang="es-MX" sz="1100" dirty="0">
              <a:solidFill>
                <a:schemeClr val="tx1"/>
              </a:solidFill>
            </a:endParaRPr>
          </a:p>
          <a:p>
            <a:pPr algn="l"/>
            <a:r>
              <a:rPr lang="es-MX" sz="1100" b="1" dirty="0" smtClean="0">
                <a:solidFill>
                  <a:schemeClr val="tx1"/>
                </a:solidFill>
              </a:rPr>
              <a:t>Asignatura:</a:t>
            </a:r>
          </a:p>
          <a:p>
            <a:pPr algn="l"/>
            <a:r>
              <a:rPr lang="es-MX" sz="1100" dirty="0" smtClean="0">
                <a:solidFill>
                  <a:schemeClr val="tx1"/>
                </a:solidFill>
              </a:rPr>
              <a:t>Estrategia de gestión de Servicios de TI</a:t>
            </a:r>
            <a:endParaRPr lang="es-MX" sz="1100" dirty="0">
              <a:solidFill>
                <a:schemeClr val="tx1"/>
              </a:solidFill>
            </a:endParaRPr>
          </a:p>
        </p:txBody>
      </p:sp>
      <p:sp>
        <p:nvSpPr>
          <p:cNvPr id="5" name="Subtítulo 2"/>
          <p:cNvSpPr txBox="1">
            <a:spLocks/>
          </p:cNvSpPr>
          <p:nvPr/>
        </p:nvSpPr>
        <p:spPr>
          <a:xfrm>
            <a:off x="1248508" y="6321912"/>
            <a:ext cx="7444731" cy="412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Tw Cen MT"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Tw Cen MT" pitchFamily="34"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Tw Cen MT" pitchFamily="34"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Tw Cen MT" pitchFamily="34"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Tw Cen MT"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s-MX" sz="1400" dirty="0" smtClean="0">
                <a:solidFill>
                  <a:schemeClr val="tx1"/>
                </a:solidFill>
              </a:rPr>
              <a:t>San Juan Bautista Tuxtepec, Oaxaca. 11 de Febrero del 2019</a:t>
            </a:r>
            <a:endParaRPr lang="es-MX" sz="1400" dirty="0">
              <a:solidFill>
                <a:schemeClr val="tx1"/>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7193" y="3122351"/>
            <a:ext cx="4069614" cy="2877799"/>
          </a:xfrm>
          <a:prstGeom prst="ellipse">
            <a:avLst/>
          </a:prstGeom>
          <a:ln>
            <a:noFill/>
          </a:ln>
          <a:effectLst>
            <a:softEdge rad="112500"/>
          </a:effectLst>
        </p:spPr>
      </p:pic>
    </p:spTree>
    <p:extLst>
      <p:ext uri="{BB962C8B-B14F-4D97-AF65-F5344CB8AC3E}">
        <p14:creationId xmlns:p14="http://schemas.microsoft.com/office/powerpoint/2010/main" val="3522603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3.RETOS FUTUROS DEL INGENIERO INFORMÁTICO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4428" y="2813809"/>
            <a:ext cx="2930484" cy="3182956"/>
          </a:xfrm>
          <a:prstGeom prst="rect">
            <a:avLst/>
          </a:prstGeom>
        </p:spPr>
      </p:pic>
      <p:sp>
        <p:nvSpPr>
          <p:cNvPr id="5" name="CuadroTexto 4"/>
          <p:cNvSpPr txBox="1"/>
          <p:nvPr/>
        </p:nvSpPr>
        <p:spPr>
          <a:xfrm>
            <a:off x="2643470" y="1648047"/>
            <a:ext cx="6043330" cy="4708981"/>
          </a:xfrm>
          <a:prstGeom prst="rect">
            <a:avLst/>
          </a:prstGeom>
          <a:noFill/>
        </p:spPr>
        <p:txBody>
          <a:bodyPr wrap="square" rtlCol="0">
            <a:spAutoFit/>
          </a:bodyPr>
          <a:lstStyle/>
          <a:p>
            <a:pPr marL="342900" indent="-342900" algn="just">
              <a:buBlip>
                <a:blip r:embed="rId3"/>
              </a:buBlip>
            </a:pPr>
            <a:r>
              <a:rPr lang="es-MX" sz="2000" dirty="0" smtClean="0">
                <a:latin typeface="Tw Cen MT" panose="020B0602020104020603" pitchFamily="34" charset="0"/>
              </a:rPr>
              <a:t>Realizar </a:t>
            </a:r>
            <a:r>
              <a:rPr lang="es-MX" sz="2000" dirty="0">
                <a:latin typeface="Tw Cen MT" panose="020B0602020104020603" pitchFamily="34" charset="0"/>
              </a:rPr>
              <a:t>propuestas y guiar al usuario al producto que </a:t>
            </a:r>
            <a:r>
              <a:rPr lang="es-MX" sz="2000" dirty="0" smtClean="0">
                <a:latin typeface="Tw Cen MT" panose="020B0602020104020603" pitchFamily="34" charset="0"/>
              </a:rPr>
              <a:t>desea.</a:t>
            </a:r>
          </a:p>
          <a:p>
            <a:pPr marL="342900" indent="-342900" algn="just">
              <a:buBlip>
                <a:blip r:embed="rId3"/>
              </a:buBlip>
            </a:pPr>
            <a:endParaRPr lang="es-MX" sz="2000" dirty="0">
              <a:latin typeface="Tw Cen MT" panose="020B0602020104020603" pitchFamily="34" charset="0"/>
            </a:endParaRPr>
          </a:p>
          <a:p>
            <a:pPr marL="342900" indent="-342900" algn="just">
              <a:buBlip>
                <a:blip r:embed="rId3"/>
              </a:buBlip>
            </a:pPr>
            <a:r>
              <a:rPr lang="es-MX" sz="2000" dirty="0">
                <a:latin typeface="Tw Cen MT" panose="020B0602020104020603" pitchFamily="34" charset="0"/>
              </a:rPr>
              <a:t>Debemos ver no solo el sector </a:t>
            </a:r>
            <a:r>
              <a:rPr lang="es-MX" sz="2000" dirty="0" smtClean="0">
                <a:latin typeface="Tw Cen MT" panose="020B0602020104020603" pitchFamily="34" charset="0"/>
              </a:rPr>
              <a:t>tecnológico, </a:t>
            </a:r>
            <a:r>
              <a:rPr lang="es-MX" sz="2000" dirty="0">
                <a:latin typeface="Tw Cen MT" panose="020B0602020104020603" pitchFamily="34" charset="0"/>
              </a:rPr>
              <a:t>sino </a:t>
            </a:r>
            <a:r>
              <a:rPr lang="es-MX" sz="2000" dirty="0" smtClean="0">
                <a:latin typeface="Tw Cen MT" panose="020B0602020104020603" pitchFamily="34" charset="0"/>
              </a:rPr>
              <a:t>también </a:t>
            </a:r>
            <a:r>
              <a:rPr lang="es-MX" sz="2000" dirty="0">
                <a:latin typeface="Tw Cen MT" panose="020B0602020104020603" pitchFamily="34" charset="0"/>
              </a:rPr>
              <a:t>estar cerca de la dirección, influir a nivel </a:t>
            </a:r>
            <a:r>
              <a:rPr lang="es-MX" sz="2000" dirty="0" smtClean="0">
                <a:latin typeface="Tw Cen MT" panose="020B0602020104020603" pitchFamily="34" charset="0"/>
              </a:rPr>
              <a:t>político, </a:t>
            </a:r>
            <a:r>
              <a:rPr lang="es-MX" sz="2000" dirty="0">
                <a:latin typeface="Tw Cen MT" panose="020B0602020104020603" pitchFamily="34" charset="0"/>
              </a:rPr>
              <a:t>empresarial en la toma de </a:t>
            </a:r>
            <a:r>
              <a:rPr lang="es-MX" sz="2000" dirty="0" smtClean="0">
                <a:latin typeface="Tw Cen MT" panose="020B0602020104020603" pitchFamily="34" charset="0"/>
              </a:rPr>
              <a:t>decisiones. </a:t>
            </a:r>
          </a:p>
          <a:p>
            <a:pPr marL="342900" indent="-342900" algn="just">
              <a:buBlip>
                <a:blip r:embed="rId3"/>
              </a:buBlip>
            </a:pPr>
            <a:endParaRPr lang="es-MX" sz="2000" dirty="0">
              <a:latin typeface="Tw Cen MT" panose="020B0602020104020603" pitchFamily="34" charset="0"/>
            </a:endParaRPr>
          </a:p>
          <a:p>
            <a:pPr marL="342900" indent="-342900" algn="just">
              <a:buBlip>
                <a:blip r:embed="rId3"/>
              </a:buBlip>
            </a:pPr>
            <a:r>
              <a:rPr lang="es-MX" sz="2000" dirty="0">
                <a:latin typeface="Tw Cen MT" panose="020B0602020104020603" pitchFamily="34" charset="0"/>
              </a:rPr>
              <a:t>Diseñar y desarrollar software que sea usable para usuarios con alguna </a:t>
            </a:r>
            <a:r>
              <a:rPr lang="es-MX" sz="2000" dirty="0" smtClean="0">
                <a:latin typeface="Tw Cen MT" panose="020B0602020104020603" pitchFamily="34" charset="0"/>
              </a:rPr>
              <a:t>discapacidad. </a:t>
            </a:r>
          </a:p>
          <a:p>
            <a:pPr algn="just"/>
            <a:endParaRPr lang="es-MX" sz="2000" dirty="0" smtClean="0">
              <a:latin typeface="Tw Cen MT" panose="020B0602020104020603" pitchFamily="34" charset="0"/>
            </a:endParaRPr>
          </a:p>
          <a:p>
            <a:pPr marL="342900" indent="-342900" algn="just">
              <a:buBlip>
                <a:blip r:embed="rId3"/>
              </a:buBlip>
            </a:pPr>
            <a:r>
              <a:rPr lang="es-MX" sz="2000" dirty="0" smtClean="0">
                <a:latin typeface="Tw Cen MT" panose="020B0602020104020603" pitchFamily="34" charset="0"/>
              </a:rPr>
              <a:t>Las </a:t>
            </a:r>
            <a:r>
              <a:rPr lang="es-MX" sz="2000" dirty="0">
                <a:latin typeface="Tw Cen MT" panose="020B0602020104020603" pitchFamily="34" charset="0"/>
              </a:rPr>
              <a:t>aplicaciones del mañana, si quieren tener éxito, tendrán que centrarse en ser más rápidas, intuitivas y recolectar toda la información posible sobre el usuario, con la intención de desarrollar el producto que más se ajuste a su perfil.</a:t>
            </a:r>
          </a:p>
        </p:txBody>
      </p:sp>
    </p:spTree>
    <p:extLst>
      <p:ext uri="{BB962C8B-B14F-4D97-AF65-F5344CB8AC3E}">
        <p14:creationId xmlns:p14="http://schemas.microsoft.com/office/powerpoint/2010/main" val="1595190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smtClean="0"/>
              <a:t>4. DIFERENCIA ENTRE INGENIERÍA INFORMÁTICA E INGENIERÍA EN SISTEMAS COMPUTACIONALES.</a:t>
            </a:r>
            <a:endParaRPr lang="es-MX" sz="2800" dirty="0"/>
          </a:p>
        </p:txBody>
      </p:sp>
      <p:sp>
        <p:nvSpPr>
          <p:cNvPr id="3" name="CuadroTexto 2"/>
          <p:cNvSpPr txBox="1"/>
          <p:nvPr/>
        </p:nvSpPr>
        <p:spPr>
          <a:xfrm>
            <a:off x="552893" y="1775637"/>
            <a:ext cx="8133907" cy="707886"/>
          </a:xfrm>
          <a:prstGeom prst="rect">
            <a:avLst/>
          </a:prstGeom>
          <a:noFill/>
        </p:spPr>
        <p:txBody>
          <a:bodyPr wrap="square" rtlCol="0">
            <a:spAutoFit/>
          </a:bodyPr>
          <a:lstStyle/>
          <a:p>
            <a:pPr algn="just"/>
            <a:r>
              <a:rPr lang="es-MX" sz="2000" dirty="0">
                <a:latin typeface="Tw Cen MT" panose="020B0602020104020603" pitchFamily="34" charset="0"/>
              </a:rPr>
              <a:t>Es un hecho que en las dos carreras se estudia temas relacionados con la computación, pero desde diferentes enfoques.</a:t>
            </a:r>
          </a:p>
        </p:txBody>
      </p:sp>
      <p:sp>
        <p:nvSpPr>
          <p:cNvPr id="7" name="CuadroTexto 6"/>
          <p:cNvSpPr txBox="1"/>
          <p:nvPr/>
        </p:nvSpPr>
        <p:spPr>
          <a:xfrm>
            <a:off x="85061" y="3778101"/>
            <a:ext cx="2158409" cy="707886"/>
          </a:xfrm>
          <a:prstGeom prst="rect">
            <a:avLst/>
          </a:prstGeom>
          <a:noFill/>
        </p:spPr>
        <p:txBody>
          <a:bodyPr wrap="square" rtlCol="0">
            <a:spAutoFit/>
          </a:bodyPr>
          <a:lstStyle/>
          <a:p>
            <a:pPr algn="ctr"/>
            <a:r>
              <a:rPr lang="es-MX" sz="2000" dirty="0" smtClean="0">
                <a:latin typeface="Tw Cen MT" panose="020B0602020104020603" pitchFamily="34" charset="0"/>
              </a:rPr>
              <a:t>El ingeniero informático</a:t>
            </a:r>
            <a:endParaRPr lang="es-MX" sz="2000" dirty="0">
              <a:latin typeface="Tw Cen MT" panose="020B0602020104020603" pitchFamily="34" charset="0"/>
            </a:endParaRPr>
          </a:p>
        </p:txBody>
      </p:sp>
      <p:sp>
        <p:nvSpPr>
          <p:cNvPr id="8" name="CuadroTexto 7"/>
          <p:cNvSpPr txBox="1"/>
          <p:nvPr/>
        </p:nvSpPr>
        <p:spPr>
          <a:xfrm>
            <a:off x="2278907" y="3008659"/>
            <a:ext cx="2158409" cy="2246769"/>
          </a:xfrm>
          <a:prstGeom prst="rect">
            <a:avLst/>
          </a:prstGeom>
          <a:noFill/>
        </p:spPr>
        <p:txBody>
          <a:bodyPr wrap="square" rtlCol="0">
            <a:spAutoFit/>
          </a:bodyPr>
          <a:lstStyle/>
          <a:p>
            <a:pPr algn="ctr"/>
            <a:r>
              <a:rPr lang="es-MX" sz="2000" dirty="0" smtClean="0">
                <a:latin typeface="Tw Cen MT" panose="020B0602020104020603" pitchFamily="34" charset="0"/>
              </a:rPr>
              <a:t>Conocimiento Integral </a:t>
            </a:r>
            <a:r>
              <a:rPr lang="es-MX" sz="2000" dirty="0">
                <a:latin typeface="Tw Cen MT" panose="020B0602020104020603" pitchFamily="34" charset="0"/>
              </a:rPr>
              <a:t>en cuanto a la aplicación y operación de diferente software y lenguajes de </a:t>
            </a:r>
            <a:r>
              <a:rPr lang="es-MX" sz="2000" dirty="0" smtClean="0">
                <a:latin typeface="Tw Cen MT" panose="020B0602020104020603" pitchFamily="34" charset="0"/>
              </a:rPr>
              <a:t>programación.</a:t>
            </a:r>
            <a:endParaRPr lang="es-MX" sz="2000" dirty="0">
              <a:latin typeface="Tw Cen MT" panose="020B0602020104020603" pitchFamily="34" charset="0"/>
            </a:endParaRPr>
          </a:p>
        </p:txBody>
      </p:sp>
      <p:sp>
        <p:nvSpPr>
          <p:cNvPr id="9" name="CuadroTexto 8"/>
          <p:cNvSpPr txBox="1"/>
          <p:nvPr/>
        </p:nvSpPr>
        <p:spPr>
          <a:xfrm>
            <a:off x="4823601" y="2489126"/>
            <a:ext cx="2158409" cy="369332"/>
          </a:xfrm>
          <a:prstGeom prst="rect">
            <a:avLst/>
          </a:prstGeom>
          <a:noFill/>
        </p:spPr>
        <p:txBody>
          <a:bodyPr wrap="square" rtlCol="0">
            <a:spAutoFit/>
          </a:bodyPr>
          <a:lstStyle/>
          <a:p>
            <a:pPr algn="ctr"/>
            <a:r>
              <a:rPr lang="es-MX" dirty="0" smtClean="0">
                <a:latin typeface="Tw Cen MT" panose="020B0602020104020603" pitchFamily="34" charset="0"/>
              </a:rPr>
              <a:t>Administración</a:t>
            </a:r>
            <a:endParaRPr lang="es-MX" dirty="0">
              <a:latin typeface="Tw Cen MT" panose="020B0602020104020603" pitchFamily="34" charset="0"/>
            </a:endParaRPr>
          </a:p>
        </p:txBody>
      </p:sp>
      <p:sp>
        <p:nvSpPr>
          <p:cNvPr id="10" name="CuadroTexto 9"/>
          <p:cNvSpPr txBox="1"/>
          <p:nvPr/>
        </p:nvSpPr>
        <p:spPr>
          <a:xfrm>
            <a:off x="4823601" y="3002139"/>
            <a:ext cx="2158409" cy="369332"/>
          </a:xfrm>
          <a:prstGeom prst="rect">
            <a:avLst/>
          </a:prstGeom>
          <a:noFill/>
        </p:spPr>
        <p:txBody>
          <a:bodyPr wrap="square" rtlCol="0">
            <a:spAutoFit/>
          </a:bodyPr>
          <a:lstStyle/>
          <a:p>
            <a:pPr algn="ctr"/>
            <a:r>
              <a:rPr lang="es-MX" dirty="0" smtClean="0">
                <a:latin typeface="Tw Cen MT" panose="020B0602020104020603" pitchFamily="34" charset="0"/>
              </a:rPr>
              <a:t>Derecho</a:t>
            </a:r>
          </a:p>
        </p:txBody>
      </p:sp>
      <p:sp>
        <p:nvSpPr>
          <p:cNvPr id="11" name="CuadroTexto 10"/>
          <p:cNvSpPr txBox="1"/>
          <p:nvPr/>
        </p:nvSpPr>
        <p:spPr>
          <a:xfrm>
            <a:off x="4823601" y="3596288"/>
            <a:ext cx="2158409" cy="369332"/>
          </a:xfrm>
          <a:prstGeom prst="rect">
            <a:avLst/>
          </a:prstGeom>
          <a:noFill/>
        </p:spPr>
        <p:txBody>
          <a:bodyPr wrap="square" rtlCol="0">
            <a:spAutoFit/>
          </a:bodyPr>
          <a:lstStyle/>
          <a:p>
            <a:pPr algn="ctr"/>
            <a:r>
              <a:rPr lang="es-MX" dirty="0" smtClean="0">
                <a:latin typeface="Tw Cen MT" panose="020B0602020104020603" pitchFamily="34" charset="0"/>
              </a:rPr>
              <a:t>Matemáticas</a:t>
            </a:r>
          </a:p>
        </p:txBody>
      </p:sp>
      <p:sp>
        <p:nvSpPr>
          <p:cNvPr id="12" name="CuadroTexto 11"/>
          <p:cNvSpPr txBox="1"/>
          <p:nvPr/>
        </p:nvSpPr>
        <p:spPr>
          <a:xfrm>
            <a:off x="4968912" y="4104258"/>
            <a:ext cx="1920986" cy="646331"/>
          </a:xfrm>
          <a:prstGeom prst="rect">
            <a:avLst/>
          </a:prstGeom>
          <a:noFill/>
        </p:spPr>
        <p:txBody>
          <a:bodyPr wrap="square" rtlCol="0">
            <a:spAutoFit/>
          </a:bodyPr>
          <a:lstStyle/>
          <a:p>
            <a:pPr algn="ctr"/>
            <a:r>
              <a:rPr lang="es-MX" dirty="0" smtClean="0">
                <a:latin typeface="Tw Cen MT" panose="020B0602020104020603" pitchFamily="34" charset="0"/>
              </a:rPr>
              <a:t>Economía y finanzas</a:t>
            </a:r>
          </a:p>
        </p:txBody>
      </p:sp>
      <p:sp>
        <p:nvSpPr>
          <p:cNvPr id="13" name="CuadroTexto 12"/>
          <p:cNvSpPr txBox="1"/>
          <p:nvPr/>
        </p:nvSpPr>
        <p:spPr>
          <a:xfrm>
            <a:off x="4805902" y="4806095"/>
            <a:ext cx="2158409" cy="646331"/>
          </a:xfrm>
          <a:prstGeom prst="rect">
            <a:avLst/>
          </a:prstGeom>
          <a:noFill/>
        </p:spPr>
        <p:txBody>
          <a:bodyPr wrap="square" rtlCol="0">
            <a:spAutoFit/>
          </a:bodyPr>
          <a:lstStyle/>
          <a:p>
            <a:pPr algn="ctr"/>
            <a:r>
              <a:rPr lang="es-MX" dirty="0" smtClean="0">
                <a:latin typeface="Tw Cen MT" panose="020B0602020104020603" pitchFamily="34" charset="0"/>
              </a:rPr>
              <a:t>Gestión de la información</a:t>
            </a:r>
          </a:p>
        </p:txBody>
      </p:sp>
      <p:sp>
        <p:nvSpPr>
          <p:cNvPr id="14" name="CuadroTexto 13"/>
          <p:cNvSpPr txBox="1"/>
          <p:nvPr/>
        </p:nvSpPr>
        <p:spPr>
          <a:xfrm>
            <a:off x="4823601" y="5424978"/>
            <a:ext cx="2158409" cy="646331"/>
          </a:xfrm>
          <a:prstGeom prst="rect">
            <a:avLst/>
          </a:prstGeom>
          <a:noFill/>
        </p:spPr>
        <p:txBody>
          <a:bodyPr wrap="square" rtlCol="0">
            <a:spAutoFit/>
          </a:bodyPr>
          <a:lstStyle/>
          <a:p>
            <a:pPr algn="ctr"/>
            <a:r>
              <a:rPr lang="es-MX" dirty="0" smtClean="0">
                <a:latin typeface="Tw Cen MT" panose="020B0602020104020603" pitchFamily="34" charset="0"/>
              </a:rPr>
              <a:t>Redes y telecomunicaciones</a:t>
            </a:r>
          </a:p>
        </p:txBody>
      </p:sp>
      <p:sp>
        <p:nvSpPr>
          <p:cNvPr id="15" name="Abrir llave 14"/>
          <p:cNvSpPr/>
          <p:nvPr/>
        </p:nvSpPr>
        <p:spPr>
          <a:xfrm>
            <a:off x="1892595" y="2483523"/>
            <a:ext cx="563526" cy="3800319"/>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Abrir llave 15"/>
          <p:cNvSpPr/>
          <p:nvPr/>
        </p:nvSpPr>
        <p:spPr>
          <a:xfrm>
            <a:off x="4472753" y="2483522"/>
            <a:ext cx="563526" cy="3800320"/>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p:cNvSpPr txBox="1"/>
          <p:nvPr/>
        </p:nvSpPr>
        <p:spPr>
          <a:xfrm>
            <a:off x="6797730" y="2436268"/>
            <a:ext cx="2158409" cy="553998"/>
          </a:xfrm>
          <a:prstGeom prst="rect">
            <a:avLst/>
          </a:prstGeom>
          <a:noFill/>
        </p:spPr>
        <p:txBody>
          <a:bodyPr wrap="square" rtlCol="0">
            <a:spAutoFit/>
          </a:bodyPr>
          <a:lstStyle/>
          <a:p>
            <a:pPr algn="ctr"/>
            <a:r>
              <a:rPr lang="es-MX" sz="1000" dirty="0">
                <a:latin typeface="Tw Cen MT" panose="020B0602020104020603" pitchFamily="34" charset="0"/>
              </a:rPr>
              <a:t>Mercadotecnia, Contabilidad, Recursos Humanos, Costos y Presupuestos, Auditorías en Informática, etc.</a:t>
            </a:r>
          </a:p>
        </p:txBody>
      </p:sp>
      <p:sp>
        <p:nvSpPr>
          <p:cNvPr id="18" name="CuadroTexto 17"/>
          <p:cNvSpPr txBox="1"/>
          <p:nvPr/>
        </p:nvSpPr>
        <p:spPr>
          <a:xfrm>
            <a:off x="6592186" y="3067189"/>
            <a:ext cx="2348009" cy="400110"/>
          </a:xfrm>
          <a:prstGeom prst="rect">
            <a:avLst/>
          </a:prstGeom>
          <a:noFill/>
        </p:spPr>
        <p:txBody>
          <a:bodyPr wrap="square" rtlCol="0">
            <a:spAutoFit/>
          </a:bodyPr>
          <a:lstStyle/>
          <a:p>
            <a:pPr algn="ctr"/>
            <a:r>
              <a:rPr lang="es-MX" sz="1000" dirty="0">
                <a:latin typeface="Tw Cen MT" panose="020B0602020104020603" pitchFamily="34" charset="0"/>
              </a:rPr>
              <a:t>Conceptos Jurídicos, Derecho </a:t>
            </a:r>
            <a:r>
              <a:rPr lang="es-MX" sz="1000" dirty="0" smtClean="0">
                <a:latin typeface="Tw Cen MT" panose="020B0602020104020603" pitchFamily="34" charset="0"/>
              </a:rPr>
              <a:t>Informático…</a:t>
            </a:r>
            <a:endParaRPr lang="es-MX" sz="1000" dirty="0">
              <a:latin typeface="Tw Cen MT" panose="020B0602020104020603" pitchFamily="34" charset="0"/>
            </a:endParaRPr>
          </a:p>
        </p:txBody>
      </p:sp>
      <p:sp>
        <p:nvSpPr>
          <p:cNvPr id="19" name="CuadroTexto 18"/>
          <p:cNvSpPr txBox="1"/>
          <p:nvPr/>
        </p:nvSpPr>
        <p:spPr>
          <a:xfrm>
            <a:off x="6797727" y="3497728"/>
            <a:ext cx="2158409" cy="553998"/>
          </a:xfrm>
          <a:prstGeom prst="rect">
            <a:avLst/>
          </a:prstGeom>
          <a:noFill/>
        </p:spPr>
        <p:txBody>
          <a:bodyPr wrap="square" rtlCol="0">
            <a:spAutoFit/>
          </a:bodyPr>
          <a:lstStyle/>
          <a:p>
            <a:pPr algn="ctr"/>
            <a:r>
              <a:rPr lang="es-MX" sz="1000" dirty="0">
                <a:latin typeface="Tw Cen MT" panose="020B0602020104020603" pitchFamily="34" charset="0"/>
              </a:rPr>
              <a:t>Álgebra Lineal, Cálculo Diferencial e </a:t>
            </a:r>
            <a:r>
              <a:rPr lang="es-MX" sz="1000" dirty="0" smtClean="0">
                <a:latin typeface="Tw Cen MT" panose="020B0602020104020603" pitchFamily="34" charset="0"/>
              </a:rPr>
              <a:t>Integral, </a:t>
            </a:r>
            <a:r>
              <a:rPr lang="es-MX" sz="1000" dirty="0">
                <a:latin typeface="Tw Cen MT" panose="020B0602020104020603" pitchFamily="34" charset="0"/>
              </a:rPr>
              <a:t>Matemáticas Discretas, Investigación de Operaciones, etc.</a:t>
            </a:r>
          </a:p>
        </p:txBody>
      </p:sp>
      <p:sp>
        <p:nvSpPr>
          <p:cNvPr id="21" name="CuadroTexto 20"/>
          <p:cNvSpPr txBox="1"/>
          <p:nvPr/>
        </p:nvSpPr>
        <p:spPr>
          <a:xfrm>
            <a:off x="6797728" y="4175185"/>
            <a:ext cx="2158409" cy="400110"/>
          </a:xfrm>
          <a:prstGeom prst="rect">
            <a:avLst/>
          </a:prstGeom>
          <a:noFill/>
        </p:spPr>
        <p:txBody>
          <a:bodyPr wrap="square" rtlCol="0">
            <a:spAutoFit/>
          </a:bodyPr>
          <a:lstStyle/>
          <a:p>
            <a:pPr algn="ctr"/>
            <a:r>
              <a:rPr lang="es-MX" sz="1000" dirty="0">
                <a:latin typeface="Tw Cen MT" panose="020B0602020104020603" pitchFamily="34" charset="0"/>
              </a:rPr>
              <a:t>Modelos Financieros, Economía Internacional</a:t>
            </a:r>
          </a:p>
        </p:txBody>
      </p:sp>
      <p:sp>
        <p:nvSpPr>
          <p:cNvPr id="22" name="CuadroTexto 21"/>
          <p:cNvSpPr txBox="1"/>
          <p:nvPr/>
        </p:nvSpPr>
        <p:spPr>
          <a:xfrm>
            <a:off x="6797727" y="5480712"/>
            <a:ext cx="2158409" cy="707886"/>
          </a:xfrm>
          <a:prstGeom prst="rect">
            <a:avLst/>
          </a:prstGeom>
          <a:noFill/>
        </p:spPr>
        <p:txBody>
          <a:bodyPr wrap="square" rtlCol="0">
            <a:spAutoFit/>
          </a:bodyPr>
          <a:lstStyle/>
          <a:p>
            <a:pPr algn="ctr"/>
            <a:r>
              <a:rPr lang="es-MX" sz="1000" dirty="0">
                <a:latin typeface="Tw Cen MT" panose="020B0602020104020603" pitchFamily="34" charset="0"/>
              </a:rPr>
              <a:t>Instalación de Redes, Redes Tolerantes a Fallos, Sistemas Análogos y Digitales, Administración en Unix, Normatividad </a:t>
            </a:r>
          </a:p>
        </p:txBody>
      </p:sp>
      <p:sp>
        <p:nvSpPr>
          <p:cNvPr id="23" name="CuadroTexto 22"/>
          <p:cNvSpPr txBox="1"/>
          <p:nvPr/>
        </p:nvSpPr>
        <p:spPr>
          <a:xfrm>
            <a:off x="6797727" y="4618938"/>
            <a:ext cx="2158409" cy="861774"/>
          </a:xfrm>
          <a:prstGeom prst="rect">
            <a:avLst/>
          </a:prstGeom>
          <a:noFill/>
        </p:spPr>
        <p:txBody>
          <a:bodyPr wrap="square" rtlCol="0">
            <a:spAutoFit/>
          </a:bodyPr>
          <a:lstStyle/>
          <a:p>
            <a:pPr algn="ctr"/>
            <a:r>
              <a:rPr lang="es-MX" sz="1000">
                <a:latin typeface="Tw Cen MT" panose="020B0602020104020603" pitchFamily="34" charset="0"/>
              </a:rPr>
              <a:t>Sistemas de la Información, Inteligencia Artificial, Administración de la Tecnología, Planeación Estratégica de Proyectos Informáticos, etc.</a:t>
            </a:r>
            <a:endParaRPr lang="es-MX" sz="1000" dirty="0">
              <a:latin typeface="Tw Cen MT" panose="020B0602020104020603" pitchFamily="34" charset="0"/>
            </a:endParaRPr>
          </a:p>
        </p:txBody>
      </p:sp>
      <p:sp>
        <p:nvSpPr>
          <p:cNvPr id="24" name="Abrir llave 23"/>
          <p:cNvSpPr/>
          <p:nvPr/>
        </p:nvSpPr>
        <p:spPr>
          <a:xfrm>
            <a:off x="6673675" y="2401152"/>
            <a:ext cx="216223" cy="48019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5" name="Abrir llave 24"/>
          <p:cNvSpPr/>
          <p:nvPr/>
        </p:nvSpPr>
        <p:spPr>
          <a:xfrm>
            <a:off x="6673675" y="2948121"/>
            <a:ext cx="216223" cy="48019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6" name="Abrir llave 25"/>
          <p:cNvSpPr/>
          <p:nvPr/>
        </p:nvSpPr>
        <p:spPr>
          <a:xfrm>
            <a:off x="6673675" y="3553161"/>
            <a:ext cx="216223" cy="48019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7" name="Abrir llave 26"/>
          <p:cNvSpPr/>
          <p:nvPr/>
        </p:nvSpPr>
        <p:spPr>
          <a:xfrm>
            <a:off x="6678966" y="4130011"/>
            <a:ext cx="216223" cy="48019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Abrir llave 27"/>
          <p:cNvSpPr/>
          <p:nvPr/>
        </p:nvSpPr>
        <p:spPr>
          <a:xfrm>
            <a:off x="6694927" y="4703516"/>
            <a:ext cx="194972" cy="696728"/>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Abrir llave 28"/>
          <p:cNvSpPr/>
          <p:nvPr/>
        </p:nvSpPr>
        <p:spPr>
          <a:xfrm>
            <a:off x="6716214" y="5468179"/>
            <a:ext cx="248100" cy="58186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320403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smtClean="0"/>
              <a:t>4. DIFERENCIA ENTRE INGENIERÍA INFORMÁTICA E INGENIERÍA EN SISTEMAS COMPUTACIONALES.</a:t>
            </a:r>
            <a:endParaRPr lang="es-MX" sz="2800" dirty="0"/>
          </a:p>
        </p:txBody>
      </p:sp>
      <p:sp>
        <p:nvSpPr>
          <p:cNvPr id="7" name="CuadroTexto 6"/>
          <p:cNvSpPr txBox="1"/>
          <p:nvPr/>
        </p:nvSpPr>
        <p:spPr>
          <a:xfrm>
            <a:off x="-106325" y="3416594"/>
            <a:ext cx="2158409" cy="1015663"/>
          </a:xfrm>
          <a:prstGeom prst="rect">
            <a:avLst/>
          </a:prstGeom>
          <a:noFill/>
        </p:spPr>
        <p:txBody>
          <a:bodyPr wrap="square" rtlCol="0">
            <a:spAutoFit/>
          </a:bodyPr>
          <a:lstStyle/>
          <a:p>
            <a:pPr algn="ctr"/>
            <a:r>
              <a:rPr lang="es-MX" sz="2000" dirty="0" smtClean="0">
                <a:latin typeface="Tw Cen MT" panose="020B0602020104020603" pitchFamily="34" charset="0"/>
              </a:rPr>
              <a:t>El ingeniero en Sistemas Computacionales</a:t>
            </a:r>
            <a:endParaRPr lang="es-MX" sz="2000" dirty="0">
              <a:latin typeface="Tw Cen MT" panose="020B0602020104020603" pitchFamily="34" charset="0"/>
            </a:endParaRPr>
          </a:p>
        </p:txBody>
      </p:sp>
      <p:sp>
        <p:nvSpPr>
          <p:cNvPr id="8" name="CuadroTexto 7"/>
          <p:cNvSpPr txBox="1"/>
          <p:nvPr/>
        </p:nvSpPr>
        <p:spPr>
          <a:xfrm>
            <a:off x="2082201" y="2357896"/>
            <a:ext cx="2158409" cy="3416320"/>
          </a:xfrm>
          <a:prstGeom prst="rect">
            <a:avLst/>
          </a:prstGeom>
          <a:noFill/>
        </p:spPr>
        <p:txBody>
          <a:bodyPr wrap="square" rtlCol="0">
            <a:spAutoFit/>
          </a:bodyPr>
          <a:lstStyle/>
          <a:p>
            <a:pPr algn="ctr"/>
            <a:r>
              <a:rPr lang="es-MX" dirty="0">
                <a:latin typeface="Tw Cen MT" panose="020B0602020104020603" pitchFamily="34" charset="0"/>
              </a:rPr>
              <a:t>su campo de visión está más especializado hacia el tema de programación y desarrollo de redes, no tiene tanto conocimiento de temas administrativos, financieros o de </a:t>
            </a:r>
            <a:r>
              <a:rPr lang="es-MX" dirty="0" smtClean="0">
                <a:latin typeface="Tw Cen MT" panose="020B0602020104020603" pitchFamily="34" charset="0"/>
              </a:rPr>
              <a:t>legislación.</a:t>
            </a:r>
            <a:endParaRPr lang="es-MX" dirty="0">
              <a:latin typeface="Tw Cen MT" panose="020B0602020104020603" pitchFamily="34" charset="0"/>
            </a:endParaRPr>
          </a:p>
        </p:txBody>
      </p:sp>
      <p:sp>
        <p:nvSpPr>
          <p:cNvPr id="9" name="CuadroTexto 8"/>
          <p:cNvSpPr txBox="1"/>
          <p:nvPr/>
        </p:nvSpPr>
        <p:spPr>
          <a:xfrm>
            <a:off x="4632215" y="2127619"/>
            <a:ext cx="2158409" cy="369332"/>
          </a:xfrm>
          <a:prstGeom prst="rect">
            <a:avLst/>
          </a:prstGeom>
          <a:noFill/>
        </p:spPr>
        <p:txBody>
          <a:bodyPr wrap="square" rtlCol="0">
            <a:spAutoFit/>
          </a:bodyPr>
          <a:lstStyle/>
          <a:p>
            <a:pPr algn="ctr"/>
            <a:r>
              <a:rPr lang="es-MX" dirty="0" smtClean="0">
                <a:latin typeface="Tw Cen MT" panose="020B0602020104020603" pitchFamily="34" charset="0"/>
              </a:rPr>
              <a:t>Matemáticas</a:t>
            </a:r>
            <a:endParaRPr lang="es-MX" dirty="0">
              <a:latin typeface="Tw Cen MT" panose="020B0602020104020603" pitchFamily="34" charset="0"/>
            </a:endParaRPr>
          </a:p>
        </p:txBody>
      </p:sp>
      <p:sp>
        <p:nvSpPr>
          <p:cNvPr id="10" name="CuadroTexto 9"/>
          <p:cNvSpPr txBox="1"/>
          <p:nvPr/>
        </p:nvSpPr>
        <p:spPr>
          <a:xfrm>
            <a:off x="4632215" y="2833641"/>
            <a:ext cx="2158409" cy="646331"/>
          </a:xfrm>
          <a:prstGeom prst="rect">
            <a:avLst/>
          </a:prstGeom>
          <a:noFill/>
        </p:spPr>
        <p:txBody>
          <a:bodyPr wrap="square" rtlCol="0">
            <a:spAutoFit/>
          </a:bodyPr>
          <a:lstStyle/>
          <a:p>
            <a:pPr algn="ctr"/>
            <a:r>
              <a:rPr lang="es-MX" dirty="0" smtClean="0">
                <a:latin typeface="Tw Cen MT" panose="020B0602020104020603" pitchFamily="34" charset="0"/>
              </a:rPr>
              <a:t>Ciencias de </a:t>
            </a:r>
          </a:p>
          <a:p>
            <a:pPr algn="ctr"/>
            <a:r>
              <a:rPr lang="es-MX" dirty="0" smtClean="0">
                <a:latin typeface="Tw Cen MT" panose="020B0602020104020603" pitchFamily="34" charset="0"/>
              </a:rPr>
              <a:t>cómputo</a:t>
            </a:r>
          </a:p>
        </p:txBody>
      </p:sp>
      <p:sp>
        <p:nvSpPr>
          <p:cNvPr id="11" name="CuadroTexto 10"/>
          <p:cNvSpPr txBox="1"/>
          <p:nvPr/>
        </p:nvSpPr>
        <p:spPr>
          <a:xfrm>
            <a:off x="4590608" y="3704394"/>
            <a:ext cx="2158409" cy="646331"/>
          </a:xfrm>
          <a:prstGeom prst="rect">
            <a:avLst/>
          </a:prstGeom>
          <a:noFill/>
        </p:spPr>
        <p:txBody>
          <a:bodyPr wrap="square" rtlCol="0">
            <a:spAutoFit/>
          </a:bodyPr>
          <a:lstStyle/>
          <a:p>
            <a:pPr algn="ctr"/>
            <a:r>
              <a:rPr lang="es-MX" dirty="0" smtClean="0">
                <a:latin typeface="Tw Cen MT" panose="020B0602020104020603" pitchFamily="34" charset="0"/>
              </a:rPr>
              <a:t>Ciencias </a:t>
            </a:r>
          </a:p>
          <a:p>
            <a:pPr algn="ctr"/>
            <a:r>
              <a:rPr lang="es-MX" dirty="0" smtClean="0">
                <a:latin typeface="Tw Cen MT" panose="020B0602020104020603" pitchFamily="34" charset="0"/>
              </a:rPr>
              <a:t>Exactas</a:t>
            </a:r>
          </a:p>
        </p:txBody>
      </p:sp>
      <p:sp>
        <p:nvSpPr>
          <p:cNvPr id="12" name="CuadroTexto 11"/>
          <p:cNvSpPr txBox="1"/>
          <p:nvPr/>
        </p:nvSpPr>
        <p:spPr>
          <a:xfrm>
            <a:off x="4680041" y="4501618"/>
            <a:ext cx="1920986" cy="646331"/>
          </a:xfrm>
          <a:prstGeom prst="rect">
            <a:avLst/>
          </a:prstGeom>
          <a:noFill/>
        </p:spPr>
        <p:txBody>
          <a:bodyPr wrap="square" rtlCol="0">
            <a:spAutoFit/>
          </a:bodyPr>
          <a:lstStyle/>
          <a:p>
            <a:pPr algn="ctr"/>
            <a:r>
              <a:rPr lang="es-MX" dirty="0" smtClean="0">
                <a:latin typeface="Tw Cen MT" panose="020B0602020104020603" pitchFamily="34" charset="0"/>
              </a:rPr>
              <a:t>Redes y</a:t>
            </a:r>
          </a:p>
          <a:p>
            <a:pPr algn="ctr"/>
            <a:r>
              <a:rPr lang="es-MX" dirty="0" smtClean="0">
                <a:latin typeface="Tw Cen MT" panose="020B0602020104020603" pitchFamily="34" charset="0"/>
              </a:rPr>
              <a:t>dispositivos</a:t>
            </a:r>
          </a:p>
        </p:txBody>
      </p:sp>
      <p:sp>
        <p:nvSpPr>
          <p:cNvPr id="13" name="CuadroTexto 12"/>
          <p:cNvSpPr txBox="1"/>
          <p:nvPr/>
        </p:nvSpPr>
        <p:spPr>
          <a:xfrm>
            <a:off x="4572000" y="5368104"/>
            <a:ext cx="2158409" cy="369332"/>
          </a:xfrm>
          <a:prstGeom prst="rect">
            <a:avLst/>
          </a:prstGeom>
          <a:noFill/>
        </p:spPr>
        <p:txBody>
          <a:bodyPr wrap="square" rtlCol="0">
            <a:spAutoFit/>
          </a:bodyPr>
          <a:lstStyle/>
          <a:p>
            <a:pPr algn="ctr"/>
            <a:r>
              <a:rPr lang="es-MX" dirty="0" smtClean="0">
                <a:latin typeface="Tw Cen MT" panose="020B0602020104020603" pitchFamily="34" charset="0"/>
              </a:rPr>
              <a:t>Programación</a:t>
            </a:r>
          </a:p>
        </p:txBody>
      </p:sp>
      <p:sp>
        <p:nvSpPr>
          <p:cNvPr id="15" name="Abrir llave 14"/>
          <p:cNvSpPr/>
          <p:nvPr/>
        </p:nvSpPr>
        <p:spPr>
          <a:xfrm>
            <a:off x="1701209" y="2122016"/>
            <a:ext cx="563526" cy="3800319"/>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Abrir llave 15"/>
          <p:cNvSpPr/>
          <p:nvPr/>
        </p:nvSpPr>
        <p:spPr>
          <a:xfrm>
            <a:off x="4281367" y="2122015"/>
            <a:ext cx="563526" cy="3800320"/>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p:cNvSpPr txBox="1"/>
          <p:nvPr/>
        </p:nvSpPr>
        <p:spPr>
          <a:xfrm>
            <a:off x="6606341" y="1967628"/>
            <a:ext cx="2158409" cy="861774"/>
          </a:xfrm>
          <a:prstGeom prst="rect">
            <a:avLst/>
          </a:prstGeom>
          <a:noFill/>
        </p:spPr>
        <p:txBody>
          <a:bodyPr wrap="square" rtlCol="0">
            <a:spAutoFit/>
          </a:bodyPr>
          <a:lstStyle/>
          <a:p>
            <a:pPr algn="ctr"/>
            <a:r>
              <a:rPr lang="es-MX" sz="1000" dirty="0">
                <a:latin typeface="Tw Cen MT" panose="020B0602020104020603" pitchFamily="34" charset="0"/>
              </a:rPr>
              <a:t>Álgebra, Cálculo y Geometría Analítica, Álgebra Lineal, Cálculo Integral, Cálculo Vectorial, Ecuaciones Diferenciales, Análisis Numérico, Matemáticas Avanzadas, etc.</a:t>
            </a:r>
          </a:p>
        </p:txBody>
      </p:sp>
      <p:sp>
        <p:nvSpPr>
          <p:cNvPr id="18" name="CuadroTexto 17"/>
          <p:cNvSpPr txBox="1"/>
          <p:nvPr/>
        </p:nvSpPr>
        <p:spPr>
          <a:xfrm>
            <a:off x="6601027" y="2888840"/>
            <a:ext cx="2163723" cy="707886"/>
          </a:xfrm>
          <a:prstGeom prst="rect">
            <a:avLst/>
          </a:prstGeom>
          <a:noFill/>
        </p:spPr>
        <p:txBody>
          <a:bodyPr wrap="square" rtlCol="0">
            <a:spAutoFit/>
          </a:bodyPr>
          <a:lstStyle/>
          <a:p>
            <a:pPr algn="ctr"/>
            <a:r>
              <a:rPr lang="es-MX" sz="1000">
                <a:latin typeface="Tw Cen MT" panose="020B0602020104020603" pitchFamily="34" charset="0"/>
              </a:rPr>
              <a:t>Minería de Datos, Criptografía, Sistemas de Comunicaciones, Ingeniería de Software, Compiladores, Diseño Digital, etc.</a:t>
            </a:r>
            <a:endParaRPr lang="es-MX" sz="1000" dirty="0">
              <a:latin typeface="Tw Cen MT" panose="020B0602020104020603" pitchFamily="34" charset="0"/>
            </a:endParaRPr>
          </a:p>
        </p:txBody>
      </p:sp>
      <p:sp>
        <p:nvSpPr>
          <p:cNvPr id="19" name="CuadroTexto 18"/>
          <p:cNvSpPr txBox="1"/>
          <p:nvPr/>
        </p:nvSpPr>
        <p:spPr>
          <a:xfrm>
            <a:off x="6590400" y="3765897"/>
            <a:ext cx="2158409" cy="553998"/>
          </a:xfrm>
          <a:prstGeom prst="rect">
            <a:avLst/>
          </a:prstGeom>
          <a:noFill/>
        </p:spPr>
        <p:txBody>
          <a:bodyPr wrap="square" rtlCol="0">
            <a:spAutoFit/>
          </a:bodyPr>
          <a:lstStyle/>
          <a:p>
            <a:pPr algn="ctr"/>
            <a:r>
              <a:rPr lang="es-MX" sz="1000">
                <a:latin typeface="Tw Cen MT" panose="020B0602020104020603" pitchFamily="34" charset="0"/>
              </a:rPr>
              <a:t>Química, Fundamentos de Física, Mecánica, Probabilidad, Fundamentos de Estadística, etc.</a:t>
            </a:r>
            <a:endParaRPr lang="es-MX" sz="1000" dirty="0">
              <a:latin typeface="Tw Cen MT" panose="020B0602020104020603" pitchFamily="34" charset="0"/>
            </a:endParaRPr>
          </a:p>
        </p:txBody>
      </p:sp>
      <p:sp>
        <p:nvSpPr>
          <p:cNvPr id="21" name="CuadroTexto 20"/>
          <p:cNvSpPr txBox="1"/>
          <p:nvPr/>
        </p:nvSpPr>
        <p:spPr>
          <a:xfrm>
            <a:off x="6574402" y="4430685"/>
            <a:ext cx="2158409" cy="707886"/>
          </a:xfrm>
          <a:prstGeom prst="rect">
            <a:avLst/>
          </a:prstGeom>
          <a:noFill/>
        </p:spPr>
        <p:txBody>
          <a:bodyPr wrap="square" rtlCol="0">
            <a:spAutoFit/>
          </a:bodyPr>
          <a:lstStyle/>
          <a:p>
            <a:pPr algn="ctr"/>
            <a:r>
              <a:rPr lang="es-MX" sz="1000">
                <a:latin typeface="Tw Cen MT" panose="020B0602020104020603" pitchFamily="34" charset="0"/>
              </a:rPr>
              <a:t>Dispositivos Electrónicos, Redes de Datos Seguras, Circuitos Eléctricos, Dispositivos de Almacenamiento y Entrada Salida, Robots Móviles, etc.</a:t>
            </a:r>
            <a:endParaRPr lang="es-MX" sz="1000" dirty="0">
              <a:latin typeface="Tw Cen MT" panose="020B0602020104020603" pitchFamily="34" charset="0"/>
            </a:endParaRPr>
          </a:p>
        </p:txBody>
      </p:sp>
      <p:sp>
        <p:nvSpPr>
          <p:cNvPr id="23" name="CuadroTexto 22"/>
          <p:cNvSpPr txBox="1"/>
          <p:nvPr/>
        </p:nvSpPr>
        <p:spPr>
          <a:xfrm>
            <a:off x="6606341" y="5189492"/>
            <a:ext cx="2158409" cy="707886"/>
          </a:xfrm>
          <a:prstGeom prst="rect">
            <a:avLst/>
          </a:prstGeom>
          <a:noFill/>
        </p:spPr>
        <p:txBody>
          <a:bodyPr wrap="square" rtlCol="0">
            <a:spAutoFit/>
          </a:bodyPr>
          <a:lstStyle/>
          <a:p>
            <a:pPr algn="ctr"/>
            <a:r>
              <a:rPr lang="es-MX" sz="1000" dirty="0">
                <a:latin typeface="Tw Cen MT" panose="020B0602020104020603" pitchFamily="34" charset="0"/>
              </a:rPr>
              <a:t>Fundamentos de Programación, Programación Orientada a Objetos, Estructura y Programación de Computadoras, Sistemas </a:t>
            </a:r>
            <a:r>
              <a:rPr lang="es-MX" sz="1000" dirty="0" smtClean="0">
                <a:latin typeface="Tw Cen MT" panose="020B0602020104020603" pitchFamily="34" charset="0"/>
              </a:rPr>
              <a:t>Operativos…</a:t>
            </a:r>
            <a:endParaRPr lang="es-MX" sz="1000" dirty="0">
              <a:latin typeface="Tw Cen MT" panose="020B0602020104020603" pitchFamily="34" charset="0"/>
            </a:endParaRPr>
          </a:p>
        </p:txBody>
      </p:sp>
      <p:sp>
        <p:nvSpPr>
          <p:cNvPr id="24" name="Abrir llave 23"/>
          <p:cNvSpPr/>
          <p:nvPr/>
        </p:nvSpPr>
        <p:spPr>
          <a:xfrm>
            <a:off x="6482289" y="2039644"/>
            <a:ext cx="200225" cy="691743"/>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5" name="Abrir llave 24"/>
          <p:cNvSpPr/>
          <p:nvPr/>
        </p:nvSpPr>
        <p:spPr>
          <a:xfrm>
            <a:off x="6466291" y="2916287"/>
            <a:ext cx="216223" cy="614237"/>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6" name="Abrir llave 25"/>
          <p:cNvSpPr/>
          <p:nvPr/>
        </p:nvSpPr>
        <p:spPr>
          <a:xfrm>
            <a:off x="6424683" y="3756632"/>
            <a:ext cx="216223" cy="48019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7" name="Abrir llave 26"/>
          <p:cNvSpPr/>
          <p:nvPr/>
        </p:nvSpPr>
        <p:spPr>
          <a:xfrm>
            <a:off x="6435309" y="4501618"/>
            <a:ext cx="216223" cy="480194"/>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Abrir llave 27"/>
          <p:cNvSpPr/>
          <p:nvPr/>
        </p:nvSpPr>
        <p:spPr>
          <a:xfrm>
            <a:off x="6445934" y="5225607"/>
            <a:ext cx="194972" cy="696728"/>
          </a:xfrm>
          <a:prstGeom prst="leftBrace">
            <a:avLst>
              <a:gd name="adj1" fmla="val 174999"/>
              <a:gd name="adj2" fmla="val 48464"/>
            </a:avLst>
          </a:prstGeom>
          <a:ln w="57150">
            <a:solidFill>
              <a:srgbClr val="34B3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568183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smtClean="0"/>
              <a:t>4. DIFERENCIA ENTRE INGENIERÍA INFORMÁTICA E INGENIERÍA EN SISTEMAS COMPUTACIONALES.</a:t>
            </a:r>
            <a:endParaRPr lang="es-MX" sz="28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314" y="1417638"/>
            <a:ext cx="5308970" cy="2654485"/>
          </a:xfrm>
          <a:prstGeom prst="rect">
            <a:avLst/>
          </a:prstGeom>
        </p:spPr>
      </p:pic>
      <p:sp>
        <p:nvSpPr>
          <p:cNvPr id="4" name="CuadroTexto 3"/>
          <p:cNvSpPr txBox="1"/>
          <p:nvPr/>
        </p:nvSpPr>
        <p:spPr>
          <a:xfrm>
            <a:off x="797441" y="4072123"/>
            <a:ext cx="7549117" cy="2031325"/>
          </a:xfrm>
          <a:prstGeom prst="rect">
            <a:avLst/>
          </a:prstGeom>
          <a:noFill/>
        </p:spPr>
        <p:txBody>
          <a:bodyPr wrap="square" rtlCol="0">
            <a:spAutoFit/>
          </a:bodyPr>
          <a:lstStyle/>
          <a:p>
            <a:pPr algn="just"/>
            <a:r>
              <a:rPr lang="es-MX" dirty="0">
                <a:latin typeface="Tw Cen MT" panose="020B0602020104020603" pitchFamily="34" charset="0"/>
              </a:rPr>
              <a:t>La ingeniería en sistemas computacionales transpira números por doquier, la ingeniería informática ve, conoce y convive con ellos, pero además entiende mucho más del tema de la estrategia de negocio y su forma de adaptarlos a una organización. </a:t>
            </a:r>
            <a:endParaRPr lang="es-MX" dirty="0" smtClean="0">
              <a:latin typeface="Tw Cen MT" panose="020B0602020104020603" pitchFamily="34" charset="0"/>
            </a:endParaRPr>
          </a:p>
          <a:p>
            <a:pPr algn="just"/>
            <a:endParaRPr lang="es-MX" dirty="0" smtClean="0">
              <a:latin typeface="Tw Cen MT" panose="020B0602020104020603" pitchFamily="34" charset="0"/>
            </a:endParaRPr>
          </a:p>
          <a:p>
            <a:pPr algn="just"/>
            <a:r>
              <a:rPr lang="es-MX" dirty="0" smtClean="0">
                <a:latin typeface="Tw Cen MT" panose="020B0602020104020603" pitchFamily="34" charset="0"/>
              </a:rPr>
              <a:t>Uno </a:t>
            </a:r>
            <a:r>
              <a:rPr lang="es-MX" dirty="0">
                <a:latin typeface="Tw Cen MT" panose="020B0602020104020603" pitchFamily="34" charset="0"/>
              </a:rPr>
              <a:t>tiene más conocimiento a nivel estratégico y el otro a nivel de producción, por llamarlo de alguna manera. </a:t>
            </a:r>
          </a:p>
        </p:txBody>
      </p:sp>
    </p:spTree>
    <p:extLst>
      <p:ext uri="{BB962C8B-B14F-4D97-AF65-F5344CB8AC3E}">
        <p14:creationId xmlns:p14="http://schemas.microsoft.com/office/powerpoint/2010/main" val="3733400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5. CASOS DE ÉXITO</a:t>
            </a:r>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52475"/>
            <a:ext cx="3121152" cy="1749552"/>
          </a:xfrm>
          <a:prstGeom prst="rect">
            <a:avLst/>
          </a:prstGeom>
        </p:spPr>
      </p:pic>
      <p:sp>
        <p:nvSpPr>
          <p:cNvPr id="5" name="CuadroTexto 4"/>
          <p:cNvSpPr txBox="1"/>
          <p:nvPr/>
        </p:nvSpPr>
        <p:spPr>
          <a:xfrm>
            <a:off x="3817088" y="1852475"/>
            <a:ext cx="4412512" cy="400110"/>
          </a:xfrm>
          <a:prstGeom prst="rect">
            <a:avLst/>
          </a:prstGeom>
          <a:noFill/>
        </p:spPr>
        <p:txBody>
          <a:bodyPr wrap="square" rtlCol="0">
            <a:spAutoFit/>
          </a:bodyPr>
          <a:lstStyle/>
          <a:p>
            <a:r>
              <a:rPr lang="es-MX" sz="2000" b="1" dirty="0">
                <a:latin typeface="Tw Cen MT" panose="020B0602020104020603" pitchFamily="34" charset="0"/>
              </a:rPr>
              <a:t>El </a:t>
            </a:r>
            <a:r>
              <a:rPr lang="es-MX" sz="2000" b="1" dirty="0" err="1">
                <a:latin typeface="Tw Cen MT" panose="020B0602020104020603" pitchFamily="34" charset="0"/>
              </a:rPr>
              <a:t>mousepad</a:t>
            </a:r>
            <a:r>
              <a:rPr lang="es-MX" sz="2000" b="1" dirty="0">
                <a:latin typeface="Tw Cen MT" panose="020B0602020104020603" pitchFamily="34" charset="0"/>
              </a:rPr>
              <a:t>, un invento mexicano</a:t>
            </a:r>
          </a:p>
        </p:txBody>
      </p:sp>
      <p:sp>
        <p:nvSpPr>
          <p:cNvPr id="6" name="CuadroTexto 5"/>
          <p:cNvSpPr txBox="1"/>
          <p:nvPr/>
        </p:nvSpPr>
        <p:spPr>
          <a:xfrm>
            <a:off x="3817088" y="2252585"/>
            <a:ext cx="4869712" cy="1477328"/>
          </a:xfrm>
          <a:prstGeom prst="rect">
            <a:avLst/>
          </a:prstGeom>
          <a:noFill/>
        </p:spPr>
        <p:txBody>
          <a:bodyPr wrap="square" rtlCol="0">
            <a:spAutoFit/>
          </a:bodyPr>
          <a:lstStyle/>
          <a:p>
            <a:pPr algn="just"/>
            <a:r>
              <a:rPr lang="es-MX" dirty="0">
                <a:latin typeface="Tw Cen MT" panose="020B0602020104020603" pitchFamily="34" charset="0"/>
              </a:rPr>
              <a:t>Esa pequeña almohadilla bajo el ratón de la computadora la desarrolló el mexicano Armando Fernández en 1979, De no ser por el invento de Armando las computadoras probablemente serían diferentes a como las conocemos el día de hoy.</a:t>
            </a:r>
          </a:p>
        </p:txBody>
      </p:sp>
      <p:sp>
        <p:nvSpPr>
          <p:cNvPr id="7" name="CuadroTexto 6"/>
          <p:cNvSpPr txBox="1"/>
          <p:nvPr/>
        </p:nvSpPr>
        <p:spPr>
          <a:xfrm>
            <a:off x="457200" y="3826196"/>
            <a:ext cx="8229600" cy="1754326"/>
          </a:xfrm>
          <a:prstGeom prst="rect">
            <a:avLst/>
          </a:prstGeom>
          <a:noFill/>
        </p:spPr>
        <p:txBody>
          <a:bodyPr wrap="square" rtlCol="0">
            <a:spAutoFit/>
          </a:bodyPr>
          <a:lstStyle/>
          <a:p>
            <a:pPr algn="just"/>
            <a:r>
              <a:rPr lang="es-MX" dirty="0">
                <a:latin typeface="Tw Cen MT" panose="020B0602020104020603" pitchFamily="34" charset="0"/>
              </a:rPr>
              <a:t>El ratón, o mouse, fue inventado en 1979 por Douglas </a:t>
            </a:r>
            <a:r>
              <a:rPr lang="es-MX" dirty="0" err="1">
                <a:latin typeface="Tw Cen MT" panose="020B0602020104020603" pitchFamily="34" charset="0"/>
              </a:rPr>
              <a:t>Engelbart</a:t>
            </a:r>
            <a:r>
              <a:rPr lang="es-MX" dirty="0">
                <a:latin typeface="Tw Cen MT" panose="020B0602020104020603" pitchFamily="34" charset="0"/>
              </a:rPr>
              <a:t>. Se trataba de un dispositivo capaz de ubicar puntos sobre la pantalla de un </a:t>
            </a:r>
            <a:r>
              <a:rPr lang="es-MX" dirty="0" smtClean="0">
                <a:latin typeface="Tw Cen MT" panose="020B0602020104020603" pitchFamily="34" charset="0"/>
              </a:rPr>
              <a:t>ordenador, para conseguirlo utilizaba una pequeña esfera de acero. </a:t>
            </a:r>
          </a:p>
          <a:p>
            <a:pPr algn="just"/>
            <a:endParaRPr lang="es-MX" dirty="0">
              <a:latin typeface="Tw Cen MT" panose="020B0602020104020603" pitchFamily="34" charset="0"/>
            </a:endParaRPr>
          </a:p>
          <a:p>
            <a:pPr algn="just"/>
            <a:r>
              <a:rPr lang="es-MX" dirty="0" smtClean="0">
                <a:latin typeface="Tw Cen MT" panose="020B0602020104020603" pitchFamily="34" charset="0"/>
              </a:rPr>
              <a:t>Como </a:t>
            </a:r>
            <a:r>
              <a:rPr lang="es-MX" dirty="0">
                <a:latin typeface="Tw Cen MT" panose="020B0602020104020603" pitchFamily="34" charset="0"/>
              </a:rPr>
              <a:t>todo dispositivo recién inventado, presentaba varios inconvenientes. Era frecuente que se ensuciara o que se patinara sobre las superficies y presentara errores.</a:t>
            </a:r>
          </a:p>
        </p:txBody>
      </p:sp>
    </p:spTree>
    <p:extLst>
      <p:ext uri="{BB962C8B-B14F-4D97-AF65-F5344CB8AC3E}">
        <p14:creationId xmlns:p14="http://schemas.microsoft.com/office/powerpoint/2010/main" val="371682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5. CASOS DE ÉXITO</a:t>
            </a:r>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52475"/>
            <a:ext cx="3121152" cy="1749552"/>
          </a:xfrm>
          <a:prstGeom prst="rect">
            <a:avLst/>
          </a:prstGeom>
        </p:spPr>
      </p:pic>
      <p:sp>
        <p:nvSpPr>
          <p:cNvPr id="5" name="CuadroTexto 4"/>
          <p:cNvSpPr txBox="1"/>
          <p:nvPr/>
        </p:nvSpPr>
        <p:spPr>
          <a:xfrm>
            <a:off x="3817088" y="1852475"/>
            <a:ext cx="4412512" cy="400110"/>
          </a:xfrm>
          <a:prstGeom prst="rect">
            <a:avLst/>
          </a:prstGeom>
          <a:noFill/>
        </p:spPr>
        <p:txBody>
          <a:bodyPr wrap="square" rtlCol="0">
            <a:spAutoFit/>
          </a:bodyPr>
          <a:lstStyle/>
          <a:p>
            <a:r>
              <a:rPr lang="es-MX" sz="2000" b="1" dirty="0">
                <a:latin typeface="Tw Cen MT" panose="020B0602020104020603" pitchFamily="34" charset="0"/>
              </a:rPr>
              <a:t>El </a:t>
            </a:r>
            <a:r>
              <a:rPr lang="es-MX" sz="2000" b="1" dirty="0" err="1">
                <a:latin typeface="Tw Cen MT" panose="020B0602020104020603" pitchFamily="34" charset="0"/>
              </a:rPr>
              <a:t>mousepad</a:t>
            </a:r>
            <a:r>
              <a:rPr lang="es-MX" sz="2000" b="1" dirty="0">
                <a:latin typeface="Tw Cen MT" panose="020B0602020104020603" pitchFamily="34" charset="0"/>
              </a:rPr>
              <a:t>, un invento mexicano</a:t>
            </a:r>
          </a:p>
        </p:txBody>
      </p:sp>
      <p:sp>
        <p:nvSpPr>
          <p:cNvPr id="7" name="CuadroTexto 6"/>
          <p:cNvSpPr txBox="1"/>
          <p:nvPr/>
        </p:nvSpPr>
        <p:spPr>
          <a:xfrm>
            <a:off x="457200" y="3826196"/>
            <a:ext cx="8229600" cy="1477328"/>
          </a:xfrm>
          <a:prstGeom prst="rect">
            <a:avLst/>
          </a:prstGeom>
          <a:noFill/>
        </p:spPr>
        <p:txBody>
          <a:bodyPr wrap="square" rtlCol="0">
            <a:spAutoFit/>
          </a:bodyPr>
          <a:lstStyle/>
          <a:p>
            <a:pPr algn="just"/>
            <a:endParaRPr lang="es-MX" dirty="0">
              <a:latin typeface="Tw Cen MT" panose="020B0602020104020603" pitchFamily="34" charset="0"/>
            </a:endParaRPr>
          </a:p>
          <a:p>
            <a:pPr algn="just"/>
            <a:r>
              <a:rPr lang="es-MX" dirty="0" smtClean="0">
                <a:latin typeface="Tw Cen MT" panose="020B0602020104020603" pitchFamily="34" charset="0"/>
              </a:rPr>
              <a:t>Se </a:t>
            </a:r>
            <a:r>
              <a:rPr lang="es-MX" dirty="0">
                <a:latin typeface="Tw Cen MT" panose="020B0602020104020603" pitchFamily="34" charset="0"/>
              </a:rPr>
              <a:t>trataba de un pequeño tapete de silicón capaz de proporcionar un movimiento ininterrumpido y preciso a la esfera de acero del ratón, así como evitar las molestas partículas que se filtraban por la abertura inferior del aparato, lo que garantizaba un correcto funcionamiento. </a:t>
            </a:r>
          </a:p>
        </p:txBody>
      </p:sp>
      <p:sp>
        <p:nvSpPr>
          <p:cNvPr id="8" name="CuadroTexto 7"/>
          <p:cNvSpPr txBox="1"/>
          <p:nvPr/>
        </p:nvSpPr>
        <p:spPr>
          <a:xfrm>
            <a:off x="3817088" y="2329117"/>
            <a:ext cx="4869711" cy="1477328"/>
          </a:xfrm>
          <a:prstGeom prst="rect">
            <a:avLst/>
          </a:prstGeom>
          <a:noFill/>
        </p:spPr>
        <p:txBody>
          <a:bodyPr wrap="square" rtlCol="0">
            <a:spAutoFit/>
          </a:bodyPr>
          <a:lstStyle/>
          <a:p>
            <a:pPr algn="just"/>
            <a:r>
              <a:rPr lang="es-MX" dirty="0">
                <a:latin typeface="Tw Cen MT" panose="020B0602020104020603" pitchFamily="34" charset="0"/>
              </a:rPr>
              <a:t>En 1979 Armando Fernández, quien se encontraba trabajando para la empresa de diseño de computadoras Xerox, presentó el modelo definitivo de una almohadilla que corregía por sí sola las limitaciones que el mouse óptico tenía. </a:t>
            </a:r>
            <a:endParaRPr lang="es-MX" dirty="0" smtClean="0">
              <a:latin typeface="Tw Cen MT" panose="020B0602020104020603" pitchFamily="34" charset="0"/>
            </a:endParaRPr>
          </a:p>
        </p:txBody>
      </p:sp>
    </p:spTree>
    <p:extLst>
      <p:ext uri="{BB962C8B-B14F-4D97-AF65-F5344CB8AC3E}">
        <p14:creationId xmlns:p14="http://schemas.microsoft.com/office/powerpoint/2010/main" val="29854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5. CASOS DE ÉXITO</a:t>
            </a:r>
            <a:endParaRPr lang="es-MX" dirty="0"/>
          </a:p>
        </p:txBody>
      </p:sp>
      <p:sp>
        <p:nvSpPr>
          <p:cNvPr id="5" name="CuadroTexto 4"/>
          <p:cNvSpPr txBox="1"/>
          <p:nvPr/>
        </p:nvSpPr>
        <p:spPr>
          <a:xfrm>
            <a:off x="457200" y="1708096"/>
            <a:ext cx="4412512" cy="400110"/>
          </a:xfrm>
          <a:prstGeom prst="rect">
            <a:avLst/>
          </a:prstGeom>
          <a:noFill/>
        </p:spPr>
        <p:txBody>
          <a:bodyPr wrap="square" rtlCol="0">
            <a:spAutoFit/>
          </a:bodyPr>
          <a:lstStyle/>
          <a:p>
            <a:r>
              <a:rPr lang="es-MX" sz="2000" b="1" dirty="0" err="1" smtClean="0">
                <a:latin typeface="Tw Cen MT" panose="020B0602020104020603" pitchFamily="34" charset="0"/>
              </a:rPr>
              <a:t>DropBox</a:t>
            </a:r>
            <a:endParaRPr lang="es-MX" sz="2000" b="1" dirty="0">
              <a:latin typeface="Tw Cen MT" panose="020B0602020104020603" pitchFamily="34" charset="0"/>
            </a:endParaRPr>
          </a:p>
        </p:txBody>
      </p:sp>
      <p:sp>
        <p:nvSpPr>
          <p:cNvPr id="8" name="CuadroTexto 7"/>
          <p:cNvSpPr txBox="1"/>
          <p:nvPr/>
        </p:nvSpPr>
        <p:spPr>
          <a:xfrm>
            <a:off x="457200" y="2205377"/>
            <a:ext cx="4869711" cy="2862322"/>
          </a:xfrm>
          <a:prstGeom prst="rect">
            <a:avLst/>
          </a:prstGeom>
          <a:noFill/>
        </p:spPr>
        <p:txBody>
          <a:bodyPr wrap="square" rtlCol="0">
            <a:spAutoFit/>
          </a:bodyPr>
          <a:lstStyle/>
          <a:p>
            <a:pPr algn="just"/>
            <a:r>
              <a:rPr lang="es-MX" dirty="0" err="1">
                <a:latin typeface="Tw Cen MT" panose="020B0602020104020603" pitchFamily="34" charset="0"/>
              </a:rPr>
              <a:t>Drew</a:t>
            </a:r>
            <a:r>
              <a:rPr lang="es-MX" dirty="0">
                <a:latin typeface="Tw Cen MT" panose="020B0602020104020603" pitchFamily="34" charset="0"/>
              </a:rPr>
              <a:t> Houston, CEO de Dropbox, un día olvidó su memoria USB. Estaba acostumbrado a trabajar con ordenadores de mesa y también con portátiles, por lo que necesitaba siempre tener su pendrive a mano, para pasar los archivos de un PC a otro. </a:t>
            </a:r>
            <a:endParaRPr lang="es-MX" dirty="0" smtClean="0">
              <a:latin typeface="Tw Cen MT" panose="020B0602020104020603" pitchFamily="34" charset="0"/>
            </a:endParaRPr>
          </a:p>
          <a:p>
            <a:pPr algn="just"/>
            <a:endParaRPr lang="es-MX" dirty="0">
              <a:latin typeface="Tw Cen MT" panose="020B0602020104020603" pitchFamily="34" charset="0"/>
            </a:endParaRPr>
          </a:p>
          <a:p>
            <a:pPr algn="just"/>
            <a:r>
              <a:rPr lang="es-MX" dirty="0" smtClean="0">
                <a:latin typeface="Tw Cen MT" panose="020B0602020104020603" pitchFamily="34" charset="0"/>
              </a:rPr>
              <a:t>Ese </a:t>
            </a:r>
            <a:r>
              <a:rPr lang="es-MX" dirty="0">
                <a:latin typeface="Tw Cen MT" panose="020B0602020104020603" pitchFamily="34" charset="0"/>
              </a:rPr>
              <a:t>día además el disco duro de una de sus computadoras se quemó y Houston no pudo recuperar nada de lo que había dentro, al no tener </a:t>
            </a:r>
            <a:r>
              <a:rPr lang="es-MX" dirty="0" err="1">
                <a:latin typeface="Tw Cen MT" panose="020B0602020104020603" pitchFamily="34" charset="0"/>
              </a:rPr>
              <a:t>backups</a:t>
            </a:r>
            <a:r>
              <a:rPr lang="es-MX" dirty="0">
                <a:latin typeface="Tw Cen MT" panose="020B0602020104020603" pitchFamily="34" charset="0"/>
              </a:rPr>
              <a:t>.</a:t>
            </a:r>
            <a:endParaRPr lang="es-MX" dirty="0" smtClean="0">
              <a:latin typeface="Tw Cen MT" panose="020B0602020104020603"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89" y="2341480"/>
            <a:ext cx="2405972" cy="2248572"/>
          </a:xfrm>
          <a:prstGeom prst="rect">
            <a:avLst/>
          </a:prstGeom>
        </p:spPr>
      </p:pic>
    </p:spTree>
    <p:extLst>
      <p:ext uri="{BB962C8B-B14F-4D97-AF65-F5344CB8AC3E}">
        <p14:creationId xmlns:p14="http://schemas.microsoft.com/office/powerpoint/2010/main" val="217136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5. CASOS DE ÉXITO</a:t>
            </a:r>
            <a:endParaRPr lang="es-MX" dirty="0"/>
          </a:p>
        </p:txBody>
      </p:sp>
      <p:sp>
        <p:nvSpPr>
          <p:cNvPr id="5" name="CuadroTexto 4"/>
          <p:cNvSpPr txBox="1"/>
          <p:nvPr/>
        </p:nvSpPr>
        <p:spPr>
          <a:xfrm>
            <a:off x="457200" y="1708096"/>
            <a:ext cx="4412512" cy="400110"/>
          </a:xfrm>
          <a:prstGeom prst="rect">
            <a:avLst/>
          </a:prstGeom>
          <a:noFill/>
        </p:spPr>
        <p:txBody>
          <a:bodyPr wrap="square" rtlCol="0">
            <a:spAutoFit/>
          </a:bodyPr>
          <a:lstStyle/>
          <a:p>
            <a:r>
              <a:rPr lang="es-MX" sz="2000" b="1" dirty="0" err="1" smtClean="0">
                <a:latin typeface="Tw Cen MT" panose="020B0602020104020603" pitchFamily="34" charset="0"/>
              </a:rPr>
              <a:t>DropBox</a:t>
            </a:r>
            <a:endParaRPr lang="es-MX" sz="2000" b="1" dirty="0">
              <a:latin typeface="Tw Cen MT" panose="020B0602020104020603" pitchFamily="34" charset="0"/>
            </a:endParaRPr>
          </a:p>
        </p:txBody>
      </p:sp>
      <p:sp>
        <p:nvSpPr>
          <p:cNvPr id="8" name="CuadroTexto 7"/>
          <p:cNvSpPr txBox="1"/>
          <p:nvPr/>
        </p:nvSpPr>
        <p:spPr>
          <a:xfrm>
            <a:off x="457200" y="2205377"/>
            <a:ext cx="4869711" cy="2585323"/>
          </a:xfrm>
          <a:prstGeom prst="rect">
            <a:avLst/>
          </a:prstGeom>
          <a:noFill/>
        </p:spPr>
        <p:txBody>
          <a:bodyPr wrap="square" rtlCol="0">
            <a:spAutoFit/>
          </a:bodyPr>
          <a:lstStyle/>
          <a:p>
            <a:pPr algn="just"/>
            <a:r>
              <a:rPr lang="es-MX" dirty="0">
                <a:latin typeface="Tw Cen MT" panose="020B0602020104020603" pitchFamily="34" charset="0"/>
              </a:rPr>
              <a:t>Tras esta experiencia, decidió buscar alternativas para compartir y guardar sus archivos online, pero cuanto más grandes </a:t>
            </a:r>
            <a:r>
              <a:rPr lang="es-MX" dirty="0" smtClean="0">
                <a:latin typeface="Tw Cen MT" panose="020B0602020104020603" pitchFamily="34" charset="0"/>
              </a:rPr>
              <a:t>eran los </a:t>
            </a:r>
            <a:r>
              <a:rPr lang="es-MX" dirty="0">
                <a:latin typeface="Tw Cen MT" panose="020B0602020104020603" pitchFamily="34" charset="0"/>
              </a:rPr>
              <a:t>archivos, más problemas daban</a:t>
            </a:r>
            <a:r>
              <a:rPr lang="es-MX" dirty="0" smtClean="0">
                <a:latin typeface="Tw Cen MT" panose="020B0602020104020603" pitchFamily="34" charset="0"/>
              </a:rPr>
              <a:t>.</a:t>
            </a:r>
          </a:p>
          <a:p>
            <a:pPr algn="just"/>
            <a:endParaRPr lang="es-MX" dirty="0" smtClean="0">
              <a:latin typeface="Tw Cen MT" panose="020B0602020104020603" pitchFamily="34" charset="0"/>
            </a:endParaRPr>
          </a:p>
          <a:p>
            <a:pPr algn="just"/>
            <a:r>
              <a:rPr lang="es-MX" dirty="0">
                <a:latin typeface="Tw Cen MT" panose="020B0602020104020603" pitchFamily="34" charset="0"/>
              </a:rPr>
              <a:t>Así es como junto a su grupo de amigos, comenzó a desarrollar Dropbox. La fundaron en 2007 y en 2008 </a:t>
            </a:r>
            <a:r>
              <a:rPr lang="es-MX" dirty="0" smtClean="0">
                <a:latin typeface="Tw Cen MT" panose="020B0602020104020603" pitchFamily="34" charset="0"/>
              </a:rPr>
              <a:t>la </a:t>
            </a:r>
            <a:r>
              <a:rPr lang="es-MX" dirty="0">
                <a:latin typeface="Tw Cen MT" panose="020B0602020104020603" pitchFamily="34" charset="0"/>
              </a:rPr>
              <a:t>lanzaron al mercado.</a:t>
            </a:r>
          </a:p>
          <a:p>
            <a:pPr algn="just"/>
            <a:endParaRPr lang="es-MX" dirty="0" smtClean="0">
              <a:latin typeface="Tw Cen MT" panose="020B0602020104020603"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89" y="2341480"/>
            <a:ext cx="2405972" cy="2248572"/>
          </a:xfrm>
          <a:prstGeom prst="rect">
            <a:avLst/>
          </a:prstGeom>
        </p:spPr>
      </p:pic>
    </p:spTree>
    <p:extLst>
      <p:ext uri="{BB962C8B-B14F-4D97-AF65-F5344CB8AC3E}">
        <p14:creationId xmlns:p14="http://schemas.microsoft.com/office/powerpoint/2010/main" val="296880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CONCLUSIÓN</a:t>
            </a:r>
            <a:endParaRPr lang="es-MX" dirty="0"/>
          </a:p>
        </p:txBody>
      </p:sp>
      <p:sp>
        <p:nvSpPr>
          <p:cNvPr id="4" name="CuadroTexto 3"/>
          <p:cNvSpPr txBox="1"/>
          <p:nvPr/>
        </p:nvSpPr>
        <p:spPr>
          <a:xfrm>
            <a:off x="457200" y="1828800"/>
            <a:ext cx="8229600" cy="4247317"/>
          </a:xfrm>
          <a:prstGeom prst="rect">
            <a:avLst/>
          </a:prstGeom>
          <a:noFill/>
        </p:spPr>
        <p:txBody>
          <a:bodyPr wrap="square" rtlCol="0">
            <a:spAutoFit/>
          </a:bodyPr>
          <a:lstStyle/>
          <a:p>
            <a:pPr algn="just"/>
            <a:r>
              <a:rPr lang="es-MX" dirty="0" smtClean="0">
                <a:latin typeface="Tw Cen MT" panose="020B0602020104020603" pitchFamily="34" charset="0"/>
              </a:rPr>
              <a:t>La informática es muy multidisciplinar, el día de mañana podremos especializarnos en web, aplicaciones móviles, seguridad, calidad, consultoría, </a:t>
            </a:r>
            <a:r>
              <a:rPr lang="es-MX" dirty="0" err="1" smtClean="0">
                <a:latin typeface="Tw Cen MT" panose="020B0602020104020603" pitchFamily="34" charset="0"/>
              </a:rPr>
              <a:t>big</a:t>
            </a:r>
            <a:r>
              <a:rPr lang="es-MX" dirty="0" smtClean="0">
                <a:latin typeface="Tw Cen MT" panose="020B0602020104020603" pitchFamily="34" charset="0"/>
              </a:rPr>
              <a:t> data, etc. Lo mejor es que aprendamos de todo un poco mientras se puede, ya que el mercado estará esperando con un montón de puestos de trabajo e incluso algunos que desconocemos; ya esta llegando el momento de que la informática será reconocida. </a:t>
            </a:r>
          </a:p>
          <a:p>
            <a:pPr algn="just"/>
            <a:endParaRPr lang="es-MX" dirty="0">
              <a:latin typeface="Tw Cen MT" panose="020B0602020104020603" pitchFamily="34" charset="0"/>
            </a:endParaRPr>
          </a:p>
          <a:p>
            <a:pPr algn="just"/>
            <a:r>
              <a:rPr lang="es-MX" dirty="0" smtClean="0">
                <a:latin typeface="Tw Cen MT" panose="020B0602020104020603" pitchFamily="34" charset="0"/>
              </a:rPr>
              <a:t>Recuerda enfrentar cada reto con entusiasmo, tampoco olvides en tener iniciativa; puede que en algún momento veas una necesidad en algún lugar, tienes la oportunidad de ayudar y aprender, básicamente busca la informática en cualquier lugar donde vayas… En todas partes es aplicable, aun cuando no hay algo que diga que necesita de un ingeniero informático</a:t>
            </a:r>
            <a:r>
              <a:rPr lang="es-MX" dirty="0">
                <a:latin typeface="Tw Cen MT" panose="020B0602020104020603" pitchFamily="34" charset="0"/>
              </a:rPr>
              <a:t>.</a:t>
            </a:r>
            <a:r>
              <a:rPr lang="es-MX" dirty="0" smtClean="0">
                <a:latin typeface="Tw Cen MT" panose="020B0602020104020603" pitchFamily="34" charset="0"/>
              </a:rPr>
              <a:t> Lleva la ética contigo y nunca dejes de ser un estudiante, es decir, de actualizarte, los cambios en esta área siempre estarán presentes, trascendiendo a otras áreas o creando nuevas. Por </a:t>
            </a:r>
            <a:r>
              <a:rPr lang="es-MX" dirty="0">
                <a:latin typeface="Tw Cen MT" panose="020B0602020104020603" pitchFamily="34" charset="0"/>
              </a:rPr>
              <a:t>ú</a:t>
            </a:r>
            <a:r>
              <a:rPr lang="es-MX" dirty="0" smtClean="0">
                <a:latin typeface="Tw Cen MT" panose="020B0602020104020603" pitchFamily="34" charset="0"/>
              </a:rPr>
              <a:t>ltimo, pide ayuda cuando sea necesario. </a:t>
            </a:r>
          </a:p>
          <a:p>
            <a:pPr algn="just"/>
            <a:endParaRPr lang="es-MX" dirty="0">
              <a:latin typeface="Tw Cen MT" panose="020B0602020104020603" pitchFamily="34" charset="0"/>
            </a:endParaRPr>
          </a:p>
        </p:txBody>
      </p:sp>
    </p:spTree>
    <p:extLst>
      <p:ext uri="{BB962C8B-B14F-4D97-AF65-F5344CB8AC3E}">
        <p14:creationId xmlns:p14="http://schemas.microsoft.com/office/powerpoint/2010/main" val="365880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 DE CONSULTA</a:t>
            </a:r>
            <a:endParaRPr lang="es-MX" dirty="0"/>
          </a:p>
        </p:txBody>
      </p:sp>
      <p:sp>
        <p:nvSpPr>
          <p:cNvPr id="3" name="Marcador de contenido 2"/>
          <p:cNvSpPr>
            <a:spLocks noGrp="1"/>
          </p:cNvSpPr>
          <p:nvPr>
            <p:ph idx="1"/>
          </p:nvPr>
        </p:nvSpPr>
        <p:spPr/>
        <p:txBody>
          <a:bodyPr>
            <a:normAutofit fontScale="32500" lnSpcReduction="20000"/>
          </a:bodyPr>
          <a:lstStyle/>
          <a:p>
            <a:r>
              <a:rPr lang="es-MX" dirty="0" err="1"/>
              <a:t>AnaMata</a:t>
            </a:r>
            <a:r>
              <a:rPr lang="es-MX" dirty="0"/>
              <a:t>. (26 de Marzo de 2014). Historia de Dropbox: Útiles Consejos para Emprender. Recuperado el 06 de febrero de 2019, de </a:t>
            </a:r>
            <a:r>
              <a:rPr lang="es-MX" dirty="0" err="1"/>
              <a:t>AnaMata</a:t>
            </a:r>
            <a:r>
              <a:rPr lang="es-MX" dirty="0"/>
              <a:t>: https://elblogdeanamata.com/lean-thinking/la-historia-de-dropbox-consejos-para-emprender/</a:t>
            </a:r>
          </a:p>
          <a:p>
            <a:r>
              <a:rPr lang="es-MX" dirty="0"/>
              <a:t>Escribano, D. (27 de noviembre de 2018). Esta es la historia de las aplicaciones móviles. Obtenido de </a:t>
            </a:r>
            <a:r>
              <a:rPr lang="es-MX" dirty="0" err="1"/>
              <a:t>Skyscanner</a:t>
            </a:r>
            <a:r>
              <a:rPr lang="es-MX" dirty="0"/>
              <a:t>: https://www.skyscanner.es/noticias/esta-es-la-historia-de-las-aplicaciones-moviles</a:t>
            </a:r>
          </a:p>
          <a:p>
            <a:r>
              <a:rPr lang="es-MX" dirty="0" err="1"/>
              <a:t>indeed</a:t>
            </a:r>
            <a:r>
              <a:rPr lang="es-MX" dirty="0"/>
              <a:t>. (2019). Buscar empleos. Recuperado el 04 de febrero de 2019, de indeed.com.mx: https://www.indeed.com.mx/</a:t>
            </a:r>
          </a:p>
          <a:p>
            <a:r>
              <a:rPr lang="es-MX" dirty="0"/>
              <a:t>MEXTUDIA. (2019). Diferencias entre Informática y Sistemas: ¿Qué hace cada uno? Recuperado el 4 de Febrero de 2019, de MEXTUDIA: https://mextudia.com/informatica-sistemas-son-diferentes/</a:t>
            </a:r>
          </a:p>
          <a:p>
            <a:r>
              <a:rPr lang="es-MX" dirty="0"/>
              <a:t>Oxford Living </a:t>
            </a:r>
            <a:r>
              <a:rPr lang="es-MX" dirty="0" err="1"/>
              <a:t>Dictionaries</a:t>
            </a:r>
            <a:r>
              <a:rPr lang="es-MX" dirty="0"/>
              <a:t> </a:t>
            </a:r>
            <a:r>
              <a:rPr lang="es-MX" dirty="0" err="1"/>
              <a:t>Spanish</a:t>
            </a:r>
            <a:r>
              <a:rPr lang="es-MX" dirty="0"/>
              <a:t>. (2019). Diccionario. Recuperado el 3 de febrero de 2019, de Oxford: https://es.oxforddictionaries.com/definicion/tecnica</a:t>
            </a:r>
          </a:p>
          <a:p>
            <a:r>
              <a:rPr lang="es-MX" dirty="0"/>
              <a:t>Polo, D. (27 de febrero de 2018). El </a:t>
            </a:r>
            <a:r>
              <a:rPr lang="es-MX" dirty="0" err="1"/>
              <a:t>mousepad</a:t>
            </a:r>
            <a:r>
              <a:rPr lang="es-MX" dirty="0"/>
              <a:t>, un invento mexicano. Recuperado el 08 de febrero de 2019, de Lo hecho en México: http://www.lohechoenmexico.mx/el-mousepad-un-invento-mexicano/#.XF5Ss1xKjIV</a:t>
            </a:r>
          </a:p>
          <a:p>
            <a:r>
              <a:rPr lang="es-MX" dirty="0" err="1"/>
              <a:t>PowerData</a:t>
            </a:r>
            <a:r>
              <a:rPr lang="es-MX" dirty="0"/>
              <a:t>. (s.f.). Big Data: ¿En qué consiste? Su importancia, desafíos y gobernabilidad. Recuperado el 08 de febrero de 2019, de </a:t>
            </a:r>
            <a:r>
              <a:rPr lang="es-MX" dirty="0" err="1"/>
              <a:t>PowerData</a:t>
            </a:r>
            <a:r>
              <a:rPr lang="es-MX" dirty="0"/>
              <a:t>: https://www.powerdata.es/big-data</a:t>
            </a:r>
          </a:p>
          <a:p>
            <a:r>
              <a:rPr lang="es-MX" dirty="0"/>
              <a:t>RAE. (2019). Reto. Recuperado el 3 de febrero de 2019, de Diccionario de la lengua española: http://www.rae.es/</a:t>
            </a:r>
          </a:p>
          <a:p>
            <a:r>
              <a:rPr lang="es-MX" dirty="0"/>
              <a:t>SALESFORCE LATINOAMÉRICA. (22 de Junio de 2017). ¿Qué es la inteligencia artificial? Recuperado el 08 de febrero de 2019, de SALESFORCE LATINOAMÉRICA: https://www.salesforce.com/mx/blog/2017/6/Que-es-la-inteligencia-artificial.html</a:t>
            </a:r>
          </a:p>
          <a:p>
            <a:r>
              <a:rPr lang="es-MX" dirty="0"/>
              <a:t>SoyFreelancer.com. (2015). Qué es un </a:t>
            </a:r>
            <a:r>
              <a:rPr lang="es-MX" dirty="0" err="1"/>
              <a:t>freelancer</a:t>
            </a:r>
            <a:r>
              <a:rPr lang="es-MX" dirty="0"/>
              <a:t> y por qué ahora todos quieren serlo. Recuperado el 05 de febrero de 2019, de Soy </a:t>
            </a:r>
            <a:r>
              <a:rPr lang="es-MX" dirty="0" err="1"/>
              <a:t>Freelancer</a:t>
            </a:r>
            <a:r>
              <a:rPr lang="es-MX" dirty="0"/>
              <a:t>: https://www.soyfreelancer.com/blog/emprendedurismo/que-es-un-freelancer/</a:t>
            </a:r>
          </a:p>
          <a:p>
            <a:r>
              <a:rPr lang="es-MX" dirty="0"/>
              <a:t>UDIMA. (2019). </a:t>
            </a:r>
            <a:r>
              <a:rPr lang="es-MX" dirty="0" err="1"/>
              <a:t>Ingeníería</a:t>
            </a:r>
            <a:r>
              <a:rPr lang="es-MX" dirty="0"/>
              <a:t> del software. Recuperado el 04 de febrero de 2019, de UDIMA: https://www.udima.es/es/ingenieria-software.html</a:t>
            </a:r>
          </a:p>
          <a:p>
            <a:r>
              <a:rPr lang="es-MX" dirty="0"/>
              <a:t>Universidad de Alicante. (2017). Características de un sistema seguro. Recuperado el 08 de febrero de 2018, de Competencias informáticas y informacionales: https://moodle2017-18.ua.es/moodle/pluginfile.php/141364/mod_resource/content/6/seguridad/index.htm</a:t>
            </a:r>
          </a:p>
          <a:p>
            <a:r>
              <a:rPr lang="es-MX" dirty="0" err="1"/>
              <a:t>Universitat</a:t>
            </a:r>
            <a:r>
              <a:rPr lang="es-MX" dirty="0"/>
              <a:t> </a:t>
            </a:r>
            <a:r>
              <a:rPr lang="es-MX" dirty="0" err="1"/>
              <a:t>Autonoma</a:t>
            </a:r>
            <a:r>
              <a:rPr lang="es-MX" dirty="0"/>
              <a:t> de Barcelona. (2019). Grado en Ingeniería informática - Competencias. Recuperado el 04 de febrero de 2019, de UAB: https://www.uab.cat/web/estudiar/listado-de-grados/plan-de-estudios/competencias/ingenieria-informatica-1345467893070.html?param1=1263367146646</a:t>
            </a:r>
          </a:p>
          <a:p>
            <a:r>
              <a:rPr lang="es-MX" dirty="0"/>
              <a:t>UTPL. (2019). Informática | Competencias específicas - Perfil profesional - Campo ocupacional. Recuperado el 04 de febrero de 2019, de distancia UTPL: https://distancia.utpl.edu.ec/utpl-area-tecnica/informatica/competencias-especificas</a:t>
            </a:r>
          </a:p>
          <a:p>
            <a:r>
              <a:rPr lang="es-MX" dirty="0"/>
              <a:t>Vázquez, R. (18 de octubre de 2018). Los estados más y menos conectados en el país. Recuperado el 05 de febrero de 2019, de Forbes México: https://www.forbes.com.mx/los-estados-mas-y-menos-conectados-en-el-pais</a:t>
            </a:r>
            <a:r>
              <a:rPr lang="es-MX" dirty="0" smtClean="0"/>
              <a:t>/</a:t>
            </a:r>
          </a:p>
          <a:p>
            <a:r>
              <a:rPr lang="es-MX" dirty="0"/>
              <a:t>Universidad Autónoma Potosina – Facultad de Ingeniería (24 de Septiembre del 2011) Ingeniería en informática. Obtenido de Área de Ciencias de la computación https://www.youtube.com/watch?v=rEiLRnLjkcQ </a:t>
            </a:r>
          </a:p>
          <a:p>
            <a:endParaRPr lang="es-MX" dirty="0"/>
          </a:p>
          <a:p>
            <a:endParaRPr lang="es-MX" dirty="0"/>
          </a:p>
        </p:txBody>
      </p:sp>
    </p:spTree>
    <p:extLst>
      <p:ext uri="{BB962C8B-B14F-4D97-AF65-F5344CB8AC3E}">
        <p14:creationId xmlns:p14="http://schemas.microsoft.com/office/powerpoint/2010/main" val="26393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CONTENIDO</a:t>
            </a:r>
            <a:endParaRPr lang="es-MX" dirty="0"/>
          </a:p>
        </p:txBody>
      </p:sp>
      <p:sp>
        <p:nvSpPr>
          <p:cNvPr id="3" name="Marcador de contenido 2"/>
          <p:cNvSpPr>
            <a:spLocks noGrp="1"/>
          </p:cNvSpPr>
          <p:nvPr>
            <p:ph idx="1"/>
          </p:nvPr>
        </p:nvSpPr>
        <p:spPr>
          <a:xfrm>
            <a:off x="457200" y="1842477"/>
            <a:ext cx="8229600" cy="4425355"/>
          </a:xfrm>
        </p:spPr>
        <p:txBody>
          <a:bodyPr>
            <a:normAutofit lnSpcReduction="10000"/>
          </a:bodyPr>
          <a:lstStyle/>
          <a:p>
            <a:pPr marL="514350" indent="-514350" algn="just">
              <a:buAutoNum type="arabicPeriod"/>
            </a:pPr>
            <a:r>
              <a:rPr lang="es-MX" sz="2800" dirty="0" smtClean="0"/>
              <a:t>Introducción</a:t>
            </a:r>
          </a:p>
          <a:p>
            <a:pPr marL="514350" indent="-514350" algn="just">
              <a:buAutoNum type="arabicPeriod"/>
            </a:pPr>
            <a:r>
              <a:rPr lang="es-MX" sz="2800" dirty="0" smtClean="0"/>
              <a:t>Definición de Reto e Informática.</a:t>
            </a:r>
          </a:p>
          <a:p>
            <a:pPr marL="514350" indent="-514350" algn="just">
              <a:buAutoNum type="arabicPeriod"/>
            </a:pPr>
            <a:r>
              <a:rPr lang="es-MX" sz="2800" dirty="0" smtClean="0"/>
              <a:t>Competencias que debe tener un ingeniero informático.</a:t>
            </a:r>
          </a:p>
          <a:p>
            <a:pPr marL="514350" indent="-514350" algn="just">
              <a:buAutoNum type="arabicPeriod"/>
            </a:pPr>
            <a:r>
              <a:rPr lang="es-MX" sz="2800" dirty="0" smtClean="0"/>
              <a:t>Retos futuros del ingeniero informático.</a:t>
            </a:r>
          </a:p>
          <a:p>
            <a:pPr marL="514350" indent="-514350" algn="just">
              <a:buAutoNum type="arabicPeriod"/>
            </a:pPr>
            <a:r>
              <a:rPr lang="es-MX" sz="2800" dirty="0" smtClean="0"/>
              <a:t>Diferencia entre Ingeniería informática e Ingeniería en Sistemas Computacionales.</a:t>
            </a:r>
          </a:p>
          <a:p>
            <a:pPr marL="514350" indent="-514350" algn="just">
              <a:buAutoNum type="arabicPeriod"/>
            </a:pPr>
            <a:r>
              <a:rPr lang="es-MX" sz="2800" dirty="0" smtClean="0"/>
              <a:t>Casos de Éxito.</a:t>
            </a:r>
          </a:p>
          <a:p>
            <a:pPr marL="514350" indent="-514350" algn="just">
              <a:buAutoNum type="arabicPeriod"/>
            </a:pPr>
            <a:r>
              <a:rPr lang="es-MX" sz="2800" dirty="0" smtClean="0"/>
              <a:t>Conclusión</a:t>
            </a:r>
            <a:endParaRPr lang="es-MX"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797" y="4539452"/>
            <a:ext cx="2353748" cy="1728380"/>
          </a:xfrm>
          <a:prstGeom prst="rect">
            <a:avLst/>
          </a:prstGeom>
        </p:spPr>
      </p:pic>
    </p:spTree>
    <p:extLst>
      <p:ext uri="{BB962C8B-B14F-4D97-AF65-F5344CB8AC3E}">
        <p14:creationId xmlns:p14="http://schemas.microsoft.com/office/powerpoint/2010/main" val="3944298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normAutofit fontScale="77500" lnSpcReduction="20000"/>
          </a:bodyPr>
          <a:lstStyle/>
          <a:p>
            <a:pPr algn="just"/>
            <a:r>
              <a:rPr lang="es-MX" dirty="0" smtClean="0"/>
              <a:t>En algún punto cualquier estudiante de la carrera de ingeniería informática se ha preguntado ¿Por qué debemos llevar esta asignatura? O ¿Eso que tiene que ver con informática?, ¿Cómo va ayudarme eso en el futuro?, dichos cuestionamientos surgen porque es probable que el estudiante no haya investigado lo que significa ser un ingeniero informático. </a:t>
            </a:r>
          </a:p>
          <a:p>
            <a:pPr algn="just"/>
            <a:r>
              <a:rPr lang="es-MX" dirty="0" smtClean="0"/>
              <a:t>Además, como estudiantes, nos impacienta por saber qué es lo que debemos conocer para entrar al juego del ambiente laboral, ¿A qué se va enfrentar? Es ya un hecho que se acerca o ya hay un cambio en lo que ahora conocemos, en cómo van a funcionar o desarrollar las cosas.</a:t>
            </a:r>
            <a:endParaRPr lang="es-MX" dirty="0"/>
          </a:p>
        </p:txBody>
      </p:sp>
    </p:spTree>
    <p:extLst>
      <p:ext uri="{BB962C8B-B14F-4D97-AF65-F5344CB8AC3E}">
        <p14:creationId xmlns:p14="http://schemas.microsoft.com/office/powerpoint/2010/main" val="2682422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DEFINICIÓN DE RETO E INFORMÁTICA</a:t>
            </a:r>
            <a:endParaRPr lang="es-MX" dirty="0"/>
          </a:p>
        </p:txBody>
      </p:sp>
      <p:sp>
        <p:nvSpPr>
          <p:cNvPr id="3" name="Marcador de contenido 2"/>
          <p:cNvSpPr>
            <a:spLocks noGrp="1"/>
          </p:cNvSpPr>
          <p:nvPr>
            <p:ph idx="1"/>
          </p:nvPr>
        </p:nvSpPr>
        <p:spPr>
          <a:xfrm>
            <a:off x="661594" y="1828564"/>
            <a:ext cx="3910406" cy="2079495"/>
          </a:xfrm>
        </p:spPr>
        <p:txBody>
          <a:bodyPr>
            <a:normAutofit fontScale="85000" lnSpcReduction="20000"/>
          </a:bodyPr>
          <a:lstStyle/>
          <a:p>
            <a:pPr marL="0" indent="0" algn="just">
              <a:buNone/>
            </a:pPr>
            <a:r>
              <a:rPr lang="es-MX" sz="2800" dirty="0"/>
              <a:t>De acuerdo con la RAE, la definición de </a:t>
            </a:r>
            <a:r>
              <a:rPr lang="es-MX" sz="2800" dirty="0">
                <a:solidFill>
                  <a:srgbClr val="C00000"/>
                </a:solidFill>
              </a:rPr>
              <a:t>reto</a:t>
            </a:r>
            <a:r>
              <a:rPr lang="es-MX" sz="2800" dirty="0"/>
              <a:t> es: </a:t>
            </a:r>
          </a:p>
          <a:p>
            <a:pPr marL="0" indent="0" algn="ctr">
              <a:buNone/>
            </a:pPr>
            <a:r>
              <a:rPr lang="es-MX" sz="2800" i="1" dirty="0"/>
              <a:t>Objetivo o empeño difícil de llevar a cabo, y que constituye por ello un estímulo y un desafío para quien lo afronta. </a:t>
            </a:r>
            <a:endParaRPr lang="es-MX" sz="2800" i="1" dirty="0" smtClean="0"/>
          </a:p>
          <a:p>
            <a:pPr marL="0" indent="0" algn="just">
              <a:buNone/>
            </a:pPr>
            <a:endParaRPr lang="es-MX" sz="2800" i="1" dirty="0"/>
          </a:p>
          <a:p>
            <a:pPr marL="0" indent="0" algn="just">
              <a:buNone/>
            </a:pPr>
            <a:endParaRPr lang="es-MX" sz="2800"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l="7876" t="15300" r="5341" b="11867"/>
          <a:stretch/>
        </p:blipFill>
        <p:spPr>
          <a:xfrm>
            <a:off x="708616" y="4045312"/>
            <a:ext cx="3407574" cy="2079495"/>
          </a:xfrm>
          <a:prstGeom prst="rect">
            <a:avLst/>
          </a:prstGeom>
        </p:spPr>
      </p:pic>
      <p:sp>
        <p:nvSpPr>
          <p:cNvPr id="6" name="Marcador de contenido 2"/>
          <p:cNvSpPr txBox="1">
            <a:spLocks/>
          </p:cNvSpPr>
          <p:nvPr/>
        </p:nvSpPr>
        <p:spPr>
          <a:xfrm>
            <a:off x="4171493" y="4045312"/>
            <a:ext cx="4156841" cy="229334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Tw Cen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Tw Cen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Tw Cen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Tw Cen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Tw Cen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MX" sz="3100" dirty="0" smtClean="0"/>
              <a:t>La definición de </a:t>
            </a:r>
            <a:r>
              <a:rPr lang="es-MX" sz="3100" dirty="0" smtClean="0">
                <a:solidFill>
                  <a:srgbClr val="C00000"/>
                </a:solidFill>
              </a:rPr>
              <a:t>informática</a:t>
            </a:r>
            <a:r>
              <a:rPr lang="es-MX" sz="3100" dirty="0" smtClean="0"/>
              <a:t> es: </a:t>
            </a:r>
          </a:p>
          <a:p>
            <a:pPr marL="0" indent="0" algn="ctr">
              <a:buFont typeface="Arial" pitchFamily="34" charset="0"/>
              <a:buNone/>
            </a:pPr>
            <a:r>
              <a:rPr lang="es-MX" sz="3100" i="1" dirty="0" smtClean="0"/>
              <a:t>Conjunto de conocimientos científicos y técnicas que hacen posible el tratamiento automático de la información por medio de computadoras. (RAE).</a:t>
            </a:r>
          </a:p>
          <a:p>
            <a:pPr marL="0" indent="0" algn="just">
              <a:buFont typeface="Arial" pitchFamily="34" charset="0"/>
              <a:buNone/>
            </a:pPr>
            <a:endParaRPr lang="es-MX" sz="2800" i="1" dirty="0" smtClean="0"/>
          </a:p>
          <a:p>
            <a:pPr marL="0" indent="0" algn="just">
              <a:buFont typeface="Arial" pitchFamily="34" charset="0"/>
              <a:buNone/>
            </a:pPr>
            <a:endParaRPr lang="es-MX" sz="2800" dirty="0"/>
          </a:p>
        </p:txBody>
      </p:sp>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l="12186" t="8646" r="11111"/>
          <a:stretch/>
        </p:blipFill>
        <p:spPr>
          <a:xfrm>
            <a:off x="5104285" y="1692143"/>
            <a:ext cx="2291256" cy="2078664"/>
          </a:xfrm>
          <a:prstGeom prst="rect">
            <a:avLst/>
          </a:prstGeom>
        </p:spPr>
      </p:pic>
    </p:spTree>
    <p:extLst>
      <p:ext uri="{BB962C8B-B14F-4D97-AF65-F5344CB8AC3E}">
        <p14:creationId xmlns:p14="http://schemas.microsoft.com/office/powerpoint/2010/main" val="154195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Elipse 59"/>
          <p:cNvSpPr/>
          <p:nvPr/>
        </p:nvSpPr>
        <p:spPr>
          <a:xfrm>
            <a:off x="53593" y="3761802"/>
            <a:ext cx="673826" cy="651929"/>
          </a:xfrm>
          <a:prstGeom prst="ellipse">
            <a:avLst/>
          </a:prstGeom>
          <a:solidFill>
            <a:srgbClr val="34B3D6"/>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8" name="Elipse 57"/>
          <p:cNvSpPr/>
          <p:nvPr/>
        </p:nvSpPr>
        <p:spPr>
          <a:xfrm>
            <a:off x="7946385" y="3435838"/>
            <a:ext cx="673826" cy="651929"/>
          </a:xfrm>
          <a:prstGeom prst="ellipse">
            <a:avLst/>
          </a:prstGeom>
          <a:solidFill>
            <a:srgbClr val="7B57A7"/>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6" name="Elipse 55"/>
          <p:cNvSpPr/>
          <p:nvPr/>
        </p:nvSpPr>
        <p:spPr>
          <a:xfrm>
            <a:off x="5838533" y="1717163"/>
            <a:ext cx="673826" cy="651929"/>
          </a:xfrm>
          <a:prstGeom prst="ellipse">
            <a:avLst/>
          </a:prstGeom>
          <a:solidFill>
            <a:srgbClr val="CD3C38"/>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4" name="Elipse 53"/>
          <p:cNvSpPr/>
          <p:nvPr/>
        </p:nvSpPr>
        <p:spPr>
          <a:xfrm>
            <a:off x="2853826" y="1660210"/>
            <a:ext cx="673826" cy="651929"/>
          </a:xfrm>
          <a:prstGeom prst="ellipse">
            <a:avLst/>
          </a:prstGeom>
          <a:solidFill>
            <a:srgbClr val="FF8F29"/>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3" name="Elipse 52"/>
          <p:cNvSpPr/>
          <p:nvPr/>
        </p:nvSpPr>
        <p:spPr>
          <a:xfrm>
            <a:off x="180197" y="1986174"/>
            <a:ext cx="673826" cy="651929"/>
          </a:xfrm>
          <a:prstGeom prst="ellipse">
            <a:avLst/>
          </a:prstGeom>
          <a:solidFill>
            <a:srgbClr val="9BC447"/>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16" name="Rectángulo redondeado 15"/>
          <p:cNvSpPr/>
          <p:nvPr/>
        </p:nvSpPr>
        <p:spPr>
          <a:xfrm>
            <a:off x="6284890" y="3967229"/>
            <a:ext cx="2788275" cy="18158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MX"/>
          </a:p>
        </p:txBody>
      </p:sp>
      <p:sp>
        <p:nvSpPr>
          <p:cNvPr id="15" name="Rectángulo redondeado 14"/>
          <p:cNvSpPr/>
          <p:nvPr/>
        </p:nvSpPr>
        <p:spPr>
          <a:xfrm>
            <a:off x="6284890" y="2030034"/>
            <a:ext cx="2672365" cy="132343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14" name="Rectángulo redondeado 13"/>
          <p:cNvSpPr/>
          <p:nvPr/>
        </p:nvSpPr>
        <p:spPr>
          <a:xfrm>
            <a:off x="212500" y="4195767"/>
            <a:ext cx="2736761" cy="18158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MX"/>
          </a:p>
        </p:txBody>
      </p:sp>
      <p:sp>
        <p:nvSpPr>
          <p:cNvPr id="13" name="Rectángulo redondeado 12"/>
          <p:cNvSpPr/>
          <p:nvPr/>
        </p:nvSpPr>
        <p:spPr>
          <a:xfrm>
            <a:off x="3409681" y="1725090"/>
            <a:ext cx="2269902" cy="107721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sp>
        <p:nvSpPr>
          <p:cNvPr id="12" name="Rectángulo redondeado 11"/>
          <p:cNvSpPr/>
          <p:nvPr/>
        </p:nvSpPr>
        <p:spPr>
          <a:xfrm>
            <a:off x="563449" y="2415380"/>
            <a:ext cx="2034862" cy="107721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2.COMPETENCIAS QUE DEBE TENER UN INGENIERO INFORMÁTICO </a:t>
            </a:r>
            <a:endParaRPr lang="es-MX"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6207" t="1823" r="18342" b="3735"/>
          <a:stretch/>
        </p:blipFill>
        <p:spPr>
          <a:xfrm>
            <a:off x="3013656" y="2789429"/>
            <a:ext cx="3078051" cy="2960951"/>
          </a:xfrm>
          <a:prstGeom prst="rect">
            <a:avLst/>
          </a:prstGeom>
          <a:effectLst>
            <a:outerShdw blurRad="50800" dist="38100" dir="10800000" algn="r" rotWithShape="0">
              <a:prstClr val="black">
                <a:alpha val="40000"/>
              </a:prstClr>
            </a:outerShdw>
          </a:effectLst>
        </p:spPr>
      </p:pic>
      <p:sp>
        <p:nvSpPr>
          <p:cNvPr id="7" name="CuadroTexto 6"/>
          <p:cNvSpPr txBox="1"/>
          <p:nvPr/>
        </p:nvSpPr>
        <p:spPr>
          <a:xfrm>
            <a:off x="457200" y="2415380"/>
            <a:ext cx="2260241" cy="1077218"/>
          </a:xfrm>
          <a:prstGeom prst="rect">
            <a:avLst/>
          </a:prstGeom>
          <a:noFill/>
          <a:ln>
            <a:noFill/>
          </a:ln>
        </p:spPr>
        <p:txBody>
          <a:bodyPr wrap="square" rtlCol="0">
            <a:spAutoFit/>
          </a:bodyPr>
          <a:lstStyle/>
          <a:p>
            <a:pPr algn="ctr"/>
            <a:r>
              <a:rPr lang="es-MX" sz="1600" dirty="0" smtClean="0"/>
              <a:t>Dirigir </a:t>
            </a:r>
            <a:r>
              <a:rPr lang="es-MX" sz="1600" dirty="0"/>
              <a:t>las actividades objeto de los proyectos del ámbito de la informática. </a:t>
            </a:r>
          </a:p>
        </p:txBody>
      </p:sp>
      <p:sp>
        <p:nvSpPr>
          <p:cNvPr id="8" name="CuadroTexto 7"/>
          <p:cNvSpPr txBox="1"/>
          <p:nvPr/>
        </p:nvSpPr>
        <p:spPr>
          <a:xfrm>
            <a:off x="-28979" y="4195767"/>
            <a:ext cx="3219718" cy="1815882"/>
          </a:xfrm>
          <a:prstGeom prst="rect">
            <a:avLst/>
          </a:prstGeom>
          <a:noFill/>
        </p:spPr>
        <p:txBody>
          <a:bodyPr wrap="square" rtlCol="0">
            <a:spAutoFit/>
          </a:bodyPr>
          <a:lstStyle/>
          <a:p>
            <a:pPr algn="ctr"/>
            <a:r>
              <a:rPr lang="es-MX" sz="1600" dirty="0"/>
              <a:t>Diseñar, desarrollar, evaluar y asegurar la accesibilidad, la ergonomía, la usabilidad y la seguridad de los sistemas, los servicios y las aplicaciones informáticas, así como de la información que gestionan.</a:t>
            </a:r>
          </a:p>
        </p:txBody>
      </p:sp>
      <p:sp>
        <p:nvSpPr>
          <p:cNvPr id="9" name="CuadroTexto 8"/>
          <p:cNvSpPr txBox="1"/>
          <p:nvPr/>
        </p:nvSpPr>
        <p:spPr>
          <a:xfrm>
            <a:off x="6111025" y="2030034"/>
            <a:ext cx="2962140" cy="1323439"/>
          </a:xfrm>
          <a:prstGeom prst="rect">
            <a:avLst/>
          </a:prstGeom>
          <a:noFill/>
        </p:spPr>
        <p:txBody>
          <a:bodyPr wrap="square" rtlCol="0">
            <a:spAutoFit/>
          </a:bodyPr>
          <a:lstStyle/>
          <a:p>
            <a:pPr algn="ctr"/>
            <a:r>
              <a:rPr lang="es-MX" sz="1600" dirty="0" smtClean="0"/>
              <a:t>Definir</a:t>
            </a:r>
            <a:r>
              <a:rPr lang="es-MX" sz="1600" dirty="0"/>
              <a:t>, evaluar y seleccionar plataformas de hardware y software para desarrollar y ejecutar sistemas, servicios y aplicaciones informáticos. </a:t>
            </a:r>
          </a:p>
        </p:txBody>
      </p:sp>
      <p:sp>
        <p:nvSpPr>
          <p:cNvPr id="10" name="CuadroTexto 9"/>
          <p:cNvSpPr txBox="1"/>
          <p:nvPr/>
        </p:nvSpPr>
        <p:spPr>
          <a:xfrm>
            <a:off x="6284890" y="3967229"/>
            <a:ext cx="2672365" cy="1815882"/>
          </a:xfrm>
          <a:prstGeom prst="rect">
            <a:avLst/>
          </a:prstGeom>
          <a:noFill/>
        </p:spPr>
        <p:txBody>
          <a:bodyPr wrap="square" rtlCol="0">
            <a:spAutoFit/>
          </a:bodyPr>
          <a:lstStyle/>
          <a:p>
            <a:pPr algn="ctr"/>
            <a:r>
              <a:rPr lang="es-MX" sz="1600" dirty="0" smtClean="0"/>
              <a:t>Concebir </a:t>
            </a:r>
            <a:r>
              <a:rPr lang="es-MX" sz="1600" dirty="0"/>
              <a:t>, desarrollar y mantener sistemas, servicios y aplicaciones informáticos empleando los métodos de la ingeniería del software  como instrumento para asegurar la calidad. </a:t>
            </a:r>
          </a:p>
        </p:txBody>
      </p:sp>
      <p:sp>
        <p:nvSpPr>
          <p:cNvPr id="11" name="CuadroTexto 10"/>
          <p:cNvSpPr txBox="1"/>
          <p:nvPr/>
        </p:nvSpPr>
        <p:spPr>
          <a:xfrm>
            <a:off x="3383923" y="1712211"/>
            <a:ext cx="2376152" cy="1077218"/>
          </a:xfrm>
          <a:prstGeom prst="rect">
            <a:avLst/>
          </a:prstGeom>
          <a:noFill/>
        </p:spPr>
        <p:txBody>
          <a:bodyPr wrap="square" rtlCol="0">
            <a:spAutoFit/>
          </a:bodyPr>
          <a:lstStyle/>
          <a:p>
            <a:pPr algn="ctr"/>
            <a:r>
              <a:rPr lang="es-MX" sz="1600" dirty="0" smtClean="0"/>
              <a:t>Aplicar </a:t>
            </a:r>
            <a:r>
              <a:rPr lang="es-MX" sz="1600" dirty="0"/>
              <a:t>la legislación necesaria durante el desarrollo de la profesión de ingeniero informático</a:t>
            </a:r>
          </a:p>
        </p:txBody>
      </p:sp>
      <p:cxnSp>
        <p:nvCxnSpPr>
          <p:cNvPr id="18" name="Conector recto 17"/>
          <p:cNvCxnSpPr/>
          <p:nvPr/>
        </p:nvCxnSpPr>
        <p:spPr>
          <a:xfrm>
            <a:off x="2598311" y="2975020"/>
            <a:ext cx="592428"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3151955" y="2975020"/>
            <a:ext cx="596094" cy="420502"/>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4813737" y="2808156"/>
            <a:ext cx="0" cy="545317"/>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H="1" flipV="1">
            <a:off x="5909034" y="2691753"/>
            <a:ext cx="403982" cy="14928"/>
          </a:xfrm>
          <a:prstGeom prst="line">
            <a:avLst/>
          </a:prstGeom>
          <a:ln w="381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H="1">
            <a:off x="5724436" y="2675970"/>
            <a:ext cx="195311" cy="278019"/>
          </a:xfrm>
          <a:prstGeom prst="line">
            <a:avLst/>
          </a:prstGeom>
          <a:ln w="381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flipV="1">
            <a:off x="7679027" y="3533431"/>
            <a:ext cx="0" cy="433798"/>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6507052" y="3554451"/>
            <a:ext cx="118370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V="1">
            <a:off x="6001407" y="3575471"/>
            <a:ext cx="477200" cy="41278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V="1">
            <a:off x="1598088" y="3838248"/>
            <a:ext cx="0" cy="357519"/>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a:off x="1580880" y="3838248"/>
            <a:ext cx="1313645" cy="0"/>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a:off x="2894525" y="3838248"/>
            <a:ext cx="152400" cy="152400"/>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pic>
        <p:nvPicPr>
          <p:cNvPr id="52" name="Imagen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40" y="2081982"/>
            <a:ext cx="477379" cy="477379"/>
          </a:xfrm>
          <a:prstGeom prst="rect">
            <a:avLst/>
          </a:prstGeom>
        </p:spPr>
      </p:pic>
      <p:pic>
        <p:nvPicPr>
          <p:cNvPr id="55" name="Imagen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2503" y="1786605"/>
            <a:ext cx="388170" cy="388170"/>
          </a:xfrm>
          <a:prstGeom prst="rect">
            <a:avLst/>
          </a:prstGeom>
        </p:spPr>
      </p:pic>
      <p:pic>
        <p:nvPicPr>
          <p:cNvPr id="57" name="Imagen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0191" y="1797526"/>
            <a:ext cx="494513" cy="494513"/>
          </a:xfrm>
          <a:prstGeom prst="rect">
            <a:avLst/>
          </a:prstGeom>
        </p:spPr>
      </p:pic>
      <p:pic>
        <p:nvPicPr>
          <p:cNvPr id="59" name="Imagen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714" y="3520295"/>
            <a:ext cx="467167" cy="467167"/>
          </a:xfrm>
          <a:prstGeom prst="rect">
            <a:avLst/>
          </a:prstGeom>
        </p:spPr>
      </p:pic>
      <p:pic>
        <p:nvPicPr>
          <p:cNvPr id="61" name="Imagen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995" y="3830440"/>
            <a:ext cx="417877" cy="417877"/>
          </a:xfrm>
          <a:prstGeom prst="rect">
            <a:avLst/>
          </a:prstGeom>
        </p:spPr>
      </p:pic>
    </p:spTree>
    <p:extLst>
      <p:ext uri="{BB962C8B-B14F-4D97-AF65-F5344CB8AC3E}">
        <p14:creationId xmlns:p14="http://schemas.microsoft.com/office/powerpoint/2010/main" val="3277476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427" y="3080814"/>
            <a:ext cx="3831887" cy="3236471"/>
          </a:xfrm>
          <a:prstGeom prst="rect">
            <a:avLst/>
          </a:prstGeom>
        </p:spPr>
      </p:pic>
      <p:sp>
        <p:nvSpPr>
          <p:cNvPr id="60" name="Elipse 59"/>
          <p:cNvSpPr/>
          <p:nvPr/>
        </p:nvSpPr>
        <p:spPr>
          <a:xfrm>
            <a:off x="53593" y="3761802"/>
            <a:ext cx="673826" cy="651929"/>
          </a:xfrm>
          <a:prstGeom prst="ellipse">
            <a:avLst/>
          </a:prstGeom>
          <a:solidFill>
            <a:srgbClr val="34B3D6"/>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8" name="Elipse 57"/>
          <p:cNvSpPr/>
          <p:nvPr/>
        </p:nvSpPr>
        <p:spPr>
          <a:xfrm>
            <a:off x="7946385" y="3435838"/>
            <a:ext cx="673826" cy="651929"/>
          </a:xfrm>
          <a:prstGeom prst="ellipse">
            <a:avLst/>
          </a:prstGeom>
          <a:solidFill>
            <a:srgbClr val="7B57A7"/>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6" name="Elipse 55"/>
          <p:cNvSpPr/>
          <p:nvPr/>
        </p:nvSpPr>
        <p:spPr>
          <a:xfrm>
            <a:off x="5838533" y="1717163"/>
            <a:ext cx="673826" cy="651929"/>
          </a:xfrm>
          <a:prstGeom prst="ellipse">
            <a:avLst/>
          </a:prstGeom>
          <a:solidFill>
            <a:srgbClr val="CD3C38"/>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4" name="Elipse 53"/>
          <p:cNvSpPr/>
          <p:nvPr/>
        </p:nvSpPr>
        <p:spPr>
          <a:xfrm>
            <a:off x="2853826" y="1660210"/>
            <a:ext cx="673826" cy="651929"/>
          </a:xfrm>
          <a:prstGeom prst="ellipse">
            <a:avLst/>
          </a:prstGeom>
          <a:solidFill>
            <a:srgbClr val="FF8F29"/>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53" name="Elipse 52"/>
          <p:cNvSpPr/>
          <p:nvPr/>
        </p:nvSpPr>
        <p:spPr>
          <a:xfrm>
            <a:off x="180197" y="1986174"/>
            <a:ext cx="673826" cy="651929"/>
          </a:xfrm>
          <a:prstGeom prst="ellipse">
            <a:avLst/>
          </a:prstGeom>
          <a:solidFill>
            <a:srgbClr val="9BC447"/>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16" name="Rectángulo redondeado 15"/>
          <p:cNvSpPr/>
          <p:nvPr/>
        </p:nvSpPr>
        <p:spPr>
          <a:xfrm>
            <a:off x="6284890" y="3967229"/>
            <a:ext cx="2788275" cy="18158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MX"/>
          </a:p>
        </p:txBody>
      </p:sp>
      <p:sp>
        <p:nvSpPr>
          <p:cNvPr id="15" name="Rectángulo redondeado 14"/>
          <p:cNvSpPr/>
          <p:nvPr/>
        </p:nvSpPr>
        <p:spPr>
          <a:xfrm>
            <a:off x="6284890" y="2030034"/>
            <a:ext cx="2672365" cy="132343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14" name="Rectángulo redondeado 13"/>
          <p:cNvSpPr/>
          <p:nvPr/>
        </p:nvSpPr>
        <p:spPr>
          <a:xfrm>
            <a:off x="212500" y="4195767"/>
            <a:ext cx="2736761" cy="142726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MX"/>
          </a:p>
        </p:txBody>
      </p:sp>
      <p:sp>
        <p:nvSpPr>
          <p:cNvPr id="13" name="Rectángulo redondeado 12"/>
          <p:cNvSpPr/>
          <p:nvPr/>
        </p:nvSpPr>
        <p:spPr>
          <a:xfrm>
            <a:off x="3409681" y="1725090"/>
            <a:ext cx="2269902" cy="107721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sp>
        <p:nvSpPr>
          <p:cNvPr id="12" name="Rectángulo redondeado 11"/>
          <p:cNvSpPr/>
          <p:nvPr/>
        </p:nvSpPr>
        <p:spPr>
          <a:xfrm>
            <a:off x="563449" y="2415380"/>
            <a:ext cx="2034862" cy="107721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2.COMPETENCIAS QUE DEBE TENER UN INGENIERO INFORMÁTICO </a:t>
            </a:r>
            <a:endParaRPr lang="es-MX" dirty="0"/>
          </a:p>
        </p:txBody>
      </p:sp>
      <p:sp>
        <p:nvSpPr>
          <p:cNvPr id="7" name="CuadroTexto 6"/>
          <p:cNvSpPr txBox="1"/>
          <p:nvPr/>
        </p:nvSpPr>
        <p:spPr>
          <a:xfrm>
            <a:off x="457200" y="2415380"/>
            <a:ext cx="2260241" cy="1077218"/>
          </a:xfrm>
          <a:prstGeom prst="rect">
            <a:avLst/>
          </a:prstGeom>
          <a:noFill/>
          <a:ln>
            <a:noFill/>
          </a:ln>
        </p:spPr>
        <p:txBody>
          <a:bodyPr wrap="square" rtlCol="0">
            <a:spAutoFit/>
          </a:bodyPr>
          <a:lstStyle/>
          <a:p>
            <a:pPr algn="ctr"/>
            <a:r>
              <a:rPr lang="es-MX" sz="1600"/>
              <a:t>Definir planes de negocio mediante la aplicación de conocimientos de TI</a:t>
            </a:r>
            <a:endParaRPr lang="es-MX" sz="1600" dirty="0"/>
          </a:p>
        </p:txBody>
      </p:sp>
      <p:sp>
        <p:nvSpPr>
          <p:cNvPr id="8" name="CuadroTexto 7"/>
          <p:cNvSpPr txBox="1"/>
          <p:nvPr/>
        </p:nvSpPr>
        <p:spPr>
          <a:xfrm>
            <a:off x="163575" y="4155479"/>
            <a:ext cx="2785686" cy="1323439"/>
          </a:xfrm>
          <a:prstGeom prst="rect">
            <a:avLst/>
          </a:prstGeom>
          <a:noFill/>
        </p:spPr>
        <p:txBody>
          <a:bodyPr wrap="square" rtlCol="0">
            <a:spAutoFit/>
          </a:bodyPr>
          <a:lstStyle/>
          <a:p>
            <a:pPr algn="ctr"/>
            <a:endParaRPr lang="es-MX" sz="1600" dirty="0"/>
          </a:p>
          <a:p>
            <a:pPr algn="ctr"/>
            <a:r>
              <a:rPr lang="es-MX" sz="1600" dirty="0" smtClean="0"/>
              <a:t>Conocer </a:t>
            </a:r>
            <a:r>
              <a:rPr lang="es-MX" sz="1600" dirty="0"/>
              <a:t>las materias básicas y las tecnologías que capacitan para aprender y desarrollar nuevos métodos y tecnologías</a:t>
            </a:r>
          </a:p>
        </p:txBody>
      </p:sp>
      <p:sp>
        <p:nvSpPr>
          <p:cNvPr id="9" name="CuadroTexto 8"/>
          <p:cNvSpPr txBox="1"/>
          <p:nvPr/>
        </p:nvSpPr>
        <p:spPr>
          <a:xfrm>
            <a:off x="6228934" y="2083341"/>
            <a:ext cx="2760149" cy="1323439"/>
          </a:xfrm>
          <a:prstGeom prst="rect">
            <a:avLst/>
          </a:prstGeom>
          <a:noFill/>
        </p:spPr>
        <p:txBody>
          <a:bodyPr wrap="square" rtlCol="0">
            <a:spAutoFit/>
          </a:bodyPr>
          <a:lstStyle/>
          <a:p>
            <a:pPr algn="ctr"/>
            <a:r>
              <a:rPr lang="es-MX" sz="1600" dirty="0" smtClean="0"/>
              <a:t>Auditar </a:t>
            </a:r>
            <a:r>
              <a:rPr lang="es-MX" sz="1600" dirty="0"/>
              <a:t>la operación de TI en base a las buenas prácticas de los marcos de referencia reconocidos internacionalmente.</a:t>
            </a:r>
          </a:p>
        </p:txBody>
      </p:sp>
      <p:sp>
        <p:nvSpPr>
          <p:cNvPr id="10" name="CuadroTexto 9"/>
          <p:cNvSpPr txBox="1"/>
          <p:nvPr/>
        </p:nvSpPr>
        <p:spPr>
          <a:xfrm>
            <a:off x="6337440" y="3977739"/>
            <a:ext cx="2672365" cy="1815882"/>
          </a:xfrm>
          <a:prstGeom prst="rect">
            <a:avLst/>
          </a:prstGeom>
          <a:noFill/>
        </p:spPr>
        <p:txBody>
          <a:bodyPr wrap="square" rtlCol="0">
            <a:spAutoFit/>
          </a:bodyPr>
          <a:lstStyle/>
          <a:p>
            <a:pPr algn="ctr"/>
            <a:r>
              <a:rPr lang="es-MX" sz="1600" dirty="0" smtClean="0"/>
              <a:t>Analizar </a:t>
            </a:r>
            <a:r>
              <a:rPr lang="es-MX" sz="1600" dirty="0"/>
              <a:t>y valorar el impacto social y medioambiental de las soluciones técnicas, comprendiendo la responsabilidad ética y profesional de la actividad del ingeniero informático.</a:t>
            </a:r>
          </a:p>
        </p:txBody>
      </p:sp>
      <p:sp>
        <p:nvSpPr>
          <p:cNvPr id="11" name="CuadroTexto 10"/>
          <p:cNvSpPr txBox="1"/>
          <p:nvPr/>
        </p:nvSpPr>
        <p:spPr>
          <a:xfrm>
            <a:off x="3383923" y="1712211"/>
            <a:ext cx="2376152" cy="1077218"/>
          </a:xfrm>
          <a:prstGeom prst="rect">
            <a:avLst/>
          </a:prstGeom>
          <a:noFill/>
        </p:spPr>
        <p:txBody>
          <a:bodyPr wrap="square" rtlCol="0">
            <a:spAutoFit/>
          </a:bodyPr>
          <a:lstStyle/>
          <a:p>
            <a:pPr algn="ctr"/>
            <a:r>
              <a:rPr lang="es-MX" sz="1600" dirty="0" smtClean="0"/>
              <a:t>Desarrollar </a:t>
            </a:r>
            <a:r>
              <a:rPr lang="es-MX" sz="1600" dirty="0"/>
              <a:t>auditorias de productos y procesos vinculados a la gestión de TIC.</a:t>
            </a:r>
          </a:p>
        </p:txBody>
      </p:sp>
      <p:cxnSp>
        <p:nvCxnSpPr>
          <p:cNvPr id="18" name="Conector recto 17"/>
          <p:cNvCxnSpPr/>
          <p:nvPr/>
        </p:nvCxnSpPr>
        <p:spPr>
          <a:xfrm>
            <a:off x="2598311" y="2975020"/>
            <a:ext cx="592428"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3151955" y="2975020"/>
            <a:ext cx="831466" cy="579431"/>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4813737" y="2808156"/>
            <a:ext cx="0" cy="545317"/>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H="1" flipV="1">
            <a:off x="5909034" y="2691753"/>
            <a:ext cx="403982" cy="14928"/>
          </a:xfrm>
          <a:prstGeom prst="line">
            <a:avLst/>
          </a:prstGeom>
          <a:ln w="381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H="1">
            <a:off x="5475890" y="2675970"/>
            <a:ext cx="443858" cy="677503"/>
          </a:xfrm>
          <a:prstGeom prst="line">
            <a:avLst/>
          </a:prstGeom>
          <a:ln w="381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flipV="1">
            <a:off x="7679027" y="3533431"/>
            <a:ext cx="0" cy="433798"/>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6507052" y="3554451"/>
            <a:ext cx="118370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V="1">
            <a:off x="6001407" y="3575471"/>
            <a:ext cx="477200" cy="41278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V="1">
            <a:off x="1598088" y="3838248"/>
            <a:ext cx="0" cy="357519"/>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a:off x="1580880" y="3838248"/>
            <a:ext cx="1313645" cy="0"/>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a:off x="2894525" y="3838248"/>
            <a:ext cx="489398" cy="357519"/>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5957" y="1752532"/>
            <a:ext cx="420499" cy="420499"/>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956" y="2043127"/>
            <a:ext cx="468155" cy="468155"/>
          </a:xfrm>
          <a:prstGeom prst="rect">
            <a:avLst/>
          </a:prstGeom>
        </p:spPr>
      </p:pic>
      <p:pic>
        <p:nvPicPr>
          <p:cNvPr id="17" name="Imagen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5846" y="1746248"/>
            <a:ext cx="502698" cy="502698"/>
          </a:xfrm>
          <a:prstGeom prst="rect">
            <a:avLst/>
          </a:prstGeom>
        </p:spPr>
      </p:pic>
      <p:pic>
        <p:nvPicPr>
          <p:cNvPr id="19" name="Imagen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8485" y="3478366"/>
            <a:ext cx="522367" cy="522367"/>
          </a:xfrm>
          <a:prstGeom prst="rect">
            <a:avLst/>
          </a:prstGeom>
        </p:spPr>
      </p:pic>
      <p:pic>
        <p:nvPicPr>
          <p:cNvPr id="20" name="Imagen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16" y="3786715"/>
            <a:ext cx="540215" cy="540215"/>
          </a:xfrm>
          <a:prstGeom prst="rect">
            <a:avLst/>
          </a:prstGeom>
        </p:spPr>
      </p:pic>
    </p:spTree>
    <p:extLst>
      <p:ext uri="{BB962C8B-B14F-4D97-AF65-F5344CB8AC3E}">
        <p14:creationId xmlns:p14="http://schemas.microsoft.com/office/powerpoint/2010/main" val="20860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Imagen 85"/>
          <p:cNvPicPr>
            <a:picLocks noChangeAspect="1"/>
          </p:cNvPicPr>
          <p:nvPr/>
        </p:nvPicPr>
        <p:blipFill rotWithShape="1">
          <a:blip r:embed="rId2">
            <a:extLst>
              <a:ext uri="{28A0092B-C50C-407E-A947-70E740481C1C}">
                <a14:useLocalDpi xmlns:a14="http://schemas.microsoft.com/office/drawing/2010/main" val="0"/>
              </a:ext>
            </a:extLst>
          </a:blip>
          <a:srcRect b="12204"/>
          <a:stretch/>
        </p:blipFill>
        <p:spPr>
          <a:xfrm>
            <a:off x="2265949" y="2155516"/>
            <a:ext cx="3625043" cy="4116622"/>
          </a:xfrm>
          <a:prstGeom prst="rect">
            <a:avLst/>
          </a:prstGeom>
        </p:spPr>
      </p:pic>
      <p:sp>
        <p:nvSpPr>
          <p:cNvPr id="2" name="Título 1"/>
          <p:cNvSpPr>
            <a:spLocks noGrp="1"/>
          </p:cNvSpPr>
          <p:nvPr>
            <p:ph type="title"/>
          </p:nvPr>
        </p:nvSpPr>
        <p:spPr/>
        <p:txBody>
          <a:bodyPr/>
          <a:lstStyle/>
          <a:p>
            <a:r>
              <a:rPr lang="es-MX" dirty="0" smtClean="0"/>
              <a:t>2.COMPETENCIAS QUE DEBE TENER UN INGENIERO INFORMÁTICO </a:t>
            </a:r>
            <a:endParaRPr lang="es-MX" dirty="0"/>
          </a:p>
        </p:txBody>
      </p:sp>
      <p:sp>
        <p:nvSpPr>
          <p:cNvPr id="36" name="CuadroTexto 35"/>
          <p:cNvSpPr txBox="1"/>
          <p:nvPr/>
        </p:nvSpPr>
        <p:spPr>
          <a:xfrm>
            <a:off x="2058413" y="1570221"/>
            <a:ext cx="4870710" cy="707886"/>
          </a:xfrm>
          <a:prstGeom prst="rect">
            <a:avLst/>
          </a:prstGeom>
          <a:noFill/>
        </p:spPr>
        <p:txBody>
          <a:bodyPr wrap="square" rtlCol="0">
            <a:spAutoFit/>
          </a:bodyPr>
          <a:lstStyle/>
          <a:p>
            <a:pPr algn="ctr"/>
            <a:r>
              <a:rPr lang="es-MX" sz="2000" b="1" dirty="0" smtClean="0"/>
              <a:t>Competencias generales del Ingeniero informático</a:t>
            </a:r>
            <a:endParaRPr lang="es-MX" sz="2000" b="1" dirty="0"/>
          </a:p>
        </p:txBody>
      </p:sp>
      <p:grpSp>
        <p:nvGrpSpPr>
          <p:cNvPr id="22" name="Grupo 21"/>
          <p:cNvGrpSpPr/>
          <p:nvPr/>
        </p:nvGrpSpPr>
        <p:grpSpPr>
          <a:xfrm>
            <a:off x="457200" y="1692084"/>
            <a:ext cx="1785186" cy="1734207"/>
            <a:chOff x="570371" y="1765547"/>
            <a:chExt cx="1785186" cy="1734207"/>
          </a:xfrm>
        </p:grpSpPr>
        <p:sp>
          <p:nvSpPr>
            <p:cNvPr id="39" name="Elipse 38"/>
            <p:cNvSpPr/>
            <p:nvPr/>
          </p:nvSpPr>
          <p:spPr>
            <a:xfrm>
              <a:off x="644913" y="1822902"/>
              <a:ext cx="1633956" cy="1633956"/>
            </a:xfrm>
            <a:prstGeom prst="ellipse">
              <a:avLst/>
            </a:prstGeom>
            <a:solidFill>
              <a:srgbClr val="9BC447"/>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p:cNvSpPr/>
            <p:nvPr/>
          </p:nvSpPr>
          <p:spPr>
            <a:xfrm>
              <a:off x="587412" y="1765547"/>
              <a:ext cx="1734207" cy="1734207"/>
            </a:xfrm>
            <a:prstGeom prst="ellips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CuadroTexto 37"/>
            <p:cNvSpPr txBox="1"/>
            <p:nvPr/>
          </p:nvSpPr>
          <p:spPr>
            <a:xfrm>
              <a:off x="570371" y="2753111"/>
              <a:ext cx="1785186" cy="523220"/>
            </a:xfrm>
            <a:prstGeom prst="rect">
              <a:avLst/>
            </a:prstGeom>
            <a:noFill/>
          </p:spPr>
          <p:txBody>
            <a:bodyPr wrap="square" rtlCol="0">
              <a:spAutoFit/>
            </a:bodyPr>
            <a:lstStyle/>
            <a:p>
              <a:pPr algn="ctr"/>
              <a:r>
                <a:rPr lang="es-MX" sz="1400" dirty="0" smtClean="0"/>
                <a:t>Adquirir hábitos de pensamiento.</a:t>
              </a:r>
              <a:endParaRPr lang="es-MX" sz="1400" dirty="0"/>
            </a:p>
          </p:txBody>
        </p:sp>
      </p:grpSp>
      <p:grpSp>
        <p:nvGrpSpPr>
          <p:cNvPr id="44" name="Grupo 43"/>
          <p:cNvGrpSpPr/>
          <p:nvPr/>
        </p:nvGrpSpPr>
        <p:grpSpPr>
          <a:xfrm>
            <a:off x="440363" y="3642618"/>
            <a:ext cx="1785186" cy="1734207"/>
            <a:chOff x="570371" y="1765547"/>
            <a:chExt cx="1785186" cy="1734207"/>
          </a:xfrm>
        </p:grpSpPr>
        <p:sp>
          <p:nvSpPr>
            <p:cNvPr id="45" name="Elipse 44"/>
            <p:cNvSpPr/>
            <p:nvPr/>
          </p:nvSpPr>
          <p:spPr>
            <a:xfrm>
              <a:off x="644913" y="1822902"/>
              <a:ext cx="1633956" cy="1633956"/>
            </a:xfrm>
            <a:prstGeom prst="ellipse">
              <a:avLst/>
            </a:prstGeom>
            <a:solidFill>
              <a:srgbClr val="FFC000"/>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Elipse 46"/>
            <p:cNvSpPr/>
            <p:nvPr/>
          </p:nvSpPr>
          <p:spPr>
            <a:xfrm>
              <a:off x="587412" y="1765547"/>
              <a:ext cx="1734207" cy="1734207"/>
            </a:xfrm>
            <a:prstGeom prst="ellipse">
              <a:avLst/>
            </a:prstGeom>
            <a:noFill/>
            <a:ln w="28575">
              <a:solidFill>
                <a:srgbClr val="FF8F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CuadroTexto 48"/>
            <p:cNvSpPr txBox="1"/>
            <p:nvPr/>
          </p:nvSpPr>
          <p:spPr>
            <a:xfrm>
              <a:off x="570371" y="2753111"/>
              <a:ext cx="1785186" cy="523220"/>
            </a:xfrm>
            <a:prstGeom prst="rect">
              <a:avLst/>
            </a:prstGeom>
            <a:noFill/>
          </p:spPr>
          <p:txBody>
            <a:bodyPr wrap="square" rtlCol="0">
              <a:spAutoFit/>
            </a:bodyPr>
            <a:lstStyle/>
            <a:p>
              <a:pPr algn="ctr"/>
              <a:r>
                <a:rPr lang="es-MX" sz="1400" dirty="0" smtClean="0"/>
                <a:t>Adquirir hábitos de trabajo personal.</a:t>
              </a:r>
              <a:endParaRPr lang="es-MX" sz="1400" dirty="0"/>
            </a:p>
          </p:txBody>
        </p:sp>
      </p:grpSp>
      <p:grpSp>
        <p:nvGrpSpPr>
          <p:cNvPr id="51" name="Grupo 50"/>
          <p:cNvGrpSpPr/>
          <p:nvPr/>
        </p:nvGrpSpPr>
        <p:grpSpPr>
          <a:xfrm>
            <a:off x="6764060" y="1742969"/>
            <a:ext cx="1785186" cy="1734207"/>
            <a:chOff x="559861" y="1765547"/>
            <a:chExt cx="1785186" cy="1734207"/>
          </a:xfrm>
        </p:grpSpPr>
        <p:sp>
          <p:nvSpPr>
            <p:cNvPr id="52" name="Elipse 51"/>
            <p:cNvSpPr/>
            <p:nvPr/>
          </p:nvSpPr>
          <p:spPr>
            <a:xfrm>
              <a:off x="644913" y="1822902"/>
              <a:ext cx="1633956" cy="1633956"/>
            </a:xfrm>
            <a:prstGeom prst="ellipse">
              <a:avLst/>
            </a:prstGeom>
            <a:solidFill>
              <a:srgbClr val="34B3D6"/>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Elipse 54"/>
            <p:cNvSpPr/>
            <p:nvPr/>
          </p:nvSpPr>
          <p:spPr>
            <a:xfrm>
              <a:off x="587412" y="1765547"/>
              <a:ext cx="1734207" cy="1734207"/>
            </a:xfrm>
            <a:prstGeom prst="ellipse">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CuadroTexto 56"/>
            <p:cNvSpPr txBox="1"/>
            <p:nvPr/>
          </p:nvSpPr>
          <p:spPr>
            <a:xfrm>
              <a:off x="559861" y="2868725"/>
              <a:ext cx="1785186" cy="307777"/>
            </a:xfrm>
            <a:prstGeom prst="rect">
              <a:avLst/>
            </a:prstGeom>
            <a:noFill/>
          </p:spPr>
          <p:txBody>
            <a:bodyPr wrap="square" rtlCol="0">
              <a:spAutoFit/>
            </a:bodyPr>
            <a:lstStyle/>
            <a:p>
              <a:pPr algn="ctr"/>
              <a:r>
                <a:rPr lang="es-MX" sz="1400" dirty="0" smtClean="0"/>
                <a:t>Trabajar en equipo.</a:t>
              </a:r>
              <a:endParaRPr lang="es-MX" sz="1400" dirty="0"/>
            </a:p>
          </p:txBody>
        </p:sp>
      </p:grpSp>
      <p:grpSp>
        <p:nvGrpSpPr>
          <p:cNvPr id="59" name="Grupo 58"/>
          <p:cNvGrpSpPr/>
          <p:nvPr/>
        </p:nvGrpSpPr>
        <p:grpSpPr>
          <a:xfrm>
            <a:off x="6804050" y="3670354"/>
            <a:ext cx="1785186" cy="1734207"/>
            <a:chOff x="587412" y="1765547"/>
            <a:chExt cx="1785186" cy="1734207"/>
          </a:xfrm>
        </p:grpSpPr>
        <p:sp>
          <p:nvSpPr>
            <p:cNvPr id="61" name="Elipse 60"/>
            <p:cNvSpPr/>
            <p:nvPr/>
          </p:nvSpPr>
          <p:spPr>
            <a:xfrm>
              <a:off x="644913" y="1822902"/>
              <a:ext cx="1633956" cy="1633956"/>
            </a:xfrm>
            <a:prstGeom prst="ellipse">
              <a:avLst/>
            </a:prstGeom>
            <a:solidFill>
              <a:srgbClr val="7B57A7"/>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p:cNvSpPr/>
            <p:nvPr/>
          </p:nvSpPr>
          <p:spPr>
            <a:xfrm>
              <a:off x="587412" y="1765547"/>
              <a:ext cx="1734207" cy="1734207"/>
            </a:xfrm>
            <a:prstGeom prst="ellipse">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CuadroTexto 62"/>
            <p:cNvSpPr txBox="1"/>
            <p:nvPr/>
          </p:nvSpPr>
          <p:spPr>
            <a:xfrm>
              <a:off x="587412" y="2839889"/>
              <a:ext cx="1785186" cy="307777"/>
            </a:xfrm>
            <a:prstGeom prst="rect">
              <a:avLst/>
            </a:prstGeom>
            <a:noFill/>
          </p:spPr>
          <p:txBody>
            <a:bodyPr wrap="square" rtlCol="0">
              <a:spAutoFit/>
            </a:bodyPr>
            <a:lstStyle/>
            <a:p>
              <a:pPr algn="ctr"/>
              <a:r>
                <a:rPr lang="es-MX" sz="1400" dirty="0" smtClean="0"/>
                <a:t>Comunicación.</a:t>
              </a:r>
              <a:endParaRPr lang="es-MX" sz="1400" dirty="0"/>
            </a:p>
          </p:txBody>
        </p:sp>
      </p:grpSp>
      <p:grpSp>
        <p:nvGrpSpPr>
          <p:cNvPr id="65" name="Grupo 64"/>
          <p:cNvGrpSpPr/>
          <p:nvPr/>
        </p:nvGrpSpPr>
        <p:grpSpPr>
          <a:xfrm>
            <a:off x="5395275" y="4960794"/>
            <a:ext cx="1785186" cy="1734207"/>
            <a:chOff x="570371" y="1765547"/>
            <a:chExt cx="1785186" cy="1734207"/>
          </a:xfrm>
        </p:grpSpPr>
        <p:sp>
          <p:nvSpPr>
            <p:cNvPr id="66" name="Elipse 65"/>
            <p:cNvSpPr/>
            <p:nvPr/>
          </p:nvSpPr>
          <p:spPr>
            <a:xfrm>
              <a:off x="644913" y="1822902"/>
              <a:ext cx="1633956" cy="1633956"/>
            </a:xfrm>
            <a:prstGeom prst="ellipse">
              <a:avLst/>
            </a:prstGeom>
            <a:solidFill>
              <a:srgbClr val="FF4747"/>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p:cNvSpPr/>
            <p:nvPr/>
          </p:nvSpPr>
          <p:spPr>
            <a:xfrm>
              <a:off x="587412" y="1765547"/>
              <a:ext cx="1734207" cy="1734207"/>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C00000"/>
                </a:solidFill>
              </a:endParaRPr>
            </a:p>
          </p:txBody>
        </p:sp>
        <p:sp>
          <p:nvSpPr>
            <p:cNvPr id="68" name="CuadroTexto 67"/>
            <p:cNvSpPr txBox="1"/>
            <p:nvPr/>
          </p:nvSpPr>
          <p:spPr>
            <a:xfrm>
              <a:off x="570371" y="2753111"/>
              <a:ext cx="1785186" cy="523220"/>
            </a:xfrm>
            <a:prstGeom prst="rect">
              <a:avLst/>
            </a:prstGeom>
            <a:noFill/>
          </p:spPr>
          <p:txBody>
            <a:bodyPr wrap="square" rtlCol="0">
              <a:spAutoFit/>
            </a:bodyPr>
            <a:lstStyle/>
            <a:p>
              <a:pPr algn="ctr"/>
              <a:r>
                <a:rPr lang="es-MX" sz="1400" dirty="0" smtClean="0"/>
                <a:t>Actuar con ética y profesionalidad.</a:t>
              </a:r>
              <a:endParaRPr lang="es-MX" sz="1400" dirty="0"/>
            </a:p>
          </p:txBody>
        </p:sp>
      </p:grpSp>
      <p:grpSp>
        <p:nvGrpSpPr>
          <p:cNvPr id="69" name="Grupo 68"/>
          <p:cNvGrpSpPr/>
          <p:nvPr/>
        </p:nvGrpSpPr>
        <p:grpSpPr>
          <a:xfrm>
            <a:off x="1985227" y="4919962"/>
            <a:ext cx="1785186" cy="1734207"/>
            <a:chOff x="570371" y="1765547"/>
            <a:chExt cx="1785186" cy="1734207"/>
          </a:xfrm>
        </p:grpSpPr>
        <p:sp>
          <p:nvSpPr>
            <p:cNvPr id="70" name="Elipse 69"/>
            <p:cNvSpPr/>
            <p:nvPr/>
          </p:nvSpPr>
          <p:spPr>
            <a:xfrm>
              <a:off x="644913" y="1822902"/>
              <a:ext cx="1633956" cy="1633956"/>
            </a:xfrm>
            <a:prstGeom prst="ellipse">
              <a:avLst/>
            </a:prstGeom>
            <a:solidFill>
              <a:srgbClr val="F9ADF0"/>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p:cNvSpPr/>
            <p:nvPr/>
          </p:nvSpPr>
          <p:spPr>
            <a:xfrm>
              <a:off x="587412" y="1765547"/>
              <a:ext cx="1734207" cy="1734207"/>
            </a:xfrm>
            <a:prstGeom prst="ellipse">
              <a:avLst/>
            </a:prstGeom>
            <a:noFill/>
            <a:ln w="28575">
              <a:solidFill>
                <a:srgbClr val="B31D8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CuadroTexto 71"/>
            <p:cNvSpPr txBox="1"/>
            <p:nvPr/>
          </p:nvSpPr>
          <p:spPr>
            <a:xfrm>
              <a:off x="570371" y="2753111"/>
              <a:ext cx="1785186" cy="523220"/>
            </a:xfrm>
            <a:prstGeom prst="rect">
              <a:avLst/>
            </a:prstGeom>
            <a:noFill/>
          </p:spPr>
          <p:txBody>
            <a:bodyPr wrap="square" rtlCol="0">
              <a:spAutoFit/>
            </a:bodyPr>
            <a:lstStyle/>
            <a:p>
              <a:pPr algn="ctr"/>
              <a:r>
                <a:rPr lang="es-MX" sz="1400" dirty="0" smtClean="0"/>
                <a:t>Dominio de diversas lenguas.</a:t>
              </a:r>
              <a:endParaRPr lang="es-MX" sz="1400" dirty="0"/>
            </a:p>
          </p:txBody>
        </p:sp>
      </p:grpSp>
      <p:pic>
        <p:nvPicPr>
          <p:cNvPr id="24" name="Imagen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190" y="1756537"/>
            <a:ext cx="984039" cy="984039"/>
          </a:xfrm>
          <a:prstGeom prst="rect">
            <a:avLst/>
          </a:prstGeom>
        </p:spPr>
      </p:pic>
      <p:pic>
        <p:nvPicPr>
          <p:cNvPr id="25" name="Imagen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225" y="3614430"/>
            <a:ext cx="1070563" cy="1070563"/>
          </a:xfrm>
          <a:prstGeom prst="rect">
            <a:avLst/>
          </a:prstGeom>
        </p:spPr>
      </p:pic>
      <p:pic>
        <p:nvPicPr>
          <p:cNvPr id="26" name="Imagen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5797" y="1870606"/>
            <a:ext cx="983768" cy="983768"/>
          </a:xfrm>
          <a:prstGeom prst="rect">
            <a:avLst/>
          </a:prstGeom>
        </p:spPr>
      </p:pic>
      <p:pic>
        <p:nvPicPr>
          <p:cNvPr id="28" name="Imagen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31276" y="3825340"/>
            <a:ext cx="959632" cy="959632"/>
          </a:xfrm>
          <a:prstGeom prst="rect">
            <a:avLst/>
          </a:prstGeom>
        </p:spPr>
      </p:pic>
      <p:pic>
        <p:nvPicPr>
          <p:cNvPr id="30" name="Imagen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538" y="4925012"/>
            <a:ext cx="1166513" cy="1166513"/>
          </a:xfrm>
          <a:prstGeom prst="rect">
            <a:avLst/>
          </a:prstGeom>
        </p:spPr>
      </p:pic>
      <p:pic>
        <p:nvPicPr>
          <p:cNvPr id="31" name="Imagen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10594" y="4821342"/>
            <a:ext cx="1375022" cy="1375022"/>
          </a:xfrm>
          <a:prstGeom prst="rect">
            <a:avLst/>
          </a:prstGeom>
        </p:spPr>
      </p:pic>
    </p:spTree>
    <p:extLst>
      <p:ext uri="{BB962C8B-B14F-4D97-AF65-F5344CB8AC3E}">
        <p14:creationId xmlns:p14="http://schemas.microsoft.com/office/powerpoint/2010/main" val="297151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2.COMPETENCIAS QUE DEBE TENER UN INGENIERO INFORMÁTICO </a:t>
            </a:r>
            <a:endParaRPr lang="es-MX" dirty="0"/>
          </a:p>
        </p:txBody>
      </p:sp>
      <p:graphicFrame>
        <p:nvGraphicFramePr>
          <p:cNvPr id="3" name="Diagrama 2"/>
          <p:cNvGraphicFramePr/>
          <p:nvPr>
            <p:extLst>
              <p:ext uri="{D42A27DB-BD31-4B8C-83A1-F6EECF244321}">
                <p14:modId xmlns:p14="http://schemas.microsoft.com/office/powerpoint/2010/main" val="6687295"/>
              </p:ext>
            </p:extLst>
          </p:nvPr>
        </p:nvGraphicFramePr>
        <p:xfrm>
          <a:off x="520995" y="1524591"/>
          <a:ext cx="8240233" cy="475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CuadroTexto 36"/>
          <p:cNvSpPr txBox="1"/>
          <p:nvPr/>
        </p:nvSpPr>
        <p:spPr>
          <a:xfrm>
            <a:off x="233916" y="5863660"/>
            <a:ext cx="8527312" cy="338554"/>
          </a:xfrm>
          <a:prstGeom prst="rect">
            <a:avLst/>
          </a:prstGeom>
          <a:noFill/>
        </p:spPr>
        <p:txBody>
          <a:bodyPr wrap="square" rtlCol="0">
            <a:spAutoFit/>
          </a:bodyPr>
          <a:lstStyle/>
          <a:p>
            <a:pPr algn="ctr"/>
            <a:r>
              <a:rPr lang="es-MX" sz="1600" b="1" u="sng" dirty="0">
                <a:solidFill>
                  <a:srgbClr val="C00000"/>
                </a:solidFill>
              </a:rPr>
              <a:t>Existen diferentes puestos para el informático, pero se esconden bajo diferentes nombres</a:t>
            </a:r>
          </a:p>
        </p:txBody>
      </p:sp>
    </p:spTree>
    <p:extLst>
      <p:ext uri="{BB962C8B-B14F-4D97-AF65-F5344CB8AC3E}">
        <p14:creationId xmlns:p14="http://schemas.microsoft.com/office/powerpoint/2010/main" val="3256054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3.RETOS FUTUROS DEL INGENIERO INFORMÁTICO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483" y="2290978"/>
            <a:ext cx="3161907" cy="3434317"/>
          </a:xfrm>
          <a:prstGeom prst="rect">
            <a:avLst/>
          </a:prstGeom>
        </p:spPr>
      </p:pic>
      <p:sp>
        <p:nvSpPr>
          <p:cNvPr id="5" name="CuadroTexto 4"/>
          <p:cNvSpPr txBox="1"/>
          <p:nvPr/>
        </p:nvSpPr>
        <p:spPr>
          <a:xfrm>
            <a:off x="378735" y="1648047"/>
            <a:ext cx="5146158" cy="4401205"/>
          </a:xfrm>
          <a:prstGeom prst="rect">
            <a:avLst/>
          </a:prstGeom>
          <a:noFill/>
        </p:spPr>
        <p:txBody>
          <a:bodyPr wrap="square" rtlCol="0">
            <a:spAutoFit/>
          </a:bodyPr>
          <a:lstStyle/>
          <a:p>
            <a:pPr marL="342900" indent="-342900" algn="just">
              <a:buBlip>
                <a:blip r:embed="rId3"/>
              </a:buBlip>
            </a:pPr>
            <a:r>
              <a:rPr lang="es-MX" sz="2000" dirty="0" smtClean="0">
                <a:latin typeface="Tw Cen MT" panose="020B0602020104020603" pitchFamily="34" charset="0"/>
              </a:rPr>
              <a:t>Transmitir </a:t>
            </a:r>
            <a:r>
              <a:rPr lang="es-MX" sz="2000" dirty="0">
                <a:latin typeface="Tw Cen MT" panose="020B0602020104020603" pitchFamily="34" charset="0"/>
              </a:rPr>
              <a:t>información, ideas, problemas y soluciones a un público tanto especializado como no especializado</a:t>
            </a:r>
            <a:r>
              <a:rPr lang="es-MX" sz="2000" dirty="0" smtClean="0">
                <a:latin typeface="Tw Cen MT" panose="020B0602020104020603" pitchFamily="34" charset="0"/>
              </a:rPr>
              <a:t>.</a:t>
            </a:r>
          </a:p>
          <a:p>
            <a:pPr algn="just"/>
            <a:endParaRPr lang="es-MX" sz="2000" dirty="0" smtClean="0">
              <a:latin typeface="Tw Cen MT" panose="020B0602020104020603" pitchFamily="34" charset="0"/>
            </a:endParaRPr>
          </a:p>
          <a:p>
            <a:pPr marL="342900" indent="-342900" algn="just">
              <a:buBlip>
                <a:blip r:embed="rId3"/>
              </a:buBlip>
            </a:pPr>
            <a:r>
              <a:rPr lang="es-MX" sz="2000" dirty="0">
                <a:latin typeface="Tw Cen MT" panose="020B0602020104020603" pitchFamily="34" charset="0"/>
              </a:rPr>
              <a:t>Mantener las tecnologías de hardware, software y redes, dentro de los parámetros  de coste y calidad adecuados</a:t>
            </a:r>
            <a:r>
              <a:rPr lang="es-MX" sz="2000" dirty="0" smtClean="0">
                <a:latin typeface="Tw Cen MT" panose="020B0602020104020603" pitchFamily="34" charset="0"/>
              </a:rPr>
              <a:t>.</a:t>
            </a:r>
          </a:p>
          <a:p>
            <a:pPr algn="just"/>
            <a:endParaRPr lang="es-MX" sz="2000" dirty="0" smtClean="0">
              <a:latin typeface="Tw Cen MT" panose="020B0602020104020603" pitchFamily="34" charset="0"/>
            </a:endParaRPr>
          </a:p>
          <a:p>
            <a:pPr marL="342900" indent="-342900" algn="just">
              <a:buBlip>
                <a:blip r:embed="rId3"/>
              </a:buBlip>
            </a:pPr>
            <a:r>
              <a:rPr lang="es-MX" sz="2000" dirty="0">
                <a:latin typeface="Tw Cen MT" panose="020B0602020104020603" pitchFamily="34" charset="0"/>
              </a:rPr>
              <a:t>Extracción automática de información y conocimiento a partir de grandes volúmenes de datos. </a:t>
            </a:r>
            <a:endParaRPr lang="es-MX" sz="2000" dirty="0" smtClean="0">
              <a:latin typeface="Tw Cen MT" panose="020B0602020104020603" pitchFamily="34" charset="0"/>
            </a:endParaRPr>
          </a:p>
          <a:p>
            <a:pPr algn="just"/>
            <a:endParaRPr lang="es-MX" sz="2000" dirty="0" smtClean="0">
              <a:latin typeface="Tw Cen MT" panose="020B0602020104020603" pitchFamily="34" charset="0"/>
            </a:endParaRPr>
          </a:p>
          <a:p>
            <a:pPr marL="342900" indent="-342900" algn="just">
              <a:buBlip>
                <a:blip r:embed="rId3"/>
              </a:buBlip>
            </a:pPr>
            <a:r>
              <a:rPr lang="es-MX" sz="2000" dirty="0">
                <a:latin typeface="Tw Cen MT" panose="020B0602020104020603" pitchFamily="34" charset="0"/>
              </a:rPr>
              <a:t>Dominio y/o recomendación de lenguajes de programación</a:t>
            </a:r>
            <a:r>
              <a:rPr lang="es-MX" sz="2000" dirty="0" smtClean="0">
                <a:latin typeface="Tw Cen MT" panose="020B0602020104020603" pitchFamily="34" charset="0"/>
              </a:rPr>
              <a:t>.</a:t>
            </a:r>
            <a:endParaRPr lang="es-MX" sz="2000" dirty="0">
              <a:latin typeface="Tw Cen MT" panose="020B0602020104020603" pitchFamily="34" charset="0"/>
            </a:endParaRPr>
          </a:p>
        </p:txBody>
      </p:sp>
    </p:spTree>
    <p:extLst>
      <p:ext uri="{BB962C8B-B14F-4D97-AF65-F5344CB8AC3E}">
        <p14:creationId xmlns:p14="http://schemas.microsoft.com/office/powerpoint/2010/main" val="2554559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1" id="{B7643659-4CBB-4691-B1F8-7B4CB4AF1359}" vid="{896A0614-5580-4BD0-9513-2DECFFBACD15}"/>
    </a:ext>
  </a:extLst>
</a:theme>
</file>

<file path=docProps/app.xml><?xml version="1.0" encoding="utf-8"?>
<Properties xmlns="http://schemas.openxmlformats.org/officeDocument/2006/extended-properties" xmlns:vt="http://schemas.openxmlformats.org/officeDocument/2006/docPropsVTypes">
  <Template>TEC1</Template>
  <TotalTime>804</TotalTime>
  <Words>2169</Words>
  <Application>Microsoft Office PowerPoint</Application>
  <PresentationFormat>Presentación en pantalla (4:3)</PresentationFormat>
  <Paragraphs>151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Adobe Garamond Pro Bold</vt:lpstr>
      <vt:lpstr>Arial</vt:lpstr>
      <vt:lpstr>Calibri</vt:lpstr>
      <vt:lpstr>Tw Cen MT</vt:lpstr>
      <vt:lpstr>TEC1</vt:lpstr>
      <vt:lpstr>RETOS DEL INGENIERO INFORMÁTICO</vt:lpstr>
      <vt:lpstr>CONTENIDO</vt:lpstr>
      <vt:lpstr>INTRODUCCIÓN</vt:lpstr>
      <vt:lpstr>1. DEFINICIÓN DE RETO E INFORMÁTICA</vt:lpstr>
      <vt:lpstr>2.COMPETENCIAS QUE DEBE TENER UN INGENIERO INFORMÁTICO </vt:lpstr>
      <vt:lpstr>2.COMPETENCIAS QUE DEBE TENER UN INGENIERO INFORMÁTICO </vt:lpstr>
      <vt:lpstr>2.COMPETENCIAS QUE DEBE TENER UN INGENIERO INFORMÁTICO </vt:lpstr>
      <vt:lpstr>2.COMPETENCIAS QUE DEBE TENER UN INGENIERO INFORMÁTICO </vt:lpstr>
      <vt:lpstr>3.RETOS FUTUROS DEL INGENIERO INFORMÁTICO</vt:lpstr>
      <vt:lpstr>3.RETOS FUTUROS DEL INGENIERO INFORMÁTICO</vt:lpstr>
      <vt:lpstr>4. DIFERENCIA ENTRE INGENIERÍA INFORMÁTICA E INGENIERÍA EN SISTEMAS COMPUTACIONALES.</vt:lpstr>
      <vt:lpstr>4. DIFERENCIA ENTRE INGENIERÍA INFORMÁTICA E INGENIERÍA EN SISTEMAS COMPUTACIONALES.</vt:lpstr>
      <vt:lpstr>4. DIFERENCIA ENTRE INGENIERÍA INFORMÁTICA E INGENIERÍA EN SISTEMAS COMPUTACIONALES.</vt:lpstr>
      <vt:lpstr>5. CASOS DE ÉXITO</vt:lpstr>
      <vt:lpstr>5. CASOS DE ÉXITO</vt:lpstr>
      <vt:lpstr>5. CASOS DE ÉXITO</vt:lpstr>
      <vt:lpstr>5. CASOS DE ÉXITO</vt:lpstr>
      <vt:lpstr>CONCLUSIÓN</vt:lpstr>
      <vt:lpstr>FUENTES DE CONSULTA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ana ruth sanchez iturbide</cp:lastModifiedBy>
  <cp:revision>222</cp:revision>
  <dcterms:created xsi:type="dcterms:W3CDTF">2017-11-21T22:58:14Z</dcterms:created>
  <dcterms:modified xsi:type="dcterms:W3CDTF">2019-02-11T04:02:00Z</dcterms:modified>
</cp:coreProperties>
</file>