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8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9" r:id="rId4"/>
    <p:sldId id="288" r:id="rId5"/>
    <p:sldId id="295" r:id="rId6"/>
    <p:sldId id="300" r:id="rId7"/>
    <p:sldId id="290" r:id="rId8"/>
    <p:sldId id="291" r:id="rId9"/>
    <p:sldId id="292" r:id="rId10"/>
    <p:sldId id="293" r:id="rId11"/>
    <p:sldId id="297" r:id="rId12"/>
    <p:sldId id="296" r:id="rId13"/>
    <p:sldId id="294" r:id="rId14"/>
    <p:sldId id="25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98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8A3E"/>
    <a:srgbClr val="33CC33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120" autoAdjust="0"/>
  </p:normalViewPr>
  <p:slideViewPr>
    <p:cSldViewPr>
      <p:cViewPr varScale="1">
        <p:scale>
          <a:sx n="84" d="100"/>
          <a:sy n="84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9B322D5-F1BA-AC43-B01A-E6B8082BCDFE}" type="datetimeFigureOut">
              <a:rPr lang="es-ES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894B7FB-BCA7-AC47-AEA1-F567761FB9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6165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401FF50-0377-F64A-9A3A-10E33E9A03F0}" type="datetimeFigureOut">
              <a:rPr lang="es-ES"/>
              <a:pPr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44C15E6-FCA7-B84A-8A9C-A725711E1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3579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26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806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186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827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850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8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195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734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414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685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563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28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AB1F87A-E7E0-D44F-95A3-9793971B46A6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8C06DDF-B50D-C547-BDF9-23170A8E5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1D0B59-4D6D-0F4E-8EFE-280B40A2B099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E9C47-B78F-DF48-9282-E64B6C99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F17750-900E-5D4C-94AD-0D52F128C17F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BAE9EF-C712-0B47-8176-5E1730986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35A940-0A3D-7541-8AB1-F91D27F39A6A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B96B5E-3641-3A49-A7E3-D28FA062B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pPr/>
              <a:t>1/22/15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197ADD-B904-7042-B79A-562A02C3B730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1E7CFF-0F52-5C41-A527-F1955076F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DBDAF1-94A1-264E-8458-24F383A6B612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75C4FA-05DF-704E-801E-F866088BB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38BAA8-569B-9845-A3F4-C4467F522739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1277B4-BBFC-1B4E-95D7-DE7683D69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8533C-F8CB-B44D-83B4-0D3F80931C3A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68BF25-332C-6E4E-BCCF-A239707DF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8747AF-6707-7441-A084-5C923C655C41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368CEA-D8B5-3249-9661-2460E5564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F395B6-F471-004F-BDF3-FF8386562E54}" type="datetimeFigureOut">
              <a:rPr lang="es-E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F6023C-F2B7-0249-A891-C53CF62C4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iley_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52600"/>
            <a:ext cx="6248400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Chapter 2:</a:t>
            </a:r>
            <a:br>
              <a:rPr lang="en-US" sz="4400" dirty="0" smtClean="0"/>
            </a:br>
            <a:r>
              <a:rPr lang="en-US" sz="4400" dirty="0" smtClean="0"/>
              <a:t>Project Management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for Determining Value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52" y="1699080"/>
            <a:ext cx="8041321" cy="414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Cost-Benefit </a:t>
            </a:r>
            <a:r>
              <a:rPr lang="en-US" dirty="0"/>
              <a:t>Analysis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817" y="1532753"/>
            <a:ext cx="5667383" cy="4563247"/>
          </a:xfrm>
          <a:ln>
            <a:solidFill>
              <a:schemeClr val="tx1"/>
            </a:solidFill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Break-Even </a:t>
            </a:r>
            <a:r>
              <a:rPr lang="en-US" dirty="0"/>
              <a:t>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05" t="59010" r="30289" b="15548"/>
          <a:stretch/>
        </p:blipFill>
        <p:spPr>
          <a:xfrm>
            <a:off x="685800" y="1752600"/>
            <a:ext cx="79883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Feasibility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users accept the system?</a:t>
            </a:r>
          </a:p>
          <a:p>
            <a:r>
              <a:rPr lang="en-US" dirty="0" smtClean="0"/>
              <a:t>Is the project strategically aligned with the business?</a:t>
            </a:r>
          </a:p>
          <a:p>
            <a:r>
              <a:rPr lang="en-US" dirty="0" smtClean="0"/>
              <a:t>Conduct a stakeholder analysis</a:t>
            </a:r>
            <a:endParaRPr lang="en-US" dirty="0"/>
          </a:p>
          <a:p>
            <a:pPr lvl="1"/>
            <a:r>
              <a:rPr lang="en-US" dirty="0"/>
              <a:t>Project champion(s)</a:t>
            </a:r>
          </a:p>
          <a:p>
            <a:pPr lvl="1"/>
            <a:r>
              <a:rPr lang="en-US" dirty="0" smtClean="0"/>
              <a:t>Organizational management</a:t>
            </a:r>
            <a:endParaRPr lang="en-US" dirty="0"/>
          </a:p>
          <a:p>
            <a:pPr lvl="1"/>
            <a:r>
              <a:rPr lang="en-US" dirty="0" smtClean="0"/>
              <a:t>System users</a:t>
            </a:r>
            <a:endParaRPr lang="en-US" dirty="0"/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/>
              <a:t>Project Selection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Projects are approved, declined or delayed based on value added vs. risks</a:t>
            </a:r>
          </a:p>
          <a:p>
            <a:r>
              <a:rPr lang="en-US" dirty="0" smtClean="0"/>
              <a:t>Project </a:t>
            </a:r>
            <a:r>
              <a:rPr lang="en-US" dirty="0"/>
              <a:t>portfolio management</a:t>
            </a:r>
            <a:endParaRPr lang="en-US" dirty="0" smtClean="0"/>
          </a:p>
          <a:p>
            <a:pPr lvl="1"/>
            <a:r>
              <a:rPr lang="en-US" dirty="0" smtClean="0"/>
              <a:t>Goals:</a:t>
            </a:r>
          </a:p>
          <a:p>
            <a:pPr lvl="2"/>
            <a:r>
              <a:rPr lang="en-US" dirty="0" smtClean="0"/>
              <a:t>Maximize cost/benefit ratio</a:t>
            </a:r>
          </a:p>
          <a:p>
            <a:pPr lvl="2"/>
            <a:r>
              <a:rPr lang="en-US" dirty="0" smtClean="0"/>
              <a:t>Maintain an optimal mix of projects based on:</a:t>
            </a:r>
          </a:p>
          <a:p>
            <a:pPr lvl="3"/>
            <a:r>
              <a:rPr lang="en-US" dirty="0" smtClean="0"/>
              <a:t>Risk</a:t>
            </a:r>
          </a:p>
          <a:p>
            <a:pPr lvl="3"/>
            <a:r>
              <a:rPr lang="en-US" dirty="0" smtClean="0"/>
              <a:t>Size, cost &amp; length of time to complete</a:t>
            </a:r>
          </a:p>
          <a:p>
            <a:pPr lvl="3"/>
            <a:r>
              <a:rPr lang="en-US" dirty="0" smtClean="0"/>
              <a:t>Purpose, scope &amp; business value</a:t>
            </a:r>
          </a:p>
          <a:p>
            <a:pPr lvl="1"/>
            <a:r>
              <a:rPr lang="en-US" dirty="0" smtClean="0"/>
              <a:t>Limited resources require trade-offs</a:t>
            </a:r>
          </a:p>
          <a:p>
            <a:r>
              <a:rPr lang="en-US" dirty="0" smtClean="0"/>
              <a:t>Selected </a:t>
            </a:r>
            <a:r>
              <a:rPr lang="en-US" dirty="0"/>
              <a:t>projects enter the project management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43333" cy="4648497"/>
          </a:xfrm>
        </p:spPr>
        <p:txBody>
          <a:bodyPr/>
          <a:lstStyle/>
          <a:p>
            <a:r>
              <a:rPr lang="en-US" dirty="0" smtClean="0"/>
              <a:t>Aids in creating </a:t>
            </a:r>
            <a:r>
              <a:rPr lang="en-US" dirty="0" err="1" smtClean="0"/>
              <a:t>workplans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Identify all tasks, their sequence and estimate the time to complete each one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Work breakdown structures (WBS): a hierarchy of tasks to identify:	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Duration of each task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Current status of each task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Task dependencies (shows which tasks must be completed before others can begin)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Gantt charts: horizontal bar chart that shows the WBS graphically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Network diagrams: PERT and CPM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Estimation involves trade-offs between functionality, time and cost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It is the process of assigning projected values for time and effort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Most accurate estimates come from experience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Use-case point method; based on: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Technical complexity factors (13)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Environmental factors (8)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&amp; Use-cases: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750" t="27519" r="29167" b="42248"/>
          <a:stretch/>
        </p:blipFill>
        <p:spPr>
          <a:xfrm>
            <a:off x="327711" y="2133749"/>
            <a:ext cx="848555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complexity factors: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750" t="57754" r="28961" b="6587"/>
          <a:stretch/>
        </p:blipFill>
        <p:spPr>
          <a:xfrm>
            <a:off x="609600" y="2133600"/>
            <a:ext cx="773369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factors &amp; final estimate: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750" t="37597" r="29167" b="31395"/>
          <a:stretch/>
        </p:blipFill>
        <p:spPr>
          <a:xfrm>
            <a:off x="228600" y="2057400"/>
            <a:ext cx="86582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39000" cy="82296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105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Link information systems to business needs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to create a system request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Understand system feasibility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to perform </a:t>
            </a:r>
            <a:r>
              <a:rPr lang="en-US" dirty="0"/>
              <a:t>a feasibility </a:t>
            </a:r>
            <a:r>
              <a:rPr lang="en-US" dirty="0" smtClean="0"/>
              <a:t>analysis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Understand </a:t>
            </a:r>
            <a:r>
              <a:rPr lang="en-US" dirty="0"/>
              <a:t>how</a:t>
            </a:r>
            <a:r>
              <a:rPr lang="en-US" dirty="0" smtClean="0"/>
              <a:t> to select a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Become familiar with work breakdown structure, Gantt charts &amp; network diagrams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Become familiar with use-case driven effort estimation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to create an interactive project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Learn how to manage the scope, refine estimates and manage the risk of a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Become familiar with how to staff a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Learn how the environment and infrastructure workflows interact with the project management workflow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Managing the </a:t>
            </a:r>
            <a:r>
              <a:rPr lang="en-US" dirty="0" err="1" smtClean="0"/>
              <a:t>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99903"/>
            <a:ext cx="8043333" cy="4496097"/>
          </a:xfrm>
        </p:spPr>
        <p:txBody>
          <a:bodyPr/>
          <a:lstStyle/>
          <a:p>
            <a:r>
              <a:rPr lang="en-US" dirty="0" err="1" smtClean="0"/>
              <a:t>Workplan</a:t>
            </a:r>
            <a:r>
              <a:rPr lang="en-US" dirty="0" smtClean="0"/>
              <a:t>: a dynamic and sequential list of all tasks needed to complete a project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Modify existing or completed projects</a:t>
            </a:r>
          </a:p>
          <a:p>
            <a:pPr lvl="1"/>
            <a:r>
              <a:rPr lang="en-US" dirty="0" smtClean="0"/>
              <a:t>Derive the tasks from the methodology being used</a:t>
            </a:r>
          </a:p>
          <a:p>
            <a:r>
              <a:rPr lang="en-US" dirty="0" smtClean="0"/>
              <a:t>Unified Process:</a:t>
            </a:r>
          </a:p>
          <a:p>
            <a:pPr lvl="1"/>
            <a:r>
              <a:rPr lang="en-US" dirty="0" smtClean="0"/>
              <a:t>Iterative &amp; incremental</a:t>
            </a:r>
          </a:p>
          <a:p>
            <a:pPr lvl="1"/>
            <a:r>
              <a:rPr lang="en-US" dirty="0" err="1" smtClean="0"/>
              <a:t>Workplan</a:t>
            </a:r>
            <a:r>
              <a:rPr lang="en-US" dirty="0" smtClean="0"/>
              <a:t> is also iterative &amp; incremental</a:t>
            </a:r>
          </a:p>
          <a:p>
            <a:pPr lvl="2"/>
            <a:r>
              <a:rPr lang="en-US" dirty="0" smtClean="0"/>
              <a:t>Tasks and time intervals follow the phases</a:t>
            </a:r>
          </a:p>
          <a:p>
            <a:pPr lvl="2"/>
            <a:r>
              <a:rPr lang="en-US" dirty="0" smtClean="0"/>
              <a:t>Different tasks executed for each workflow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</a:t>
            </a:r>
            <a:br>
              <a:rPr lang="en-US" dirty="0" smtClean="0"/>
            </a:br>
            <a:r>
              <a:rPr lang="en-US" dirty="0" smtClean="0"/>
              <a:t>Work Breakdown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 a standard manner across all projects</a:t>
            </a:r>
          </a:p>
          <a:p>
            <a:r>
              <a:rPr lang="en-US" dirty="0" smtClean="0"/>
              <a:t>Created in an incremental &amp; iterative manner</a:t>
            </a:r>
          </a:p>
          <a:p>
            <a:r>
              <a:rPr lang="en-US" dirty="0" smtClean="0"/>
              <a:t>Generality supports learning from past mistakes and successes</a:t>
            </a:r>
          </a:p>
          <a:p>
            <a:r>
              <a:rPr lang="en-US" dirty="0" smtClean="0"/>
              <a:t>Unified Process:</a:t>
            </a:r>
          </a:p>
          <a:p>
            <a:pPr lvl="1"/>
            <a:r>
              <a:rPr lang="en-US" dirty="0" smtClean="0"/>
              <a:t>Workflows are the major divisions</a:t>
            </a:r>
          </a:p>
          <a:p>
            <a:pPr lvl="1"/>
            <a:r>
              <a:rPr lang="en-US" dirty="0" smtClean="0"/>
              <a:t>Workflows are decomposed along the phases</a:t>
            </a:r>
          </a:p>
          <a:p>
            <a:pPr lvl="1"/>
            <a:r>
              <a:rPr lang="en-US" dirty="0" smtClean="0"/>
              <a:t>Phases are decomposed along the required tasks</a:t>
            </a:r>
          </a:p>
          <a:p>
            <a:pPr lvl="1"/>
            <a:r>
              <a:rPr lang="en-US" dirty="0" smtClean="0"/>
              <a:t>Tasks are added as each iteration is completed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86755"/>
          </a:xfrm>
        </p:spPr>
        <p:txBody>
          <a:bodyPr/>
          <a:lstStyle/>
          <a:p>
            <a:r>
              <a:rPr lang="en-US" dirty="0" smtClean="0"/>
              <a:t>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447801"/>
            <a:ext cx="8043333" cy="4724400"/>
          </a:xfrm>
        </p:spPr>
        <p:txBody>
          <a:bodyPr/>
          <a:lstStyle/>
          <a:p>
            <a:r>
              <a:rPr lang="en-US" dirty="0" smtClean="0"/>
              <a:t>Scope “creep” </a:t>
            </a:r>
          </a:p>
          <a:p>
            <a:pPr lvl="1"/>
            <a:r>
              <a:rPr lang="en-US" sz="2000" dirty="0" smtClean="0"/>
              <a:t>Occurs after the project is underway</a:t>
            </a:r>
          </a:p>
          <a:p>
            <a:pPr lvl="1"/>
            <a:r>
              <a:rPr lang="en-US" sz="2000" dirty="0" smtClean="0"/>
              <a:t>Results from adding new requirements to the project</a:t>
            </a:r>
          </a:p>
          <a:p>
            <a:pPr lvl="1"/>
            <a:r>
              <a:rPr lang="en-US" sz="2000" dirty="0" smtClean="0"/>
              <a:t>Can have a deleterious effect on the schedule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Techniques to manage the project scope:</a:t>
            </a:r>
          </a:p>
          <a:p>
            <a:pPr lvl="1"/>
            <a:r>
              <a:rPr lang="en-US" sz="2000" dirty="0" smtClean="0"/>
              <a:t>Identify all requirements at the outset</a:t>
            </a:r>
          </a:p>
          <a:p>
            <a:pPr lvl="1"/>
            <a:r>
              <a:rPr lang="en-US" sz="2000" dirty="0" smtClean="0"/>
              <a:t>Allow only those changes deemed absolutely necessary</a:t>
            </a:r>
          </a:p>
          <a:p>
            <a:pPr lvl="1"/>
            <a:r>
              <a:rPr lang="en-US" sz="2000" dirty="0" smtClean="0"/>
              <a:t>Carefully examine the impact of suggested changes</a:t>
            </a:r>
          </a:p>
          <a:p>
            <a:pPr lvl="1"/>
            <a:r>
              <a:rPr lang="en-US" sz="2000" dirty="0" smtClean="0"/>
              <a:t>Delay some changes for “future enhancements”</a:t>
            </a:r>
          </a:p>
          <a:p>
            <a:pPr lvl="1"/>
            <a:r>
              <a:rPr lang="en-US" sz="2000" dirty="0" smtClean="0"/>
              <a:t>Time boxing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Determine how many people are required</a:t>
            </a:r>
          </a:p>
          <a:p>
            <a:pPr lvl="1"/>
            <a:r>
              <a:rPr lang="en-US" dirty="0" smtClean="0"/>
              <a:t>Match skill sets to required activities</a:t>
            </a:r>
          </a:p>
          <a:p>
            <a:pPr lvl="1"/>
            <a:r>
              <a:rPr lang="en-US" dirty="0" smtClean="0"/>
              <a:t>Motivate the team to meet the objectives</a:t>
            </a:r>
          </a:p>
          <a:p>
            <a:pPr lvl="1"/>
            <a:r>
              <a:rPr lang="en-US" dirty="0" smtClean="0"/>
              <a:t>Minimize conflicts</a:t>
            </a:r>
          </a:p>
          <a:p>
            <a:r>
              <a:rPr lang="en-US" dirty="0" smtClean="0"/>
              <a:t>Deliverable—The staffing plan, which includes:</a:t>
            </a:r>
          </a:p>
          <a:p>
            <a:pPr lvl="1"/>
            <a:r>
              <a:rPr lang="en-US" dirty="0" smtClean="0"/>
              <a:t>Number &amp; kind of people assigned</a:t>
            </a:r>
          </a:p>
          <a:p>
            <a:pPr lvl="1"/>
            <a:r>
              <a:rPr lang="en-US" dirty="0" smtClean="0"/>
              <a:t>Overall reporting structure</a:t>
            </a:r>
          </a:p>
          <a:p>
            <a:pPr lvl="1"/>
            <a:r>
              <a:rPr lang="en-US" dirty="0" smtClean="0"/>
              <a:t>The project charter (describes the project’s objectives and rules)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“Jelled”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of people so strongly knit that the whole is greater than the sum of its parts</a:t>
            </a:r>
          </a:p>
          <a:p>
            <a:r>
              <a:rPr lang="en-US" dirty="0" smtClean="0"/>
              <a:t>Characteristics of a jelled team:</a:t>
            </a:r>
          </a:p>
          <a:p>
            <a:pPr lvl="1"/>
            <a:r>
              <a:rPr lang="en-US" dirty="0" smtClean="0"/>
              <a:t>Very low turnover rate</a:t>
            </a:r>
          </a:p>
          <a:p>
            <a:pPr lvl="1"/>
            <a:r>
              <a:rPr lang="en-US" dirty="0" smtClean="0"/>
              <a:t>Strong sense of identity</a:t>
            </a:r>
          </a:p>
          <a:p>
            <a:pPr lvl="1"/>
            <a:r>
              <a:rPr lang="en-US" dirty="0" smtClean="0"/>
              <a:t>A feeling of </a:t>
            </a:r>
            <a:r>
              <a:rPr lang="en-US" dirty="0" err="1" smtClean="0"/>
              <a:t>eliteness</a:t>
            </a:r>
            <a:endParaRPr lang="en-US" dirty="0" smtClean="0"/>
          </a:p>
          <a:p>
            <a:pPr lvl="1"/>
            <a:r>
              <a:rPr lang="en-US" dirty="0" smtClean="0"/>
              <a:t>Team vs. individual ownership of the project</a:t>
            </a:r>
          </a:p>
          <a:p>
            <a:pPr lvl="1"/>
            <a:r>
              <a:rPr lang="en-US" dirty="0" smtClean="0"/>
              <a:t>Team members enjoy their work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10555"/>
          </a:xfrm>
        </p:spPr>
        <p:txBody>
          <a:bodyPr/>
          <a:lstStyle/>
          <a:p>
            <a:r>
              <a:rPr lang="en-US" dirty="0" smtClean="0"/>
              <a:t>The Staffing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371600"/>
            <a:ext cx="8043333" cy="4724399"/>
          </a:xfrm>
        </p:spPr>
        <p:txBody>
          <a:bodyPr/>
          <a:lstStyle/>
          <a:p>
            <a:r>
              <a:rPr lang="en-US" dirty="0" smtClean="0"/>
              <a:t>Calculate the number of people needed: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Lines of communication increase exponentially as people are added to a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Create a reporting structure for projects with large numbers of people assigned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Form sub-teams as necessary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Assign the Project Manager, Functional lead &amp; Technical lead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Pay attention to technical and interpersonal skills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691515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is the greatest influence on performance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Monetary rewards usually do not motivate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Suggested motivating techniques: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20% time rule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Peer-to-peer recognition awards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Team ownership (refer to the team as “we”)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Allow members to focus on what interests them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Utilize equitable compensation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Encourage group ownership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Provide for autonomy, but trust the team to deliver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-304800"/>
            <a:ext cx="8043333" cy="1336477"/>
          </a:xfrm>
        </p:spPr>
        <p:txBody>
          <a:bodyPr/>
          <a:lstStyle/>
          <a:p>
            <a:r>
              <a:rPr lang="en-US" dirty="0" smtClean="0"/>
              <a:t>Handling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990600"/>
            <a:ext cx="8043333" cy="4344293"/>
          </a:xfrm>
        </p:spPr>
        <p:txBody>
          <a:bodyPr/>
          <a:lstStyle/>
          <a:p>
            <a:r>
              <a:rPr lang="en-US" dirty="0" smtClean="0"/>
              <a:t>Preventing or mitigating conflict:</a:t>
            </a:r>
          </a:p>
          <a:p>
            <a:pPr lvl="1"/>
            <a:r>
              <a:rPr lang="en-US" sz="2000" dirty="0" smtClean="0"/>
              <a:t>Cohesiveness has the greatest effect</a:t>
            </a:r>
          </a:p>
          <a:p>
            <a:pPr lvl="1"/>
            <a:r>
              <a:rPr lang="en-US" sz="2000" dirty="0" smtClean="0"/>
              <a:t>Clearly defining roles and holding team members accountable</a:t>
            </a:r>
          </a:p>
          <a:p>
            <a:pPr lvl="1"/>
            <a:r>
              <a:rPr lang="en-US" sz="2000" dirty="0" smtClean="0"/>
              <a:t>Establish work &amp; communications rules in the project charter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Additional techniques:</a:t>
            </a:r>
          </a:p>
          <a:p>
            <a:pPr lvl="1"/>
            <a:r>
              <a:rPr lang="en-US" sz="2000" dirty="0" smtClean="0"/>
              <a:t>Clearly define plans for the project</a:t>
            </a:r>
          </a:p>
          <a:p>
            <a:pPr lvl="1"/>
            <a:r>
              <a:rPr lang="en-US" sz="2000" dirty="0" smtClean="0"/>
              <a:t>Make sure the team understands the importance of the project</a:t>
            </a:r>
          </a:p>
          <a:p>
            <a:pPr lvl="1"/>
            <a:r>
              <a:rPr lang="en-US" sz="2000" dirty="0" smtClean="0"/>
              <a:t>Develop detailed operating procedures</a:t>
            </a:r>
          </a:p>
          <a:p>
            <a:pPr lvl="1"/>
            <a:r>
              <a:rPr lang="en-US" sz="2000" dirty="0" smtClean="0"/>
              <a:t>Develop a project charter</a:t>
            </a:r>
          </a:p>
          <a:p>
            <a:pPr lvl="1"/>
            <a:r>
              <a:rPr lang="en-US" sz="2000" dirty="0" smtClean="0"/>
              <a:t>Develop a schedule of commitments in advance</a:t>
            </a:r>
          </a:p>
          <a:p>
            <a:pPr lvl="1"/>
            <a:r>
              <a:rPr lang="en-US" sz="2000" dirty="0" smtClean="0"/>
              <a:t>Forecast other priorities and their impact on the project </a:t>
            </a:r>
            <a:endParaRPr lang="en-US" sz="2000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&amp; Infrastructure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Environment—Choose the right set of tools</a:t>
            </a:r>
          </a:p>
          <a:p>
            <a:pPr lvl="1"/>
            <a:r>
              <a:rPr lang="en-US" dirty="0" smtClean="0"/>
              <a:t>Use appropriate CASE tools to:</a:t>
            </a:r>
          </a:p>
          <a:p>
            <a:pPr lvl="2"/>
            <a:r>
              <a:rPr lang="en-US" dirty="0" smtClean="0"/>
              <a:t> Increase productivity and centralize information (repository)</a:t>
            </a:r>
          </a:p>
          <a:p>
            <a:pPr lvl="2"/>
            <a:r>
              <a:rPr lang="en-US" dirty="0" smtClean="0"/>
              <a:t>Utilize diagrams—more easily understood</a:t>
            </a:r>
          </a:p>
          <a:p>
            <a:pPr lvl="1"/>
            <a:r>
              <a:rPr lang="en-US" dirty="0" smtClean="0"/>
              <a:t>Establish standards to reduce complexity</a:t>
            </a:r>
          </a:p>
          <a:p>
            <a:r>
              <a:rPr lang="en-US" dirty="0" smtClean="0"/>
              <a:t>Infrastructure—Document the project appropriately</a:t>
            </a:r>
          </a:p>
          <a:p>
            <a:pPr lvl="1"/>
            <a:r>
              <a:rPr lang="en-US" dirty="0" smtClean="0"/>
              <a:t>Store deliverables &amp; communications in a project binder</a:t>
            </a:r>
          </a:p>
          <a:p>
            <a:pPr lvl="1"/>
            <a:r>
              <a:rPr lang="en-US" dirty="0" smtClean="0"/>
              <a:t>Use Unified Process standard documents</a:t>
            </a:r>
          </a:p>
          <a:p>
            <a:pPr lvl="1"/>
            <a:r>
              <a:rPr lang="en-US" dirty="0" smtClean="0"/>
              <a:t>Don’t put off documentation to the last minute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034355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6385378" cy="434429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Project Initiation</a:t>
            </a:r>
          </a:p>
          <a:p>
            <a:pPr>
              <a:spcBef>
                <a:spcPts val="600"/>
              </a:spcBef>
            </a:pPr>
            <a:r>
              <a:rPr lang="en-US" dirty="0"/>
              <a:t>Feasibility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Project </a:t>
            </a:r>
            <a:r>
              <a:rPr lang="en-US" dirty="0" smtClean="0"/>
              <a:t>Selection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Traditional Project Management Tools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Estimating Project Effort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Create and manage the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Staff the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Manage the environment and infrastructure work flows of the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95815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066800"/>
            <a:ext cx="8043333" cy="49529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Project Management is the process of planning and controlling system development within a specified time at a minimum cost with the right functionality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project is a set of activities with a specified beginning and end point meant to create a system that brings value to the business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Project Managers monitor and control all tasks and roles that need to be coordinated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Inception phase: generate a system request based on a business need or opportunity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Perform a feasibility analysis; revise the system request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Approve or decline the project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Projects are driven by business needs</a:t>
            </a:r>
          </a:p>
          <a:p>
            <a:pPr lvl="1"/>
            <a:r>
              <a:rPr lang="en-US"/>
              <a:t>Identified by business people</a:t>
            </a:r>
          </a:p>
          <a:p>
            <a:pPr lvl="1"/>
            <a:r>
              <a:rPr lang="en-US"/>
              <a:t>Identified by IT people</a:t>
            </a:r>
          </a:p>
          <a:p>
            <a:pPr lvl="1"/>
            <a:r>
              <a:rPr lang="en-US"/>
              <a:t>(better yet) identified jointly by business and IT</a:t>
            </a:r>
          </a:p>
          <a:p>
            <a:r>
              <a:rPr lang="en-US"/>
              <a:t>The project sponsor believes in the system and wants to see it succeed</a:t>
            </a:r>
          </a:p>
          <a:p>
            <a:pPr lvl="1"/>
            <a:r>
              <a:rPr lang="en-US"/>
              <a:t>Normally this is a business person</a:t>
            </a:r>
          </a:p>
          <a:p>
            <a:pPr lvl="1"/>
            <a:r>
              <a:rPr lang="en-US"/>
              <a:t>Should have the authority to move it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 Value</a:t>
            </a:r>
          </a:p>
          <a:p>
            <a:pPr lvl="1"/>
            <a:r>
              <a:rPr lang="en-US" dirty="0"/>
              <a:t>Can be quantified and measured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/>
              <a:t>Example: 2 percent reduction in operating costs</a:t>
            </a:r>
          </a:p>
          <a:p>
            <a:r>
              <a:rPr lang="en-US" dirty="0"/>
              <a:t>Intangible Value</a:t>
            </a:r>
            <a:endParaRPr lang="en-US" dirty="0" smtClean="0"/>
          </a:p>
          <a:p>
            <a:pPr lvl="1"/>
            <a:r>
              <a:rPr lang="en-US" dirty="0" smtClean="0"/>
              <a:t>We know it will add value &amp; save time, </a:t>
            </a:r>
            <a:r>
              <a:rPr lang="en-US" dirty="0"/>
              <a:t>but</a:t>
            </a:r>
            <a:r>
              <a:rPr lang="en-US" dirty="0" smtClean="0"/>
              <a:t> we may not be able to quantify or measure its benefits</a:t>
            </a:r>
          </a:p>
          <a:p>
            <a:pPr lvl="1"/>
            <a:r>
              <a:rPr lang="en-US" dirty="0"/>
              <a:t>Example: improved customer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that describes the reasons for and the value added from building a new system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Contains 5 elements: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Project sponsor: the primary point of contact for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need: the reason prompting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requirements: what the system will do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Business value: how will the organization benefit</a:t>
            </a:r>
            <a:r>
              <a:rPr lang="en-US" sz="1700" dirty="0" smtClean="0"/>
              <a:t> </a:t>
            </a:r>
            <a:r>
              <a:rPr lang="en-US" dirty="0" smtClean="0"/>
              <a:t>from the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Special issues: Anything else that should be considered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Analysis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172200" cy="3953184"/>
          </a:xfrm>
        </p:spPr>
        <p:txBody>
          <a:bodyPr>
            <a:normAutofit/>
          </a:bodyPr>
          <a:lstStyle/>
          <a:p>
            <a:r>
              <a:rPr lang="en-US" dirty="0" smtClean="0"/>
              <a:t>Is this project feasible?</a:t>
            </a:r>
          </a:p>
          <a:p>
            <a:pPr lvl="1"/>
            <a:r>
              <a:rPr lang="en-US" dirty="0" smtClean="0"/>
              <a:t>What are the risks?</a:t>
            </a:r>
          </a:p>
          <a:p>
            <a:pPr lvl="1"/>
            <a:r>
              <a:rPr lang="en-US" dirty="0" smtClean="0"/>
              <a:t>Can these risks be overcome?</a:t>
            </a:r>
          </a:p>
          <a:p>
            <a:r>
              <a:rPr lang="en-US" dirty="0" smtClean="0"/>
              <a:t>Major </a:t>
            </a:r>
            <a:r>
              <a:rPr lang="en-US" dirty="0"/>
              <a:t>components:</a:t>
            </a:r>
          </a:p>
          <a:p>
            <a:pPr lvl="1"/>
            <a:r>
              <a:rPr lang="en-US" dirty="0"/>
              <a:t>Technical </a:t>
            </a:r>
            <a:r>
              <a:rPr lang="en-US" dirty="0" smtClean="0"/>
              <a:t>feasibility (Can we build it?)</a:t>
            </a:r>
            <a:endParaRPr lang="en-US" dirty="0"/>
          </a:p>
          <a:p>
            <a:pPr lvl="1"/>
            <a:r>
              <a:rPr lang="en-US" dirty="0"/>
              <a:t>Economic </a:t>
            </a:r>
            <a:r>
              <a:rPr lang="en-US" dirty="0" smtClean="0"/>
              <a:t>feasibility (Should we build it?)</a:t>
            </a:r>
            <a:endParaRPr lang="en-US" dirty="0"/>
          </a:p>
          <a:p>
            <a:pPr lvl="1"/>
            <a:r>
              <a:rPr lang="en-US" dirty="0"/>
              <a:t>Organizational </a:t>
            </a:r>
            <a:r>
              <a:rPr lang="en-US" dirty="0" smtClean="0"/>
              <a:t>feasibility (Will they use it?)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Feasibility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risks in the following areas:</a:t>
            </a:r>
          </a:p>
          <a:p>
            <a:pPr lvl="1"/>
            <a:r>
              <a:rPr lang="en-US" sz="2600" dirty="0" smtClean="0"/>
              <a:t>The functional area: Are analysts familiar with this portion of the business?</a:t>
            </a:r>
            <a:endParaRPr lang="en-US" sz="1800" dirty="0" smtClean="0"/>
          </a:p>
          <a:p>
            <a:pPr lvl="1"/>
            <a:r>
              <a:rPr lang="en-US" sz="2600" dirty="0" smtClean="0"/>
              <a:t>The technology: Less </a:t>
            </a:r>
            <a:r>
              <a:rPr lang="en-US" sz="2600" dirty="0"/>
              <a:t>familiarity generates more risk</a:t>
            </a:r>
          </a:p>
          <a:p>
            <a:pPr lvl="1"/>
            <a:r>
              <a:rPr lang="en-US" sz="2600" dirty="0"/>
              <a:t>Project </a:t>
            </a:r>
            <a:r>
              <a:rPr lang="en-US" sz="2600" dirty="0" smtClean="0"/>
              <a:t>size: Large </a:t>
            </a:r>
            <a:r>
              <a:rPr lang="en-US" sz="2600" dirty="0"/>
              <a:t>projects have more risk</a:t>
            </a:r>
          </a:p>
          <a:p>
            <a:pPr lvl="1"/>
            <a:r>
              <a:rPr lang="en-US" sz="2600" dirty="0" smtClean="0"/>
              <a:t>Compatibility: Difficult </a:t>
            </a:r>
            <a:r>
              <a:rPr lang="en-US" sz="2600" dirty="0"/>
              <a:t>integration increases the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</a:t>
            </a:r>
            <a:r>
              <a:rPr lang="en-US" dirty="0" smtClean="0"/>
              <a:t>Feasibility </a:t>
            </a:r>
            <a:br>
              <a:rPr lang="en-US" dirty="0" smtClean="0"/>
            </a:br>
            <a:r>
              <a:rPr lang="en-US" dirty="0" smtClean="0"/>
              <a:t>(Cost-Benefit Analysis)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299778" cy="335309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Identify the costs and the benefits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Assign values to the costs and benefits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Determine the cash flow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Determine the value using one or more methods:</a:t>
            </a:r>
          </a:p>
          <a:p>
            <a:pPr lvl="1"/>
            <a:r>
              <a:rPr lang="en-US" dirty="0" smtClean="0"/>
              <a:t>Net present value (NPV)</a:t>
            </a:r>
          </a:p>
          <a:p>
            <a:pPr lvl="1"/>
            <a:r>
              <a:rPr lang="en-US" dirty="0" smtClean="0"/>
              <a:t>Return on investment (ROI)</a:t>
            </a:r>
          </a:p>
          <a:p>
            <a:pPr lvl="1"/>
            <a:r>
              <a:rPr lang="en-US" dirty="0" smtClean="0"/>
              <a:t>Break-even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3843</TotalTime>
  <Words>1374</Words>
  <Application>Microsoft Macintosh PowerPoint</Application>
  <PresentationFormat>On-screen Show (4:3)</PresentationFormat>
  <Paragraphs>219</Paragraphs>
  <Slides>29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Chapter 2: Project Management</vt:lpstr>
      <vt:lpstr>Learning Objectives</vt:lpstr>
      <vt:lpstr>Introduction</vt:lpstr>
      <vt:lpstr>Project Identification</vt:lpstr>
      <vt:lpstr>Business Value</vt:lpstr>
      <vt:lpstr>The System Request</vt:lpstr>
      <vt:lpstr>Feasibility Analysis</vt:lpstr>
      <vt:lpstr>Technical Feasibility</vt:lpstr>
      <vt:lpstr>Economic Feasibility  (Cost-Benefit Analysis)</vt:lpstr>
      <vt:lpstr>Formulas for Determining Value</vt:lpstr>
      <vt:lpstr>Example Cost-Benefit Analysis</vt:lpstr>
      <vt:lpstr>Example Break-Even Point</vt:lpstr>
      <vt:lpstr>Organizational Feasibility</vt:lpstr>
      <vt:lpstr>Project Selection</vt:lpstr>
      <vt:lpstr>Project Management Tools</vt:lpstr>
      <vt:lpstr>Project Effort Estimation</vt:lpstr>
      <vt:lpstr>Use-case Estimation Example</vt:lpstr>
      <vt:lpstr>Use-case Estimation Example</vt:lpstr>
      <vt:lpstr>Use-case Estimation Example</vt:lpstr>
      <vt:lpstr>Creating &amp; Managing the Workplan</vt:lpstr>
      <vt:lpstr>Evolutionary Work Breakdown Structures</vt:lpstr>
      <vt:lpstr>Scope Management</vt:lpstr>
      <vt:lpstr>Staffing the Project</vt:lpstr>
      <vt:lpstr>Creating a “Jelled” Team</vt:lpstr>
      <vt:lpstr>The Staffing Plan</vt:lpstr>
      <vt:lpstr>Motivating People</vt:lpstr>
      <vt:lpstr>Handling Conflict</vt:lpstr>
      <vt:lpstr>Environment &amp; Infrastructure Management</vt:lpstr>
      <vt:lpstr>Summary</vt:lpstr>
    </vt:vector>
  </TitlesOfParts>
  <Company>USMA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Elizabeth Pearson</cp:lastModifiedBy>
  <cp:revision>58</cp:revision>
  <dcterms:created xsi:type="dcterms:W3CDTF">2015-01-22T13:35:55Z</dcterms:created>
  <dcterms:modified xsi:type="dcterms:W3CDTF">2015-01-22T13:36:11Z</dcterms:modified>
</cp:coreProperties>
</file>