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ce469f50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ce469f5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ce469f50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ce469f50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ce469f50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ce469f50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ce469f50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ce469f50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ce469f50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ce469f50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ce469f5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ce469f5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72fde5f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72fde5f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ce469f5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ce469f5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ce469f5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ce469f5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ce469f50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ce469f50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e469f50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e469f50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ce469f5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ce469f5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ce469f5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ce469f5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ce469f5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ce469f5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linkedin.com/pulse/understanding-nuances-video-game-testing-abhay-chaturvedi-cbmd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ibm.com/es-es/topics/software-testing" TargetMode="External"/><Relationship Id="rId4" Type="http://schemas.openxmlformats.org/officeDocument/2006/relationships/hyperlink" Target="https://www.argentics.io/video-game-testing-101-the-basics-everyone-should-kno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Mòdul 05</a:t>
            </a:r>
            <a:endParaRPr/>
          </a:p>
          <a:p>
            <a:pPr indent="0" lvl="0" marL="0" rtl="0" algn="l">
              <a:spcBef>
                <a:spcPts val="0"/>
              </a:spcBef>
              <a:spcAft>
                <a:spcPts val="0"/>
              </a:spcAft>
              <a:buNone/>
            </a:pPr>
            <a:r>
              <a:rPr lang="ca"/>
              <a:t>Entorns de Desenvolupament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Introducció a proves de programari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Bones pràctiques de proves de Software</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Gestió de la configuració</a:t>
            </a:r>
            <a:endParaRPr/>
          </a:p>
          <a:p>
            <a:pPr indent="-311150" lvl="0" marL="457200" rtl="0" algn="l">
              <a:spcBef>
                <a:spcPts val="1200"/>
              </a:spcBef>
              <a:spcAft>
                <a:spcPts val="0"/>
              </a:spcAft>
              <a:buSzPts val="1300"/>
              <a:buChar char="-"/>
            </a:pPr>
            <a:r>
              <a:rPr lang="ca"/>
              <a:t>Les organitzacions mantenen de forma centralitzada els actius de prova i fan un seguiment de les compilacions de programari que cal provar. </a:t>
            </a:r>
            <a:br>
              <a:rPr lang="ca"/>
            </a:br>
            <a:br>
              <a:rPr lang="ca"/>
            </a:br>
            <a:r>
              <a:rPr lang="ca"/>
              <a:t>Els equips obtenen accés a actius com a codi, requeriments, documents de disseny, models, guions de proves i resultats de proves. Els bons sistemes inclouen l'autenticació d'usuaris i registres d'auditoria per ajudar els equips a complir els requisits de compliment amb un esforç administratiu mínim.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Bones pràctiques de proves de Software</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Virtualització de serveis</a:t>
            </a:r>
            <a:endParaRPr/>
          </a:p>
          <a:p>
            <a:pPr indent="-311150" lvl="0" marL="457200" rtl="0" algn="l">
              <a:spcBef>
                <a:spcPts val="1200"/>
              </a:spcBef>
              <a:spcAft>
                <a:spcPts val="0"/>
              </a:spcAft>
              <a:buSzPts val="1300"/>
              <a:buChar char="-"/>
            </a:pPr>
            <a:r>
              <a:rPr lang="ca"/>
              <a:t>És possible que els entorns de prova no estiguin disponibles, especialment al principi del desenvolupament del codi. La virtualització de serveis simula els serveis i sistemes que falten o que encara no s'han completat, cosa que permet als equips reduir les dependències i fer les proves abans. Podeu reutilitzar, implementar i canviar una configuració per provar diferents escenaris sense haver de modificar l'entorn original.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Bones pràctiques de proves de Software</a:t>
            </a:r>
            <a:endParaRPr/>
          </a:p>
        </p:txBody>
      </p:sp>
      <p:sp>
        <p:nvSpPr>
          <p:cNvPr id="201" name="Google Shape;201;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Defecte o rastreig de fallades</a:t>
            </a:r>
            <a:endParaRPr/>
          </a:p>
          <a:p>
            <a:pPr indent="-311150" lvl="0" marL="457200" rtl="0" algn="l">
              <a:spcBef>
                <a:spcPts val="1200"/>
              </a:spcBef>
              <a:spcAft>
                <a:spcPts val="0"/>
              </a:spcAft>
              <a:buSzPts val="1300"/>
              <a:buChar char="-"/>
            </a:pPr>
            <a:r>
              <a:rPr lang="ca"/>
              <a:t>El seguiment dels defectes és important tant per als equips de proves com per als de desenvolupament per mesurar i millorar la qualitat. Les eines automatitzades permeten als equips fer un seguiment dels defectes, mesurar-ne l'abast i l'impacte i descobrir problemes relacionats.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Bones pràctiques de proves de Software</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Mètriques i informes</a:t>
            </a:r>
            <a:endParaRPr/>
          </a:p>
          <a:p>
            <a:pPr indent="-311150" lvl="0" marL="457200" rtl="0" algn="l">
              <a:spcBef>
                <a:spcPts val="1200"/>
              </a:spcBef>
              <a:spcAft>
                <a:spcPts val="0"/>
              </a:spcAft>
              <a:buSzPts val="1300"/>
              <a:buChar char="-"/>
            </a:pPr>
            <a:r>
              <a:rPr lang="ca"/>
              <a:t>Els informes i els analytics permeten als membres de l'equip compartir l'estat, els objectius i els resultats de les proves. Les eines avançades integren les mètriques del projecte i presenten els resultats en un tauler de control. Els equips veuen ràpidament l‟estat general d‟un projecte i poden supervisar les relacions entre les proves, el desenvolupament i altres elements del projecte.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Activitat Grupal (4): Lectura i resum</a:t>
            </a:r>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Entreu al següent enllaç i llegiu l’article sobre testing a videojocs. Feu un resum dels aspectes que considereu més importants. Basant-vos en aquest article i en aquesta presentació (podeu buscar més fonts si voleu), prepareu un text escrit responent a les següents </a:t>
            </a:r>
            <a:r>
              <a:rPr lang="ca"/>
              <a:t>qüestions: </a:t>
            </a:r>
            <a:endParaRPr/>
          </a:p>
          <a:p>
            <a:pPr indent="-311150" lvl="0" marL="457200" rtl="0" algn="l">
              <a:spcBef>
                <a:spcPts val="1200"/>
              </a:spcBef>
              <a:spcAft>
                <a:spcPts val="0"/>
              </a:spcAft>
              <a:buSzPts val="1300"/>
              <a:buChar char="-"/>
            </a:pPr>
            <a:r>
              <a:rPr lang="ca"/>
              <a:t>Quins són els beneficis més grans de realitzar proves exhaustives?</a:t>
            </a:r>
            <a:endParaRPr/>
          </a:p>
          <a:p>
            <a:pPr indent="-311150" lvl="0" marL="457200" rtl="0" algn="l">
              <a:spcBef>
                <a:spcPts val="0"/>
              </a:spcBef>
              <a:spcAft>
                <a:spcPts val="0"/>
              </a:spcAft>
              <a:buSzPts val="1300"/>
              <a:buChar char="-"/>
            </a:pPr>
            <a:r>
              <a:rPr lang="ca"/>
              <a:t>Quins errors poden passar si no es realitzen?</a:t>
            </a:r>
            <a:endParaRPr/>
          </a:p>
          <a:p>
            <a:pPr indent="-311150" lvl="0" marL="457200" rtl="0" algn="l">
              <a:spcBef>
                <a:spcPts val="0"/>
              </a:spcBef>
              <a:spcAft>
                <a:spcPts val="0"/>
              </a:spcAft>
              <a:buSzPts val="1300"/>
              <a:buChar char="-"/>
            </a:pPr>
            <a:r>
              <a:rPr lang="ca"/>
              <a:t>Quin tipus de prova creieu que és més important en un videojoc? Per què?</a:t>
            </a:r>
            <a:endParaRPr/>
          </a:p>
          <a:p>
            <a:pPr indent="0" lvl="0" marL="0" rtl="0" algn="l">
              <a:spcBef>
                <a:spcPts val="1200"/>
              </a:spcBef>
              <a:spcAft>
                <a:spcPts val="0"/>
              </a:spcAft>
              <a:buNone/>
            </a:pPr>
            <a:r>
              <a:rPr lang="ca" u="sng">
                <a:solidFill>
                  <a:schemeClr val="hlink"/>
                </a:solidFill>
                <a:hlinkClick r:id="rId3"/>
              </a:rPr>
              <a:t>https://www.linkedin.com/pulse/understanding-nuances-video-game-testing-abhay-chaturvedi-cbmdc</a:t>
            </a:r>
            <a:r>
              <a:rPr lang="ca"/>
              <a:t>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Enllaços addicionals</a:t>
            </a:r>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u="sng">
                <a:solidFill>
                  <a:schemeClr val="hlink"/>
                </a:solidFill>
                <a:hlinkClick r:id="rId3"/>
              </a:rPr>
              <a:t>https://www.ibm.com/es-es/topics/software-testing</a:t>
            </a:r>
            <a:r>
              <a:rPr lang="ca"/>
              <a:t> </a:t>
            </a:r>
            <a:endParaRPr/>
          </a:p>
          <a:p>
            <a:pPr indent="0" lvl="0" marL="0" rtl="0" algn="l">
              <a:spcBef>
                <a:spcPts val="1200"/>
              </a:spcBef>
              <a:spcAft>
                <a:spcPts val="1200"/>
              </a:spcAft>
              <a:buNone/>
            </a:pPr>
            <a:r>
              <a:rPr lang="ca" u="sng">
                <a:solidFill>
                  <a:schemeClr val="hlink"/>
                </a:solidFill>
                <a:hlinkClick r:id="rId4"/>
              </a:rPr>
              <a:t>https://www.argentics.io/video-game-testing-101-the-basics-everyone-should-know</a:t>
            </a:r>
            <a:r>
              <a:rPr lang="ca"/>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 aquesta presentació…</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ca"/>
              <a:t>Definició</a:t>
            </a:r>
            <a:r>
              <a:rPr lang="ca"/>
              <a:t> de proves de programari</a:t>
            </a:r>
            <a:endParaRPr/>
          </a:p>
          <a:p>
            <a:pPr indent="-311150" lvl="0" marL="457200" rtl="0" algn="l">
              <a:spcBef>
                <a:spcPts val="0"/>
              </a:spcBef>
              <a:spcAft>
                <a:spcPts val="0"/>
              </a:spcAft>
              <a:buSzPts val="1300"/>
              <a:buAutoNum type="arabicPeriod"/>
            </a:pPr>
            <a:r>
              <a:rPr lang="ca"/>
              <a:t>Objectius de les proves</a:t>
            </a:r>
            <a:endParaRPr/>
          </a:p>
          <a:p>
            <a:pPr indent="-311150" lvl="0" marL="457200" rtl="0" algn="l">
              <a:spcBef>
                <a:spcPts val="0"/>
              </a:spcBef>
              <a:spcAft>
                <a:spcPts val="0"/>
              </a:spcAft>
              <a:buSzPts val="1300"/>
              <a:buAutoNum type="arabicPeriod"/>
            </a:pPr>
            <a:r>
              <a:rPr lang="ca"/>
              <a:t>Tipus de proves</a:t>
            </a:r>
            <a:endParaRPr/>
          </a:p>
          <a:p>
            <a:pPr indent="-311150" lvl="0" marL="457200" rtl="0" algn="l">
              <a:spcBef>
                <a:spcPts val="0"/>
              </a:spcBef>
              <a:spcAft>
                <a:spcPts val="0"/>
              </a:spcAft>
              <a:buSzPts val="1300"/>
              <a:buAutoNum type="arabicPeriod"/>
            </a:pPr>
            <a:r>
              <a:rPr lang="ca"/>
              <a:t>Proves en Videojocs</a:t>
            </a:r>
            <a:endParaRPr/>
          </a:p>
          <a:p>
            <a:pPr indent="-311150" lvl="0" marL="457200" rtl="0" algn="l">
              <a:spcBef>
                <a:spcPts val="0"/>
              </a:spcBef>
              <a:spcAft>
                <a:spcPts val="0"/>
              </a:spcAft>
              <a:buSzPts val="1300"/>
              <a:buAutoNum type="arabicPeriod"/>
            </a:pPr>
            <a:r>
              <a:rPr lang="ca"/>
              <a:t>Beneficis d’una bona estratègia de proves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Què són les proves de programari?</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ca"/>
              <a:t>Les proves de programari són el procés d'avaluar i verificar que una aplicació funciona segons les especificacions.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ca"/>
              <a:t>Tenen l’objetiu d’Identificar errors i assegurar que el producte compleixi els requisits de qualitat.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Objectius de les proves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ca"/>
              <a:t>Garantir la qualitat del producte.</a:t>
            </a:r>
            <a:endParaRPr/>
          </a:p>
          <a:p>
            <a:pPr indent="-311150" lvl="0" marL="457200" rtl="0" algn="l">
              <a:spcBef>
                <a:spcPts val="0"/>
              </a:spcBef>
              <a:spcAft>
                <a:spcPts val="0"/>
              </a:spcAft>
              <a:buSzPts val="1300"/>
              <a:buChar char="-"/>
            </a:pPr>
            <a:r>
              <a:rPr lang="ca"/>
              <a:t>Detectar i corregir errors abans de llançar el programari.</a:t>
            </a:r>
            <a:endParaRPr/>
          </a:p>
          <a:p>
            <a:pPr indent="-311150" lvl="0" marL="457200" rtl="0" algn="l">
              <a:spcBef>
                <a:spcPts val="0"/>
              </a:spcBef>
              <a:spcAft>
                <a:spcPts val="0"/>
              </a:spcAft>
              <a:buSzPts val="1300"/>
              <a:buChar char="-"/>
            </a:pPr>
            <a:r>
              <a:rPr lang="ca"/>
              <a:t>Assegurar la compatibilitat amb diferents dispositius i plataformes.</a:t>
            </a:r>
            <a:endParaRPr/>
          </a:p>
          <a:p>
            <a:pPr indent="-311150" lvl="0" marL="457200" rtl="0" algn="l">
              <a:spcBef>
                <a:spcPts val="0"/>
              </a:spcBef>
              <a:spcAft>
                <a:spcPts val="0"/>
              </a:spcAft>
              <a:buSzPts val="1300"/>
              <a:buChar char="-"/>
            </a:pPr>
            <a:r>
              <a:rPr lang="ca"/>
              <a:t>Millorar l'experiència d'usuari (UX).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Perquè</a:t>
            </a:r>
            <a:r>
              <a:rPr lang="ca"/>
              <a:t> és important fer </a:t>
            </a:r>
            <a:r>
              <a:rPr lang="ca"/>
              <a:t>proves</a:t>
            </a:r>
            <a:r>
              <a:rPr lang="ca"/>
              <a: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Tot i que les proves en si costen diners, les empreses poden estalviar milions a l'any en desenvolupament i suport si compten amb una bona tècnica de proves i processos de control de qualitat. Les proves primerenques de programari revelen problemes abans que un producte surti al mercat. Com més aviat rebin els equips de desenvolupament els comentaris sobre les proves, abans podran abordar qüestions com:</a:t>
            </a:r>
            <a:br>
              <a:rPr lang="ca"/>
            </a:br>
            <a:endParaRPr/>
          </a:p>
          <a:p>
            <a:pPr indent="-311150" lvl="0" marL="457200" rtl="0" algn="l">
              <a:spcBef>
                <a:spcPts val="1200"/>
              </a:spcBef>
              <a:spcAft>
                <a:spcPts val="0"/>
              </a:spcAft>
              <a:buSzPts val="1300"/>
              <a:buChar char="-"/>
            </a:pPr>
            <a:r>
              <a:rPr lang="ca"/>
              <a:t>Defectes a l'arquitectura</a:t>
            </a:r>
            <a:endParaRPr/>
          </a:p>
          <a:p>
            <a:pPr indent="-311150" lvl="0" marL="457200" rtl="0" algn="l">
              <a:spcBef>
                <a:spcPts val="0"/>
              </a:spcBef>
              <a:spcAft>
                <a:spcPts val="0"/>
              </a:spcAft>
              <a:buSzPts val="1300"/>
              <a:buChar char="-"/>
            </a:pPr>
            <a:r>
              <a:rPr lang="ca"/>
              <a:t>Decisions de disseny poc encertades</a:t>
            </a:r>
            <a:endParaRPr/>
          </a:p>
          <a:p>
            <a:pPr indent="-311150" lvl="0" marL="457200" rtl="0" algn="l">
              <a:spcBef>
                <a:spcPts val="0"/>
              </a:spcBef>
              <a:spcAft>
                <a:spcPts val="0"/>
              </a:spcAft>
              <a:buSzPts val="1300"/>
              <a:buChar char="-"/>
            </a:pPr>
            <a:r>
              <a:rPr lang="ca"/>
              <a:t>Funcionalitats no vàlides o incorrectes</a:t>
            </a:r>
            <a:endParaRPr/>
          </a:p>
          <a:p>
            <a:pPr indent="-311150" lvl="0" marL="457200" rtl="0" algn="l">
              <a:spcBef>
                <a:spcPts val="0"/>
              </a:spcBef>
              <a:spcAft>
                <a:spcPts val="0"/>
              </a:spcAft>
              <a:buSzPts val="1300"/>
              <a:buChar char="-"/>
            </a:pPr>
            <a:r>
              <a:rPr lang="ca"/>
              <a:t>Vulnerabilitats de seguretat</a:t>
            </a:r>
            <a:endParaRPr/>
          </a:p>
          <a:p>
            <a:pPr indent="-311150" lvl="0" marL="457200" rtl="0" algn="l">
              <a:spcBef>
                <a:spcPts val="0"/>
              </a:spcBef>
              <a:spcAft>
                <a:spcPts val="0"/>
              </a:spcAft>
              <a:buSzPts val="1300"/>
              <a:buChar char="-"/>
            </a:pPr>
            <a:r>
              <a:rPr lang="ca"/>
              <a:t>Problemes d'escalabilitat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Tipus de proves (I)</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ca"/>
              <a:t>Proves d'acceptació: Verifiqueu si tot el sistema funciona segons allò previst.</a:t>
            </a:r>
            <a:br>
              <a:rPr lang="ca"/>
            </a:br>
            <a:endParaRPr/>
          </a:p>
          <a:p>
            <a:pPr indent="-298767" lvl="0" marL="457200" rtl="0" algn="l">
              <a:spcBef>
                <a:spcPts val="0"/>
              </a:spcBef>
              <a:spcAft>
                <a:spcPts val="0"/>
              </a:spcAft>
              <a:buSzPct val="100000"/>
              <a:buChar char="-"/>
            </a:pPr>
            <a:r>
              <a:rPr lang="ca"/>
              <a:t>Revisió del codi: Confirmeu que el programari nou i modificat estigui seguint els estàndards de codificació d'una organització i s'adhereixi a les millors pràctiques.</a:t>
            </a:r>
            <a:br>
              <a:rPr lang="ca"/>
            </a:br>
            <a:endParaRPr/>
          </a:p>
          <a:p>
            <a:pPr indent="-298767" lvl="0" marL="457200" rtl="0" algn="l">
              <a:spcBef>
                <a:spcPts val="0"/>
              </a:spcBef>
              <a:spcAft>
                <a:spcPts val="0"/>
              </a:spcAft>
              <a:buSzPct val="100000"/>
              <a:buChar char="-"/>
            </a:pPr>
            <a:r>
              <a:rPr lang="ca"/>
              <a:t>Proves d’integració: Garanteixen que els components o les funcions del programari funcionen conjuntament.</a:t>
            </a:r>
            <a:br>
              <a:rPr lang="ca"/>
            </a:br>
            <a:endParaRPr/>
          </a:p>
          <a:p>
            <a:pPr indent="-298767" lvl="0" marL="457200" rtl="0" algn="l">
              <a:spcBef>
                <a:spcPts val="0"/>
              </a:spcBef>
              <a:spcAft>
                <a:spcPts val="0"/>
              </a:spcAft>
              <a:buSzPct val="100000"/>
              <a:buChar char="-"/>
            </a:pPr>
            <a:r>
              <a:rPr lang="ca"/>
              <a:t>Proves unitàries: Validen que cada unitat de programari funciona segons allò esperat. Una unitat és el component comprovable més petit </a:t>
            </a:r>
            <a:r>
              <a:rPr lang="ca"/>
              <a:t>d'una</a:t>
            </a:r>
            <a:r>
              <a:rPr lang="ca"/>
              <a:t> aplicació.</a:t>
            </a:r>
            <a:br>
              <a:rPr lang="ca"/>
            </a:br>
            <a:endParaRPr/>
          </a:p>
          <a:p>
            <a:pPr indent="-298767" lvl="0" marL="457200" rtl="0" algn="l">
              <a:spcBef>
                <a:spcPts val="0"/>
              </a:spcBef>
              <a:spcAft>
                <a:spcPts val="0"/>
              </a:spcAft>
              <a:buSzPct val="100000"/>
              <a:buChar char="-"/>
            </a:pPr>
            <a:r>
              <a:rPr lang="ca"/>
              <a:t>Proves funcionals: Comproven les funcions emulant escenaris de negoci, calculant els requisits funcionals. Les proves de caixa negra són una manera habitual de verificar les funcions.</a:t>
            </a:r>
            <a:br>
              <a:rPr lang="ca"/>
            </a:br>
            <a:endParaRPr/>
          </a:p>
          <a:p>
            <a:pPr indent="-298767" lvl="0" marL="457200" rtl="0" algn="l">
              <a:spcBef>
                <a:spcPts val="0"/>
              </a:spcBef>
              <a:spcAft>
                <a:spcPts val="0"/>
              </a:spcAft>
              <a:buSzPct val="100000"/>
              <a:buChar char="-"/>
            </a:pPr>
            <a:r>
              <a:rPr lang="ca"/>
              <a:t>Proves de regressió: Comproveu si les noves característiques trenquen o degraden la funcionalitat. Les proves de seny poden utilitzar-se per verificar menús, funcions i ordres a nivell superficial, quan no hi ha temps per a una prova de regressió completa.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Tipus de proves (II)</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ca"/>
              <a:t>Proves de rendiment: Comproveu com funciona el programari sota diferents càrregues de treball. Les proves de càrrega, per exemple, es fan servir per avaluar el rendiment en condicions de càrrega reals.</a:t>
            </a:r>
            <a:br>
              <a:rPr lang="ca"/>
            </a:br>
            <a:endParaRPr/>
          </a:p>
          <a:p>
            <a:pPr indent="-311150" lvl="0" marL="457200" rtl="0" algn="l">
              <a:spcBef>
                <a:spcPts val="0"/>
              </a:spcBef>
              <a:spcAft>
                <a:spcPts val="0"/>
              </a:spcAft>
              <a:buSzPts val="1300"/>
              <a:buChar char="-"/>
            </a:pPr>
            <a:r>
              <a:rPr lang="ca"/>
              <a:t>Proves de seguretat: Validant que el vostre programari no està exposat a atacs de hackers o altre tipus de vulnerabilitats malicioses que puguin ser explotades per denegar l'accés als seus serveis o fer que funcionin incorrectament.</a:t>
            </a:r>
            <a:br>
              <a:rPr lang="ca"/>
            </a:br>
            <a:endParaRPr/>
          </a:p>
          <a:p>
            <a:pPr indent="-311150" lvl="0" marL="457200" rtl="0" algn="l">
              <a:spcBef>
                <a:spcPts val="0"/>
              </a:spcBef>
              <a:spcAft>
                <a:spcPts val="0"/>
              </a:spcAft>
              <a:buSzPts val="1300"/>
              <a:buChar char="-"/>
            </a:pPr>
            <a:r>
              <a:rPr lang="ca"/>
              <a:t>Proves d'estrès: Proveu la quantitat de tensió que pot suportar el sistema abans de fallar. Les proves d’estrès es consideren un tipus de proves no funcionals.</a:t>
            </a:r>
            <a:br>
              <a:rPr lang="ca"/>
            </a:br>
            <a:endParaRPr/>
          </a:p>
          <a:p>
            <a:pPr indent="-311150" lvl="0" marL="457200" rtl="0" algn="l">
              <a:spcBef>
                <a:spcPts val="0"/>
              </a:spcBef>
              <a:spcAft>
                <a:spcPts val="0"/>
              </a:spcAft>
              <a:buSzPts val="1300"/>
              <a:buChar char="-"/>
            </a:pPr>
            <a:r>
              <a:rPr lang="ca"/>
              <a:t>Proves d'usabilitat: Validen que un client pot utilitzar un sistema o una aplicació web per completar una tasca</a:t>
            </a:r>
            <a:r>
              <a:rPr lang="ca"/>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Proves als videojocs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ca"/>
              <a:t>Complexitat única:</a:t>
            </a:r>
            <a:endParaRPr/>
          </a:p>
          <a:p>
            <a:pPr indent="-298767" lvl="0" marL="457200" rtl="0" algn="l">
              <a:spcBef>
                <a:spcPts val="1200"/>
              </a:spcBef>
              <a:spcAft>
                <a:spcPts val="0"/>
              </a:spcAft>
              <a:buSzPct val="100000"/>
              <a:buChar char="-"/>
            </a:pPr>
            <a:r>
              <a:rPr lang="ca"/>
              <a:t>Interacció en temps real. Importància absoluta de la UX.</a:t>
            </a:r>
            <a:endParaRPr/>
          </a:p>
          <a:p>
            <a:pPr indent="-298767" lvl="0" marL="457200" rtl="0" algn="l">
              <a:spcBef>
                <a:spcPts val="0"/>
              </a:spcBef>
              <a:spcAft>
                <a:spcPts val="0"/>
              </a:spcAft>
              <a:buSzPct val="100000"/>
              <a:buChar char="-"/>
            </a:pPr>
            <a:r>
              <a:rPr lang="ca"/>
              <a:t>Físics i IA dinàmics.</a:t>
            </a:r>
            <a:endParaRPr/>
          </a:p>
          <a:p>
            <a:pPr indent="-298767" lvl="0" marL="457200" rtl="0" algn="l">
              <a:spcBef>
                <a:spcPts val="0"/>
              </a:spcBef>
              <a:spcAft>
                <a:spcPts val="0"/>
              </a:spcAft>
              <a:buSzPct val="100000"/>
              <a:buChar char="-"/>
            </a:pPr>
            <a:r>
              <a:rPr lang="ca"/>
              <a:t>Reaccions inesperades del jugador.</a:t>
            </a:r>
            <a:endParaRPr/>
          </a:p>
          <a:p>
            <a:pPr indent="0" lvl="0" marL="0" rtl="0" algn="l">
              <a:spcBef>
                <a:spcPts val="1200"/>
              </a:spcBef>
              <a:spcAft>
                <a:spcPts val="0"/>
              </a:spcAft>
              <a:buNone/>
            </a:pPr>
            <a:r>
              <a:rPr lang="ca"/>
              <a:t>Errors típics:</a:t>
            </a:r>
            <a:endParaRPr/>
          </a:p>
          <a:p>
            <a:pPr indent="-298767" lvl="0" marL="457200" rtl="0" algn="l">
              <a:spcBef>
                <a:spcPts val="1200"/>
              </a:spcBef>
              <a:spcAft>
                <a:spcPts val="0"/>
              </a:spcAft>
              <a:buSzPct val="100000"/>
              <a:buChar char="-"/>
            </a:pPr>
            <a:r>
              <a:rPr lang="ca"/>
              <a:t>Glitches</a:t>
            </a:r>
            <a:r>
              <a:rPr lang="ca"/>
              <a:t> gràfics.</a:t>
            </a:r>
            <a:endParaRPr/>
          </a:p>
          <a:p>
            <a:pPr indent="-298767" lvl="0" marL="457200" rtl="0" algn="l">
              <a:spcBef>
                <a:spcPts val="0"/>
              </a:spcBef>
              <a:spcAft>
                <a:spcPts val="0"/>
              </a:spcAft>
              <a:buSzPct val="100000"/>
              <a:buChar char="-"/>
            </a:pPr>
            <a:r>
              <a:rPr lang="ca"/>
              <a:t>Problemes de rendiment.</a:t>
            </a:r>
            <a:endParaRPr/>
          </a:p>
          <a:p>
            <a:pPr indent="-298767" lvl="0" marL="457200" rtl="0" algn="l">
              <a:spcBef>
                <a:spcPts val="0"/>
              </a:spcBef>
              <a:spcAft>
                <a:spcPts val="0"/>
              </a:spcAft>
              <a:buSzPct val="100000"/>
              <a:buChar char="-"/>
            </a:pPr>
            <a:r>
              <a:rPr lang="ca"/>
              <a:t>Fallades en missions o escenaris.</a:t>
            </a:r>
            <a:endParaRPr/>
          </a:p>
          <a:p>
            <a:pPr indent="-298767" lvl="0" marL="457200" rtl="0" algn="l">
              <a:spcBef>
                <a:spcPts val="0"/>
              </a:spcBef>
              <a:spcAft>
                <a:spcPts val="0"/>
              </a:spcAft>
              <a:buSzPct val="100000"/>
              <a:buChar char="-"/>
            </a:pPr>
            <a:r>
              <a:rPr lang="ca"/>
              <a:t>Incomoditat percebuda pels usuaris.</a:t>
            </a:r>
            <a:endParaRPr/>
          </a:p>
          <a:p>
            <a:pPr indent="0" lvl="0" marL="0" rtl="0" algn="l">
              <a:spcBef>
                <a:spcPts val="1200"/>
              </a:spcBef>
              <a:spcAft>
                <a:spcPts val="0"/>
              </a:spcAft>
              <a:buNone/>
            </a:pPr>
            <a:r>
              <a:rPr lang="ca"/>
              <a:t>Exemples:</a:t>
            </a:r>
            <a:endParaRPr/>
          </a:p>
          <a:p>
            <a:pPr indent="-298767" lvl="0" marL="457200" rtl="0" algn="l">
              <a:spcBef>
                <a:spcPts val="1200"/>
              </a:spcBef>
              <a:spcAft>
                <a:spcPts val="0"/>
              </a:spcAft>
              <a:buSzPct val="100000"/>
              <a:buChar char="-"/>
            </a:pPr>
            <a:r>
              <a:rPr lang="ca"/>
              <a:t>Prova de compatibilitat amb diferents GPU.</a:t>
            </a:r>
            <a:endParaRPr/>
          </a:p>
          <a:p>
            <a:pPr indent="-298767" lvl="0" marL="457200" rtl="0" algn="l">
              <a:spcBef>
                <a:spcPts val="0"/>
              </a:spcBef>
              <a:spcAft>
                <a:spcPts val="0"/>
              </a:spcAft>
              <a:buSzPct val="100000"/>
              <a:buChar char="-"/>
            </a:pPr>
            <a:r>
              <a:rPr lang="ca"/>
              <a:t>Validació del rendiment a FPS constants.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Bones pràctiques de proves de Software</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Realització contínua de proves</a:t>
            </a:r>
            <a:endParaRPr/>
          </a:p>
          <a:p>
            <a:pPr indent="-311150" lvl="0" marL="457200" rtl="0" algn="l">
              <a:spcBef>
                <a:spcPts val="1200"/>
              </a:spcBef>
              <a:spcAft>
                <a:spcPts val="0"/>
              </a:spcAft>
              <a:buSzPts val="1300"/>
              <a:buChar char="-"/>
            </a:pPr>
            <a:r>
              <a:rPr lang="ca"/>
              <a:t>Els equips de projecte proven cada compilació a mesura que està disponible. Aquest tipus de proves de programari es basa en </a:t>
            </a:r>
            <a:r>
              <a:rPr lang="ca"/>
              <a:t>l'automatització</a:t>
            </a:r>
            <a:r>
              <a:rPr lang="ca"/>
              <a:t> de les proves integrada en el procés </a:t>
            </a:r>
            <a:r>
              <a:rPr lang="ca"/>
              <a:t>d'implementació</a:t>
            </a:r>
            <a:r>
              <a:rPr lang="ca"/>
              <a:t>. Permet validar el programari en entorns de prova realistes en una fase més primerenca del procés, cosa que millora el disseny i redueix els riscos.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