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Slide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Pulumi?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ulumi_overvie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412447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Programs: Infrastructure defined as executable code in Python</a:t>
            </a:r>
          </a:p>
          <a:p>
            <a:pPr>
              <a:defRPr sz="1100"/>
            </a:pPr>
            <a:r>
              <a:t>• Providers: Plugins interfacing with cloud APIs (OCI, AWS, Azure)</a:t>
            </a:r>
          </a:p>
          <a:p>
            <a:pPr>
              <a:defRPr sz="1100"/>
            </a:pPr>
            <a:r>
              <a:t>• Stacks: Isolated deployments for different environments</a:t>
            </a:r>
          </a:p>
          <a:p>
            <a:pPr>
              <a:defRPr sz="1100"/>
            </a:pPr>
            <a:r>
              <a:t>• State: Backend storage tracking infrastructure state and changes</a:t>
            </a:r>
          </a:p>
          <a:p>
            <a:pPr>
              <a:defRPr sz="1100"/>
            </a:pPr>
            <a:r>
              <a:t>• ✓ Use familiar programming languages (Python, TypeScript, Go)</a:t>
            </a:r>
          </a:p>
          <a:p>
            <a:pPr>
              <a:defRPr sz="1100"/>
            </a:pPr>
            <a:r>
              <a:t>• ✓ Leverage existing tools and testing frameworks</a:t>
            </a:r>
          </a:p>
          <a:p>
            <a:pPr>
              <a:defRPr sz="1100"/>
            </a:pPr>
            <a:r>
              <a:t>• ✓ Share and reuse components across projects</a:t>
            </a:r>
          </a:p>
          <a:p>
            <a:pPr>
              <a:defRPr sz="1100"/>
            </a:pPr>
            <a:r>
              <a:t>• ✓ Strong typing and IDE support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Pulumi Operational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ulumi_operational_model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5282910"/>
          </a:xfrm>
          <a:prstGeom prst="rect">
            <a:avLst/>
          </a:prstGeom>
        </p:spPr>
      </p:pic>
      <p:pic>
        <p:nvPicPr>
          <p:cNvPr id="5" name="Picture 4" descr="pulumi_deployment_step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45920"/>
            <a:ext cx="9144000" cy="392311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Solution: JSON-Driven IaC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Design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workflow_desig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314099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Management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gmt_task_work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372533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Communication &amp; Collaboration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tool_zoo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9144000"/>
          </a:xfrm>
          <a:prstGeom prst="rect">
            <a:avLst/>
          </a:prstGeom>
        </p:spPr>
      </p:pic>
      <p:pic>
        <p:nvPicPr>
          <p:cNvPr id="5" name="Picture 4" descr="tool_s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1645920"/>
            <a:ext cx="9144000" cy="5120640"/>
          </a:xfrm>
          <a:prstGeom prst="rect">
            <a:avLst/>
          </a:prstGeom>
        </p:spPr>
      </p:pic>
      <p:pic>
        <p:nvPicPr>
          <p:cNvPr id="6" name="Picture 5" descr="tool_outlook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1600" y="1645920"/>
            <a:ext cx="9144000" cy="7018273"/>
          </a:xfrm>
          <a:prstGeom prst="rect">
            <a:avLst/>
          </a:prstGeom>
        </p:spPr>
      </p:pic>
      <p:pic>
        <p:nvPicPr>
          <p:cNvPr id="7" name="Picture 6" descr="tool_jira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1600" y="1645920"/>
            <a:ext cx="9144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Mentor Check-Ins &amp; Team Meetings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mgmt_mentor_sess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738808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● Task Review: Evaluating progress on completed tasks</a:t>
            </a:r>
          </a:p>
          <a:p>
            <a:pPr>
              <a:defRPr sz="1100"/>
            </a:pPr>
            <a:r>
              <a:t>• ● Current Focus: Aligning on ongoing work and objectives</a:t>
            </a:r>
          </a:p>
          <a:p>
            <a:pPr>
              <a:defRPr sz="1100"/>
            </a:pPr>
            <a:r>
              <a:t>• ● Planning Ahead: Setting priorities for upcoming work</a:t>
            </a:r>
          </a:p>
          <a:p>
            <a:pPr>
              <a:defRPr sz="1100"/>
            </a:pPr>
            <a:r>
              <a:t>• ● Issue Resolution: Collaboratively developing solutions</a:t>
            </a:r>
          </a:p>
          <a:p>
            <a:pPr>
              <a:defRPr sz="1100"/>
            </a:pPr>
            <a:r>
              <a:t>• ● Progress Updates: Sharing recent activities and developments</a:t>
            </a:r>
          </a:p>
          <a:p>
            <a:pPr>
              <a:defRPr sz="1100"/>
            </a:pPr>
            <a:r>
              <a:t>• ● Planning &amp; Prioritization: Refining timelines and priorities</a:t>
            </a:r>
          </a:p>
          <a:p>
            <a:pPr>
              <a:defRPr sz="1100"/>
            </a:pPr>
            <a:r>
              <a:t>• ● Collaborative Problem Solving: Team-wide brainstorming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Development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esign_usecase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6039764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highlevel_syste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4022506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Layered Architecture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Component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component_structu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511826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• Loads stack-specific JSON files</a:t>
            </a:r>
          </a:p>
          <a:p>
            <a:pPr>
              <a:defRPr sz="1100"/>
            </a:pPr>
            <a:r>
              <a:t>• • Performs initial validation</a:t>
            </a:r>
          </a:p>
          <a:p>
            <a:pPr>
              <a:defRPr sz="1100"/>
            </a:pPr>
            <a:r>
              <a:t>• • Maps stack names to config paths</a:t>
            </a:r>
          </a:p>
          <a:p>
            <a:pPr>
              <a:defRPr sz="1100"/>
            </a:pPr>
            <a:r>
              <a:t>• • Dynamic registry: JSON → Python classes</a:t>
            </a:r>
          </a:p>
          <a:p>
            <a:pPr>
              <a:defRPr sz="1100"/>
            </a:pPr>
            <a:r>
              <a:t>• • Automatic registration during import</a:t>
            </a:r>
          </a:p>
          <a:p>
            <a:pPr>
              <a:defRPr sz="1100"/>
            </a:pPr>
            <a:r>
              <a:t>• • Consistent creation interface</a:t>
            </a:r>
          </a:p>
          <a:p>
            <a:pPr>
              <a:defRPr sz="1100"/>
            </a:pPr>
            <a:r>
              <a:t>• • Converts logical names to OCIDs</a:t>
            </a:r>
          </a:p>
          <a:p>
            <a:pPr>
              <a:defRPr sz="1100"/>
            </a:pPr>
            <a:r>
              <a:t>• • Handles internal and external references</a:t>
            </a:r>
          </a:p>
          <a:p>
            <a:pPr>
              <a:defRPr sz="1100"/>
            </a:pPr>
            <a:r>
              <a:t>• • Ensures correct creation order</a:t>
            </a:r>
          </a:p>
          <a:p>
            <a:pPr>
              <a:defRPr sz="1100"/>
            </a:pPr>
            <a:r>
              <a:t>• • Orchestrates resource creation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Factory Pattern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factory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1288304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Dependency Resolution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dependency_resol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999841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1. Logical names in JSON (e.g., "production-vcn") are resolved to actual OCIDs at runtime</a:t>
            </a:r>
          </a:p>
          <a:p>
            <a:pPr>
              <a:defRPr sz="1100"/>
            </a:pPr>
            <a:r>
              <a:t>• 2. OCIDs starting with "ocid1." pass through directly for external resources</a:t>
            </a:r>
          </a:p>
          <a:p>
            <a:pPr>
              <a:defRPr sz="1100"/>
            </a:pPr>
            <a:r>
              <a:t>• 3. Internal resource registry maintained during execution</a:t>
            </a:r>
          </a:p>
          <a:p>
            <a:pPr>
              <a:defRPr sz="1100"/>
            </a:pPr>
            <a:r>
              <a:t>• 4. Missing dependencies trigger clear error messages with specific resource identification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Hierarchy &amp; Inheritance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arch_class_hierarch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2400417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GitLab CI/CD Pipeline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icd_gitlab_pip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44329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✓ Automatically triggered on pull request</a:t>
            </a:r>
          </a:p>
          <a:p>
            <a:pPr>
              <a:defRPr sz="1100"/>
            </a:pPr>
            <a:r>
              <a:t>• ✓ Stack selection based on branch naming</a:t>
            </a:r>
          </a:p>
          <a:p>
            <a:pPr>
              <a:defRPr sz="1100"/>
            </a:pPr>
            <a:r>
              <a:t>• ✓ Validates configuration</a:t>
            </a:r>
          </a:p>
          <a:p>
            <a:pPr>
              <a:defRPr sz="1100"/>
            </a:pPr>
            <a:r>
              <a:t>• ✓ Generates preview artifacts</a:t>
            </a:r>
          </a:p>
          <a:p>
            <a:pPr>
              <a:defRPr sz="1100"/>
            </a:pPr>
            <a:r>
              <a:t>• ✓ No infrastructure changes made</a:t>
            </a:r>
          </a:p>
          <a:p>
            <a:pPr>
              <a:defRPr sz="1100"/>
            </a:pPr>
            <a:r>
              <a:t>• ✓ Requires manual approval for protected stacks</a:t>
            </a:r>
          </a:p>
          <a:p>
            <a:pPr>
              <a:defRPr sz="1100"/>
            </a:pPr>
            <a:r>
              <a:t>• ✓ Performs stack verification</a:t>
            </a:r>
          </a:p>
          <a:p>
            <a:pPr>
              <a:defRPr sz="1100"/>
            </a:pPr>
            <a:r>
              <a:t>• ✓ Executes Pulumi provisioning</a:t>
            </a:r>
          </a:p>
          <a:p>
            <a:pPr>
              <a:defRPr sz="1100"/>
            </a:pPr>
            <a:r>
              <a:t>• ✓ Comprehensive logging</a:t>
            </a:r>
          </a:p>
          <a:p>
            <a:pPr>
              <a:defRPr sz="1100"/>
            </a:pPr>
            <a:r>
              <a:t>• ✓ Updates remote state in OCI Object Storage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End-to-End Infrastructure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workflow_pull_reques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6704844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JSON Configuration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nfig_j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546055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Oracle Corporation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_ora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68493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57200" y="5029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● 1977: Founded as Software Development Laboratories (SDL)</a:t>
            </a:r>
          </a:p>
          <a:p>
            <a:pPr>
              <a:defRPr sz="1100"/>
            </a:pPr>
            <a:r>
              <a:t>• ● 2010: Acquired Sun Microsystems (Java, Solaris)</a:t>
            </a:r>
          </a:p>
          <a:p>
            <a:pPr>
              <a:defRPr sz="1100"/>
            </a:pPr>
            <a:r>
              <a:t>• ● Today: Global leader in cloud-based IT infrastructure and enterprise software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Delivered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&amp; Validation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result_instance_deploy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6133399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Performance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Impact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• Factory Pattern implementation</a:t>
            </a:r>
          </a:p>
          <a:p>
            <a:pPr>
              <a:defRPr sz="1100"/>
            </a:pPr>
            <a:r>
              <a:t>• • Custom dependency resolution</a:t>
            </a:r>
          </a:p>
          <a:p>
            <a:pPr>
              <a:defRPr sz="1100"/>
            </a:pPr>
            <a:r>
              <a:t>• • CI/CD-first approach</a:t>
            </a:r>
          </a:p>
          <a:p>
            <a:pPr>
              <a:defRPr sz="1100"/>
            </a:pPr>
            <a:r>
              <a:t>• • Environment isolation</a:t>
            </a:r>
          </a:p>
          <a:p>
            <a:pPr>
              <a:defRPr sz="1100"/>
            </a:pPr>
            <a:r>
              <a:t>• • 70% faster delivery</a:t>
            </a:r>
          </a:p>
          <a:p>
            <a:pPr>
              <a:defRPr sz="1100"/>
            </a:pPr>
            <a:r>
              <a:t>• • Improved collaboration</a:t>
            </a:r>
          </a:p>
          <a:p>
            <a:pPr>
              <a:defRPr sz="1100"/>
            </a:pPr>
            <a:r>
              <a:t>• • Knowledge sharing</a:t>
            </a:r>
          </a:p>
          <a:p>
            <a:pPr>
              <a:defRPr sz="1100"/>
            </a:pPr>
            <a:r>
              <a:t>• • Operational excellence</a:t>
            </a:r>
          </a:p>
          <a:p>
            <a:pPr>
              <a:defRPr sz="1100"/>
            </a:pPr>
            <a:r>
              <a:t>• • IaC best practices</a:t>
            </a:r>
          </a:p>
          <a:p>
            <a:pPr>
              <a:defRPr sz="1100"/>
            </a:pPr>
            <a:r>
              <a:t>• • Pulumi &amp; OCI development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38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Oracle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1100"/>
            </a:pPr>
            <a:r>
              <a:t>• ◆ Focuses on creating technologies to keep Oracle at the IT industry forefront</a:t>
            </a:r>
          </a:p>
          <a:p>
            <a:pPr>
              <a:defRPr sz="1100"/>
            </a:pPr>
            <a:r>
              <a:t>• ◆ Pursues innovative methodologies and approaches</a:t>
            </a:r>
          </a:p>
          <a:p>
            <a:pPr>
              <a:defRPr sz="1100"/>
            </a:pPr>
            <a:r>
              <a:t>• ◆ Takes on challenges difficult for product development organizations</a:t>
            </a:r>
          </a:p>
          <a:p>
            <a:pPr>
              <a:defRPr sz="1100"/>
            </a:pPr>
            <a:r>
              <a:t>• ✓ Java Programming Language - Revolutionary platform</a:t>
            </a:r>
          </a:p>
          <a:p>
            <a:pPr>
              <a:defRPr sz="1100"/>
            </a:pPr>
            <a:r>
              <a:t>• ✓ Chip Multithreading - Hardware innovation</a:t>
            </a:r>
          </a:p>
          <a:p>
            <a:pPr>
              <a:defRPr sz="1100"/>
            </a:pPr>
            <a:r>
              <a:t>• ✓ Real-world Applications - Focus on societal impact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GraalVM RISQ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ogo_graalv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1645920"/>
            <a:ext cx="9144000" cy="297611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Current State: Manual Infrastructure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Comparison: Terraform vs Pulumi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