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1A687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_ora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976592" cy="731520"/>
          </a:xfrm>
          <a:prstGeom prst="rect">
            <a:avLst/>
          </a:prstGeom>
        </p:spPr>
      </p:pic>
      <p:pic>
        <p:nvPicPr>
          <p:cNvPr id="3" name="Picture 2" descr="logo_eht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457200"/>
            <a:ext cx="2075217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0"/>
            <a:ext cx="10362895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What is Pulumi?</a:t>
            </a:r>
          </a:p>
        </p:txBody>
      </p:sp>
      <p:pic>
        <p:nvPicPr>
          <p:cNvPr id="3" name="Picture 2" descr="pulumi_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46742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Pulumi Operational Model</a:t>
            </a:r>
          </a:p>
        </p:txBody>
      </p:sp>
      <p:pic>
        <p:nvPicPr>
          <p:cNvPr id="3" name="Picture 2" descr="pulumi_operational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5987122"/>
          </a:xfrm>
          <a:prstGeom prst="rect">
            <a:avLst/>
          </a:prstGeom>
        </p:spPr>
      </p:pic>
      <p:pic>
        <p:nvPicPr>
          <p:cNvPr id="4" name="Picture 3" descr="pulumi_deployment_ste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362895" cy="44460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Proposed Solution: JSON-Driven IaC Framework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Architecture Design Overview</a:t>
            </a:r>
          </a:p>
        </p:txBody>
      </p:sp>
      <p:pic>
        <p:nvPicPr>
          <p:cNvPr id="3" name="Picture 2" descr="workflow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35596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1A687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ProjectManagement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4389120"/>
            <a:ext cx="2133295" cy="73152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Management Approach</a:t>
            </a:r>
          </a:p>
        </p:txBody>
      </p:sp>
      <p:pic>
        <p:nvPicPr>
          <p:cNvPr id="3" name="Picture 2" descr="mgmt_task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4221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Communication &amp; Collaboration Tools</a:t>
            </a:r>
          </a:p>
        </p:txBody>
      </p:sp>
      <p:pic>
        <p:nvPicPr>
          <p:cNvPr id="3" name="Picture 2" descr="tool_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10362895"/>
          </a:xfrm>
          <a:prstGeom prst="rect">
            <a:avLst/>
          </a:prstGeom>
        </p:spPr>
      </p:pic>
      <p:pic>
        <p:nvPicPr>
          <p:cNvPr id="4" name="Picture 3" descr="tool_s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362895" cy="5803221"/>
          </a:xfrm>
          <a:prstGeom prst="rect">
            <a:avLst/>
          </a:prstGeom>
        </p:spPr>
      </p:pic>
      <p:pic>
        <p:nvPicPr>
          <p:cNvPr id="5" name="Picture 4" descr="tool_outlo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71600"/>
            <a:ext cx="10362895" cy="7953809"/>
          </a:xfrm>
          <a:prstGeom prst="rect">
            <a:avLst/>
          </a:prstGeom>
        </p:spPr>
      </p:pic>
      <p:pic>
        <p:nvPicPr>
          <p:cNvPr id="6" name="Picture 5" descr="tool_jir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371600"/>
            <a:ext cx="10362895" cy="69085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Mentor Check-Ins &amp; Team Meetings</a:t>
            </a:r>
          </a:p>
        </p:txBody>
      </p:sp>
      <p:pic>
        <p:nvPicPr>
          <p:cNvPr id="3" name="Picture 2" descr="mgmt_mentor_s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83729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Development Workflow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1A687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TechnicalImplementation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4389120"/>
            <a:ext cx="2133295" cy="73152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1A687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Company &amp; TeamContext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4389120"/>
            <a:ext cx="2133295" cy="73152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Use Case Analysis</a:t>
            </a:r>
          </a:p>
        </p:txBody>
      </p:sp>
      <p:pic>
        <p:nvPicPr>
          <p:cNvPr id="3" name="Picture 2" descr="design_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68448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High-Level System Architecture</a:t>
            </a:r>
          </a:p>
        </p:txBody>
      </p:sp>
      <p:pic>
        <p:nvPicPr>
          <p:cNvPr id="3" name="Picture 2" descr="arch_highlevel_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45587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Layered Architecture Design</a:t>
            </a:r>
          </a:p>
        </p:txBody>
      </p:sp>
      <p:pic>
        <p:nvPicPr>
          <p:cNvPr id="3" name="Picture 2" descr="arch_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77721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Component Architecture</a:t>
            </a:r>
          </a:p>
        </p:txBody>
      </p:sp>
      <p:pic>
        <p:nvPicPr>
          <p:cNvPr id="3" name="Picture 2" descr="arch_component_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5800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Factory Pattern Implementation</a:t>
            </a:r>
          </a:p>
        </p:txBody>
      </p:sp>
      <p:pic>
        <p:nvPicPr>
          <p:cNvPr id="3" name="Picture 2" descr="arch_factor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71600"/>
            <a:ext cx="5943600" cy="83739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Dependency Resolution Strategy</a:t>
            </a:r>
          </a:p>
        </p:txBody>
      </p:sp>
      <p:pic>
        <p:nvPicPr>
          <p:cNvPr id="3" name="Picture 2" descr="arch_dependency_res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71600"/>
            <a:ext cx="5943600" cy="64989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Class Hierarchy &amp; Inheritance Structure</a:t>
            </a:r>
          </a:p>
        </p:txBody>
      </p:sp>
      <p:pic>
        <p:nvPicPr>
          <p:cNvPr id="3" name="Picture 2" descr="arch_class_hierarc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27203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GitLab CI/CD Pipeline Integration</a:t>
            </a:r>
          </a:p>
        </p:txBody>
      </p:sp>
      <p:pic>
        <p:nvPicPr>
          <p:cNvPr id="3" name="Picture 2" descr="cicd_gitlab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502390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End-to-End Infrastructure Workflow</a:t>
            </a:r>
          </a:p>
        </p:txBody>
      </p:sp>
      <p:pic>
        <p:nvPicPr>
          <p:cNvPr id="3" name="Picture 2" descr="workflow_pull_requ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75985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JSON Configuration Structure</a:t>
            </a:r>
          </a:p>
        </p:txBody>
      </p:sp>
      <p:pic>
        <p:nvPicPr>
          <p:cNvPr id="3" name="Picture 2" descr="config_j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61884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Oracle Corporation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895447" y="1828800"/>
            <a:ext cx="2011680" cy="109728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14535F"/>
                </a:solidFill>
              </a:defRPr>
            </a:pPr>
            <a:r>
              <a:t>1977</a:t>
            </a:r>
          </a:p>
          <a:p>
            <a:pPr algn="ctr">
              <a:defRPr sz="1400">
                <a:solidFill>
                  <a:srgbClr val="6B7280"/>
                </a:solidFill>
              </a:defRPr>
            </a:pPr>
            <a:r>
              <a:t>Founded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90007" y="1828800"/>
            <a:ext cx="2011680" cy="1097280"/>
          </a:xfrm>
          <a:prstGeom prst="roundRect">
            <a:avLst/>
          </a:prstGeom>
          <a:solidFill>
            <a:srgbClr val="DCFC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14535F"/>
                </a:solidFill>
              </a:defRPr>
            </a:pPr>
            <a:r>
              <a:t>47 Years</a:t>
            </a:r>
          </a:p>
          <a:p>
            <a:pPr algn="ctr">
              <a:defRPr sz="1400">
                <a:solidFill>
                  <a:srgbClr val="6B7280"/>
                </a:solidFill>
              </a:defRPr>
            </a:pPr>
            <a:r>
              <a:t>Enterprise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84567" y="1828800"/>
            <a:ext cx="2011680" cy="1097280"/>
          </a:xfrm>
          <a:prstGeom prst="roundRect">
            <a:avLst/>
          </a:prstGeom>
          <a:solidFill>
            <a:srgbClr val="F3E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14535F"/>
                </a:solidFill>
              </a:defRPr>
            </a:pPr>
            <a:r>
              <a:t>#3</a:t>
            </a:r>
          </a:p>
          <a:p>
            <a:pPr algn="ctr">
              <a:defRPr sz="1400">
                <a:solidFill>
                  <a:srgbClr val="6B7280"/>
                </a:solidFill>
              </a:defRPr>
            </a:pPr>
            <a:r>
              <a:t>Global Ranking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502920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 1977: Founded as Software Development Laboratories (SDL)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 2010: Acquired Sun Microsystems (Java, Solaris)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 Today: Global leader in cloud-based IT infrastructure and enterprise software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1A687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Results &amp;Validations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4389120"/>
            <a:ext cx="2133295" cy="73152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Delivered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JSON-Driven Automation: Infrastructure fully declarative via per-stack JSON files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Dynamic Factory Pattern: Add resource types without modifying core logic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Full CI/CD Integration: Provisioning, preview, drift detection in GitLab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Multi-Environment: Isolated dev, staging, and production stacks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Resource Coverage: VCNs, subnets, compute, gateways, buckets, OKE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Remote State: Pulumi state in OCI Object Storage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Testing &amp; Validation Results</a:t>
            </a:r>
          </a:p>
        </p:txBody>
      </p:sp>
      <p:pic>
        <p:nvPicPr>
          <p:cNvPr id="3" name="Picture 2" descr="result_instance_de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362895" cy="69509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Performance Improvements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Project Impact Assessment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1A687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FutureEnhancements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4389120"/>
            <a:ext cx="2133295" cy="73152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Current Limitations &amp; Future Work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502920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Factory Pattern implementation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Custom dependency resolution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CI/CD-first approach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Environment isolation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70% faster delivery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Improved collaboration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Knowledge sharing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Operational excellence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IaC best practices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• Pulumi &amp; OCI development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Oracle Labs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515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◆ Focuses on creating technologies to keep Oracle at the IT industry forefront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◆ Pursues innovative methodologies and approaches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◆ Takes on challenges difficult for product development organizations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✓ Java Programming Language - Revolutionary platform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✓ Chip Multithreading - Hardware innovation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✓ Real-world Applications - Focus on societal 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GraalVM RISQ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1A687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Problem &amp; SolutionOverview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4389120"/>
            <a:ext cx="2133295" cy="73152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Current State: Manual Infrastructure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Slow Provisioning: Environment provisioning required hours with significant manual effort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Configuration Drift: Dev, staging, and production environments diverge over time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No Version Control: Infrastructure changes not tracked, difficult to rollback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Concentrated Expertise: Only few team members had deep OCI knowledge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Security Gaps: Manual steps easy to overlook access control and network rules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Error-Prone: Manual configuration introduces errors and inconsistencies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2937"/>
                </a:solidFill>
              </a:defRPr>
            </a:pPr>
            <a:r>
              <a:t>Technology Comparison: Terraform vs Pulumi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Terraform</a:t>
            </a:r>
          </a:p>
          <a:p>
            <a:pPr>
              <a:spcAft>
                <a:spcPts val="800"/>
              </a:spcAft>
              <a:defRPr sz="1400">
                <a:solidFill>
                  <a:srgbClr val="1F2937"/>
                </a:solidFill>
              </a:defRPr>
            </a:pPr>
            <a:r>
              <a:t>Pulumi ✓ SELECTED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