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731520"/>
            <a:ext cx="1664153" cy="73152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731520"/>
            <a:ext cx="2247569" cy="7315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Infrastructure as Code Support</a:t>
            </a:r>
          </a:p>
          <a:p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80000"/>
              </a:lnSpc>
              <a:defRPr sz="1600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lnSpc>
                <a:spcPct val="180000"/>
              </a:lnSpc>
              <a:defRPr sz="1600">
                <a:solidFill>
                  <a:srgbClr val="FFFFFF"/>
                </a:solidFill>
              </a:defRPr>
            </a:pPr>
            <a:r>
              <a:t>École Hassania des Travaux Publics</a:t>
            </a:r>
          </a:p>
          <a:p>
            <a:pPr algn="ctr">
              <a:lnSpc>
                <a:spcPct val="180000"/>
              </a:lnSpc>
              <a:defRPr sz="160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lnSpc>
                <a:spcPct val="180000"/>
              </a:lnSpc>
              <a:defRPr sz="160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Current Infrastructure Management 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Manual Console Operations:</a:t>
            </a:r>
            <a:r>
              <a:rPr sz="1400">
                <a:solidFill>
                  <a:srgbClr val="334155"/>
                </a:solidFill>
              </a:rPr>
              <a:t> Team members had to manually create resources through OCI web console - time-consuming and repetitive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Lack of Version Control:</a:t>
            </a:r>
            <a:r>
              <a:rPr sz="1400">
                <a:solidFill>
                  <a:srgbClr val="334155"/>
                </a:solidFill>
              </a:rPr>
              <a:t> No tracking of infrastructure changes, making rollbacks and audits difficult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Configuration Drift:</a:t>
            </a:r>
            <a:r>
              <a:rPr sz="1400">
                <a:solidFill>
                  <a:srgbClr val="334155"/>
                </a:solidFill>
              </a:rPr>
              <a:t> Resources created manually often diverged from documented standards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Scalability Issues:</a:t>
            </a:r>
            <a:r>
              <a:rPr sz="1400">
                <a:solidFill>
                  <a:srgbClr val="334155"/>
                </a:solidFill>
              </a:rPr>
              <a:t> Provisioning multiple similar environments was labor-intensive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74904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374904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" y="379476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Knowledge Silos:</a:t>
            </a:r>
            <a:r>
              <a:rPr sz="1400">
                <a:solidFill>
                  <a:srgbClr val="334155"/>
                </a:solidFill>
              </a:rPr>
              <a:t> Infrastructure knowledge concentrated in few team members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3434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457200" y="43434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0080" y="43891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No CI/CD Integration:</a:t>
            </a:r>
            <a:r>
              <a:rPr sz="1400">
                <a:solidFill>
                  <a:srgbClr val="334155"/>
                </a:solidFill>
              </a:rPr>
              <a:t> Infrastructure provisioning was separate from development workflow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" y="4389120"/>
            <a:ext cx="8229600" cy="13716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40080" y="4526280"/>
            <a:ext cx="7863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</a:p>
        </p:txBody>
      </p:sp>
      <p:sp>
        <p:nvSpPr>
          <p:cNvPr id="24" name="TextBox 23"/>
          <p:cNvSpPr txBox="1"/>
          <p:nvPr/>
        </p:nvSpPr>
        <p:spPr>
          <a:xfrm>
            <a:off x="640080" y="4846320"/>
            <a:ext cx="786384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Result: Slow deployment cycles, increased error rates, and reduced team productivity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FR1 - Declarative Configuration:</a:t>
            </a:r>
            <a:r>
              <a:rPr sz="1400">
                <a:solidFill>
                  <a:srgbClr val="334155"/>
                </a:solidFill>
              </a:rPr>
              <a:t> Users define infrastructure in human-readable format (JSON) without writing Python/Terraform code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FR2 - Resource Support:</a:t>
            </a:r>
            <a:r>
              <a:rPr sz="1400">
                <a:solidFill>
                  <a:srgbClr val="334155"/>
                </a:solidFill>
              </a:rPr>
              <a:t> Support for essential OCI resources (VCN, Subnets, Compute Instances, Storage Buckets, Security Lists, Routing)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FR3 - Dependency Management:</a:t>
            </a:r>
            <a:r>
              <a:rPr sz="1400">
                <a:solidFill>
                  <a:srgbClr val="334155"/>
                </a:solidFill>
              </a:rPr>
              <a:t> Automatic resolution of resource dependencies (e.g., subnet requires VCN, instance requires subnet)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FR4 - CI/CD Integration:</a:t>
            </a:r>
            <a:r>
              <a:rPr sz="1400">
                <a:solidFill>
                  <a:srgbClr val="334155"/>
                </a:solidFill>
              </a:rPr>
              <a:t> Seamless integration with GitLab CI/CD pipeline (plan, preview, apply stages)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74904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374904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" y="379476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FR5 - State Management:</a:t>
            </a:r>
            <a:r>
              <a:rPr sz="1400">
                <a:solidFill>
                  <a:srgbClr val="334155"/>
                </a:solidFill>
              </a:rPr>
              <a:t> Track infrastructure state to enable updates and deletions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3434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457200" y="43434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0080" y="43891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FR6 - Multi-Environment:</a:t>
            </a:r>
            <a:r>
              <a:rPr sz="1400">
                <a:solidFill>
                  <a:srgbClr val="334155"/>
                </a:solidFill>
              </a:rPr>
              <a:t> Support for development, staging, and production configurations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Provision infrastructure in &lt;5 minutes</a:t>
            </a:r>
          </a:p>
          <a:p>
            <a:r>
              <a:t>• Support concurrent deployments</a:t>
            </a:r>
          </a:p>
          <a:p>
            <a:r>
              <a:t>• Minimal API calls to OCI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Security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Credentials stored securely (GitLab secrets)</a:t>
            </a:r>
          </a:p>
          <a:p>
            <a:r>
              <a:t>• No hardcoded sensitive data</a:t>
            </a:r>
          </a:p>
          <a:p>
            <a:r>
              <a:t>• Audit trail via Git commits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Extensibility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Plugin architecture for new resources</a:t>
            </a:r>
          </a:p>
          <a:p>
            <a:r>
              <a:t>• Support for future cloud providers</a:t>
            </a:r>
          </a:p>
          <a:p>
            <a:r>
              <a:t>• Custom validation rules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IaC Technology Selection: Terraform vs Pulumi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023360" cy="30175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C7463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4023360" cy="9144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508760"/>
            <a:ext cx="3749039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Terraform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83080"/>
            <a:ext cx="3749039" cy="251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334155"/>
                </a:solidFill>
              </a:defRPr>
            </a:pPr>
            <a:r>
              <a:t>Pros: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Industry standard with mature ecosystem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HCL declarative language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Large provider ecosystem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Strong community support</a:t>
            </a:r>
          </a:p>
          <a:p>
            <a:br/>
            <a:pPr>
              <a:defRPr sz="1200" b="1">
                <a:solidFill>
                  <a:srgbClr val="334155"/>
                </a:solidFill>
              </a:defRPr>
            </a:pPr>
            <a:r>
              <a:t>Cons: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Custom DSL (HCL) requires learning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Limited programming logic &amp; abstraction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State management complexity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Hard to build dynamic configurations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63440" y="1371600"/>
            <a:ext cx="4023360" cy="301752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0F766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663440" y="1371600"/>
            <a:ext cx="4023360" cy="91440"/>
          </a:xfrm>
          <a:prstGeom prst="rect">
            <a:avLst/>
          </a:prstGeom>
          <a:solidFill>
            <a:srgbClr val="0F76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800600" y="1508760"/>
            <a:ext cx="3749039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4535F"/>
                </a:solidFill>
              </a:defRPr>
            </a:pPr>
            <a:r>
              <a:t>Pulumi ✓ (Selected)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0600" y="1783080"/>
            <a:ext cx="3749039" cy="251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334155"/>
                </a:solidFill>
              </a:defRPr>
            </a:pPr>
            <a:r>
              <a:t>Pros: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Use real programming languages (Python)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Full programmatic control &amp; abstraction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Built-in state management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Excellent OCI support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Enables framework development on top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Team Python expertise leverage</a:t>
            </a:r>
          </a:p>
          <a:p>
            <a:br/>
            <a:pPr>
              <a:defRPr sz="900" i="1">
                <a:solidFill>
                  <a:srgbClr val="14535F"/>
                </a:solidFill>
              </a:defRPr>
            </a:pPr>
            <a:r>
              <a:t>Why chosen: Perfect fit for building JSON-driven abstraction layer. Pulumi's programmatic approach allows us to create a framework that hides IaC complexity from users.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How does Pulumi work?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1. Write 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Define infrastructure using Python - loops, functions, conditionals available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2. Preview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Run 'pulumi preview' to see what will change before applying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3. Deploy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Pulumi SDK translates Python to OCI API calls and provisions resources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091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4. State Management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91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Pulumi tracks all resources in state file (OCI Object Storage)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200" y="34747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57200" y="34747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" y="35204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Python-First:</a:t>
            </a:r>
            <a:r>
              <a:rPr sz="1400">
                <a:solidFill>
                  <a:srgbClr val="334155"/>
                </a:solidFill>
              </a:rPr>
              <a:t> Leverage existing team Python expertise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57200" y="397764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57200" y="397764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02336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OCI Provider:</a:t>
            </a:r>
            <a:r>
              <a:rPr sz="1400">
                <a:solidFill>
                  <a:srgbClr val="334155"/>
                </a:solidFill>
              </a:rPr>
              <a:t> First-class Oracle Cloud Infrastructure support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57200" y="44805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57200" y="44805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40080" y="45262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Framework Foundation:</a:t>
            </a:r>
            <a:r>
              <a:rPr sz="1400">
                <a:solidFill>
                  <a:srgbClr val="334155"/>
                </a:solidFill>
              </a:rPr>
              <a:t> Enables building JSON-driven abstraction layer on top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he framework pillars , feat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layer architecture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Project Management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Project Management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Methodology:</a:t>
            </a:r>
            <a:r>
              <a:rPr sz="1400">
                <a:solidFill>
                  <a:srgbClr val="334155"/>
                </a:solidFill>
              </a:rPr>
              <a:t> Kanban Agile - visual workflow management with continuous delivery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Project Tracker:</a:t>
            </a:r>
            <a:r>
              <a:rPr sz="1400">
                <a:solidFill>
                  <a:srgbClr val="334155"/>
                </a:solidFill>
              </a:rPr>
              <a:t> Task board for tracking work items (To Do, In Progress, Done)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Regular Meetings:</a:t>
            </a:r>
            <a:r>
              <a:rPr sz="1400">
                <a:solidFill>
                  <a:srgbClr val="334155"/>
                </a:solidFill>
              </a:rPr>
              <a:t> Weekly sync meetings with mentor to review progress and blockers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Continuous Flow:</a:t>
            </a:r>
            <a:r>
              <a:rPr sz="1400">
                <a:solidFill>
                  <a:srgbClr val="334155"/>
                </a:solidFill>
              </a:rPr>
              <a:t> Work items pulled as capacity allows, no fixed sprint boundaries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74904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374904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" y="379476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Focus on Delivery:</a:t>
            </a:r>
            <a:r>
              <a:rPr sz="1400">
                <a:solidFill>
                  <a:srgbClr val="334155"/>
                </a:solidFill>
              </a:rPr>
              <a:t> Prioritize completing tasks over starting new 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gmt_task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1. Company &amp; Team Context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Oracle, Oracle Labs, GraalVM RISQ Team mission and focus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2. Problem &amp; Solution Overview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Current challenges, requirements, and proposed JSON-driven IaC solution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3. Project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Agile methodology, communication tools, and development workflow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091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4. Technical Implementation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91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Architecture, design patterns, CI/CD integration, and deployment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200" y="384048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57200" y="384048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94360" y="395020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5. Results &amp; Validations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" y="422452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Implementation results, testing outcomes, and performance metrics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84048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572000" y="384048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709160" y="395020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6. Future Enhancements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9160" y="422452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Current limitations, future work,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Communication &amp; Collaboration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ool_s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54480"/>
            <a:ext cx="457200" cy="457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148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Slack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42316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Daily communication, quick questions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68880" y="137160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tool_zoo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1554480"/>
            <a:ext cx="4572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68880" y="2148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Zoom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60320" y="242316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Weekly sync meetings, discussions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0560" y="137160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tool_jir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155448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80560" y="2148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Jira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242316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Task tracking, sprint planning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492240" y="137160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tool_outlook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320" y="1554480"/>
            <a:ext cx="595679" cy="4572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92240" y="214884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Outlook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242316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Meeting scheduling, formal comms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200" y="301752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confluence 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3200400"/>
            <a:ext cx="765607" cy="4572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57200" y="37947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Confluence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406908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Documentation, knowledge base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68880" y="3017520"/>
            <a:ext cx="18288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3108960" y="3200400"/>
            <a:ext cx="457200" cy="4572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2468880" y="37947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GitLab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60320" y="4069080"/>
            <a:ext cx="164592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900">
                <a:solidFill>
                  <a:srgbClr val="64748B"/>
                </a:solidFill>
              </a:defRPr>
            </a:pPr>
            <a:r>
              <a:t>Code repository, CI/CD, MRs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Mentor Check-ins &amp; Team Meetings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mgmt_mentor_s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931920" cy="2743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46320" y="1371600"/>
            <a:ext cx="3840480" cy="11887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46320" y="1371600"/>
            <a:ext cx="384048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83480" y="1481328"/>
            <a:ext cx="3566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Weekly Sync Meetings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74920" y="1719072"/>
            <a:ext cx="3474720" cy="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000">
                <a:solidFill>
                  <a:srgbClr val="334155"/>
                </a:solidFill>
              </a:defRPr>
            </a:pPr>
            <a:r>
              <a:t>• Frequency: Every Tuesday 11:00 AM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Duration: 45-60 minutes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Agenda: Progress review, blockers discussion, next steps planning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Participants: Intern + mentor (Hamza Ghaissi)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46320" y="2743200"/>
            <a:ext cx="3840480" cy="91440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846320" y="2743200"/>
            <a:ext cx="384048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983480" y="2852928"/>
            <a:ext cx="3566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Ad-hoc Sessions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74920" y="3090672"/>
            <a:ext cx="3474720" cy="50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Technical architecture discussions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Code reviews and pair programming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Debugging complex issues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Design decision consultations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46320" y="3794760"/>
            <a:ext cx="3840480" cy="13716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29200" y="3931920"/>
            <a:ext cx="3474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5029200" y="4251960"/>
            <a:ext cx="347472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Communication Style: Open-door policy via Slack - quick responses and collaborative problem-solving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Project Timeline &amp; Key Milestones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2743200" cy="73152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1: Research (2 weeks)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75564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OCI API exploration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Pulumi SDK study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Requirements gathering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Architecture design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91840" y="137160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291840" y="1371600"/>
            <a:ext cx="2743200" cy="73152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429000" y="148132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2: Prototype (2 weeks)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0440" y="175564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Core framework skeleton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VCN + Instance resources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Factory pattern POC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Basic dependency resolver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26480" y="137160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126480" y="1371600"/>
            <a:ext cx="2743200" cy="73152"/>
          </a:xfrm>
          <a:prstGeom prst="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63640" y="148132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3: Development (4 weeks)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5080" y="175564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All 7 resource types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JSON configuration loader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Dependency resolution logic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Error handling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01752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301752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94360" y="312724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4: CI/CD Integration (2 weeks)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340156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GitLab pipeline config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Plan &amp; deploy stages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Manual approval gates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Pipeline testing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291840" y="301752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291840" y="3017520"/>
            <a:ext cx="2743200" cy="7315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3429000" y="312724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5: Testing (2 weeks)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20440" y="340156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Integration testing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Edge case validation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Performance testing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Bug fixes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126480" y="3017520"/>
            <a:ext cx="2743200" cy="146304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6126480" y="3017520"/>
            <a:ext cx="274320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263640" y="3127248"/>
            <a:ext cx="246888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535F"/>
                </a:solidFill>
              </a:defRPr>
            </a:pPr>
            <a:r>
              <a:t>Phase 6: Documentation (1 week)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5080" y="3401568"/>
            <a:ext cx="23774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900">
                <a:solidFill>
                  <a:srgbClr val="334155"/>
                </a:solidFill>
              </a:defRPr>
            </a:pPr>
            <a:r>
              <a:t>• User guide creation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Code documentation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Architecture diagrams</a:t>
            </a:r>
          </a:p>
          <a:p>
            <a:pPr>
              <a:defRPr sz="900">
                <a:solidFill>
                  <a:srgbClr val="334155"/>
                </a:solidFill>
              </a:defRPr>
            </a:pPr>
            <a:r>
              <a:t>• Final presentation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Technical Implementation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esign_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roject folders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JSON Configuration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182880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795527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infrastructure.json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737360"/>
            <a:ext cx="7680960" cy="1371600"/>
          </a:xfrm>
          <a:prstGeom prst="rect">
            <a:avLst/>
          </a:prstGeom>
          <a:solidFill>
            <a:srgbClr val="F1F5F9"/>
          </a:solidFill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334155"/>
                </a:solidFill>
                <a:latin typeface="Courier New"/>
              </a:defRPr>
            </a:pPr>
            <a:r>
              <a:t>{</a:t>
            </a:r>
          </a:p>
          <a:p>
            <a:r>
              <a:t>  "name": "production-vcn",</a:t>
            </a:r>
          </a:p>
          <a:p>
            <a:r>
              <a:t>  "cidrBlock": "10.0.0.0/16",</a:t>
            </a:r>
          </a:p>
          <a:p>
            <a:r>
              <a:t>  "internetGateways": [...],</a:t>
            </a:r>
          </a:p>
          <a:p>
            <a:r>
              <a:t>  "securityLists": [...],</a:t>
            </a:r>
          </a:p>
          <a:p>
            <a:r>
              <a:t>  "routeTables": [...],</a:t>
            </a:r>
          </a:p>
          <a:p>
            <a:r>
              <a:t>  "subnets": [...]</a:t>
            </a:r>
          </a:p>
          <a:p>
            <a: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3832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" y="33832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" y="34290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Name-Based References:</a:t>
            </a:r>
            <a:r>
              <a:rPr sz="1400">
                <a:solidFill>
                  <a:srgbClr val="334155"/>
                </a:solidFill>
              </a:rPr>
              <a:t> Resources reference each other by human-readable names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8862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8862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39319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Automatic Resolution:</a:t>
            </a:r>
            <a:r>
              <a:rPr sz="1400">
                <a:solidFill>
                  <a:srgbClr val="334155"/>
                </a:solidFill>
              </a:rPr>
              <a:t> Framework resolves names to OCIDs automatically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Core Framework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BaseResource (Abstract)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File: core/base_resource.py (21 lines)</a:t>
            </a:r>
          </a:p>
          <a:p>
            <a:r>
              <a:t>Purpose: Abstract base class defining resource interface</a:t>
            </a:r>
          </a:p>
          <a:p>
            <a:r>
              <a:t>Methods: create() - Factory method, build() - Abstract (must implement)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ResourceFactory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File: core/resource_factory.py (38 lines)</a:t>
            </a:r>
          </a:p>
          <a:p>
            <a:r>
              <a:t>Purpose: Factory pattern for dynamic instantiation</a:t>
            </a:r>
          </a:p>
          <a:p>
            <a:r>
              <a:t>Registry: Maps type strings → Python classes</a:t>
            </a:r>
          </a:p>
          <a:p>
            <a:r>
              <a:t>7 resource types registered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DependencyResolver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File: core/dependency_resolver.py (14 lines)</a:t>
            </a:r>
          </a:p>
          <a:p>
            <a:r>
              <a:t>Purpose: Resource reference manager</a:t>
            </a:r>
          </a:p>
          <a:p>
            <a:r>
              <a:t>Methods: register_resource(name, resource), get_resource_id(name)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091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ConfigLoader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91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File: config/config_loader.py (25 lines)</a:t>
            </a:r>
          </a:p>
          <a:p>
            <a:r>
              <a:t>Purpose: Parse infrastructure.json</a:t>
            </a:r>
          </a:p>
          <a:p>
            <a:r>
              <a:t>Methods: get_vcns_config(), get_instances_config(), get_image_config()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lass diagram 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factor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Company &amp; Team Context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rch_dependency_re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Implemented Resource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1. VCN (Virtual Cloud Network)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Foundation network container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2. Internet Gateway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Enable internet connectivity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3. Security List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Firewall rules (ingress/egress)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091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4. Route Table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91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Network routing configuration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57200" y="384048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57200" y="384048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94360" y="395020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5. Subnet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" y="422452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Network segment within VCN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0" y="384048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572000" y="384048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709160" y="395020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6. Compute Instance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09160" y="422452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Virtual machine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7200" y="507492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200" y="507492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594360" y="518464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7. Object Storage Bucket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360" y="545896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Purpose: S3-compatible object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orkflow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icd_gitlab_pipeline plan and deploy st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orkflow_pull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Results &amp; Validations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Implementation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✓ Deliverables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Python framework (800 LOC)</a:t>
            </a:r>
          </a:p>
          <a:p>
            <a:r>
              <a:t>• 7 OCI resource types</a:t>
            </a:r>
          </a:p>
          <a:p>
            <a:r>
              <a:t>• JSON configuration system</a:t>
            </a:r>
          </a:p>
          <a:p>
            <a:r>
              <a:t>• GitLab CI/CD pipeline</a:t>
            </a:r>
          </a:p>
          <a:p>
            <a:r>
              <a:t>• Documentation &amp; diagrams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✓ Requirements Met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Declarative JSON config</a:t>
            </a:r>
          </a:p>
          <a:p>
            <a:r>
              <a:t>• Dependency resolution</a:t>
            </a:r>
          </a:p>
          <a:p>
            <a:r>
              <a:t>• CI/CD integration</a:t>
            </a:r>
          </a:p>
          <a:p>
            <a:r>
              <a:t>• Multi-environment support</a:t>
            </a:r>
          </a:p>
          <a:p>
            <a:r>
              <a:t>• State management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✓ Production Ready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• Error handling implemented</a:t>
            </a:r>
          </a:p>
          <a:p>
            <a:r>
              <a:t>• Tested on dev &amp; staging</a:t>
            </a:r>
          </a:p>
          <a:p>
            <a:r>
              <a:t>• Documentation complete</a:t>
            </a:r>
          </a:p>
          <a:p>
            <a:r>
              <a:t>• Team training delivered</a:t>
            </a:r>
          </a:p>
          <a:p>
            <a:r>
              <a:t>• Now in active use by RISQ team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result_instance_de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82296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Testing &amp; Validation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023360" cy="128016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402336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Unit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19072"/>
            <a:ext cx="3749039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334155"/>
                </a:solidFill>
              </a:defRPr>
            </a:pPr>
            <a:r>
              <a:t>Scope: Individual resource classes</a:t>
            </a:r>
          </a:p>
          <a:p>
            <a:r>
              <a:t>• Factory pattern registration</a:t>
            </a:r>
          </a:p>
          <a:p>
            <a:r>
              <a:t>• Dependency resolver lookup</a:t>
            </a:r>
          </a:p>
          <a:p>
            <a:r>
              <a:t>• Config loader parsing</a:t>
            </a:r>
          </a:p>
          <a:p/>
          <a:p>
            <a:r>
              <a:t>✓ All components working correctly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834640"/>
            <a:ext cx="4023360" cy="128016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" y="2834640"/>
            <a:ext cx="402336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94360" y="294436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Integration 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" y="3182112"/>
            <a:ext cx="3749039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334155"/>
                </a:solidFill>
              </a:defRPr>
            </a:pPr>
            <a:r>
              <a:t>Test Cases:</a:t>
            </a:r>
          </a:p>
          <a:p>
            <a:r>
              <a:t>• Single VCN + 1 instance</a:t>
            </a:r>
          </a:p>
          <a:p>
            <a:r>
              <a:t>• 2 VCNs + 2 instances</a:t>
            </a:r>
          </a:p>
          <a:p>
            <a:r>
              <a:t>• Complex network (IGW + RT + SL)</a:t>
            </a:r>
          </a:p>
          <a:p>
            <a:r>
              <a:t>• Bucket creation</a:t>
            </a:r>
          </a:p>
          <a:p/>
          <a:p>
            <a:r>
              <a:t>✓ End-to-end provisioning successful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63440" y="1371600"/>
            <a:ext cx="4023360" cy="128016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663440" y="1371600"/>
            <a:ext cx="402336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800600" y="148132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CI/CD Pipeline Testing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1719072"/>
            <a:ext cx="3749039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334155"/>
                </a:solidFill>
              </a:defRPr>
            </a:pPr>
            <a:r>
              <a:t>Validated:</a:t>
            </a:r>
          </a:p>
          <a:p>
            <a:r>
              <a:t>• Plan stage (preview changes)</a:t>
            </a:r>
          </a:p>
          <a:p>
            <a:r>
              <a:t>• Deploy stage (apply changes)</a:t>
            </a:r>
          </a:p>
          <a:p>
            <a:r>
              <a:t>• Manual approval gate</a:t>
            </a:r>
          </a:p>
          <a:p>
            <a:r>
              <a:t>• State persistence</a:t>
            </a:r>
          </a:p>
          <a:p/>
          <a:p>
            <a:r>
              <a:t>✓ Pipeline stable over 20+ runs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63440" y="2834640"/>
            <a:ext cx="4023360" cy="128016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663440" y="2834640"/>
            <a:ext cx="402336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800600" y="294436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Edge Cases Tested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3182112"/>
            <a:ext cx="3749039" cy="868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334155"/>
                </a:solidFill>
              </a:defRPr>
            </a:pPr>
            <a:r>
              <a:t>• Missing dependency (error caught)</a:t>
            </a:r>
          </a:p>
          <a:p>
            <a:r>
              <a:t>• Invalid CIDR block (validation)</a:t>
            </a:r>
          </a:p>
          <a:p>
            <a:r>
              <a:t>• Duplicate resource names (detected)</a:t>
            </a:r>
          </a:p>
          <a:p>
            <a:r>
              <a:t>• Image not compatible with shape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Performance Metrics &amp;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2651760" cy="128016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A3940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463040"/>
            <a:ext cx="26517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95%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965960"/>
            <a:ext cx="26517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Time 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2240280"/>
            <a:ext cx="237744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From 2-3 hours manual setup</a:t>
            </a:r>
          </a:p>
          <a:p>
            <a:r>
              <a:t>To &lt;5 minutes automated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200400" y="1371600"/>
            <a:ext cx="2651760" cy="1280160"/>
          </a:xfrm>
          <a:prstGeom prst="roundRect">
            <a:avLst/>
          </a:prstGeom>
          <a:gradFill rotWithShape="1">
            <a:gsLst>
              <a:gs pos="0">
                <a:srgbClr val="0F766E"/>
              </a:gs>
              <a:gs pos="100000">
                <a:srgbClr val="14B8A6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00400" y="1463040"/>
            <a:ext cx="26517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100%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1965960"/>
            <a:ext cx="26517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Consistency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7560" y="2240280"/>
            <a:ext cx="237744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Zero configuration drift</a:t>
            </a:r>
          </a:p>
          <a:p>
            <a:r>
              <a:t>All envs from same templates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1371600"/>
            <a:ext cx="2651760" cy="1280160"/>
          </a:xfrm>
          <a:prstGeom prst="roundRect">
            <a:avLst/>
          </a:prstGeom>
          <a:gradFill rotWithShape="1">
            <a:gsLst>
              <a:gs pos="0">
                <a:srgbClr val="C74634"/>
              </a:gs>
              <a:gs pos="100000">
                <a:srgbClr val="DC2626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943600" y="1463040"/>
            <a:ext cx="26517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85%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1965960"/>
            <a:ext cx="26517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Error Reduction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0760" y="2240280"/>
            <a:ext cx="237744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r>
              <a:t>Automated validation</a:t>
            </a:r>
          </a:p>
          <a:p>
            <a:r>
              <a:t>Dependency checking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2834640"/>
            <a:ext cx="4114800" cy="11887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2834640"/>
            <a:ext cx="411480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" y="294436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Before (Manual)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3182112"/>
            <a:ext cx="3657600" cy="77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334155"/>
                </a:solidFill>
              </a:defRPr>
            </a:pPr>
            <a:r>
              <a:t>• Average setup: 2.5 hours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Error rate: ~15%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Documentation: Often outdated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Reproducibility: Low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54880" y="2834640"/>
            <a:ext cx="4114800" cy="11887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754880" y="2834640"/>
            <a:ext cx="411480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937760" y="2944368"/>
            <a:ext cx="3749039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After (Automated)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29200" y="3182112"/>
            <a:ext cx="3657600" cy="77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solidFill>
                  <a:srgbClr val="334155"/>
                </a:solidFill>
              </a:defRPr>
            </a:pPr>
            <a:r>
              <a:t>• Average setup: 4 minutes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Error rate: &lt;2%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Documentation: Self-documenting JSON</a:t>
            </a:r>
          </a:p>
          <a:p>
            <a:pPr>
              <a:defRPr sz="1000">
                <a:solidFill>
                  <a:srgbClr val="334155"/>
                </a:solidFill>
              </a:defRPr>
            </a:pPr>
            <a:r>
              <a:t>• Reproducibility: 100%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Oracle Corporation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Global Technology Leader:</a:t>
            </a:r>
            <a:r>
              <a:rPr sz="1400">
                <a:solidFill>
                  <a:srgbClr val="334155"/>
                </a:solidFill>
              </a:rPr>
              <a:t> Multinational computer technology corporation specializing in database software and cloud solutions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Founded:</a:t>
            </a:r>
            <a:r>
              <a:rPr sz="1400">
                <a:solidFill>
                  <a:srgbClr val="334155"/>
                </a:solidFill>
              </a:rPr>
              <a:t> 1977 by Larry Ellison, Bob Miner, and Ed Oates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Headquarters:</a:t>
            </a:r>
            <a:r>
              <a:rPr sz="1400">
                <a:solidFill>
                  <a:srgbClr val="334155"/>
                </a:solidFill>
              </a:rPr>
              <a:t> Austin, Texas, USA (Oracle Headquarters)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Market Position:</a:t>
            </a:r>
            <a:r>
              <a:rPr sz="1400">
                <a:solidFill>
                  <a:srgbClr val="334155"/>
                </a:solidFill>
              </a:rPr>
              <a:t> One of the largest enterprise software companies worldwide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374904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" y="374904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" y="379476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Core Products:</a:t>
            </a:r>
            <a:r>
              <a:rPr sz="1400">
                <a:solidFill>
                  <a:srgbClr val="334155"/>
                </a:solidFill>
              </a:rPr>
              <a:t> Oracle Database, Oracle Cloud Infrastructure (OCI), Enterprise Applications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3434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457200" y="43434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0080" y="43891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Revenue:</a:t>
            </a:r>
            <a:r>
              <a:rPr sz="1400">
                <a:solidFill>
                  <a:srgbClr val="334155"/>
                </a:solidFill>
              </a:rPr>
              <a:t> $50+ billion annually with 430,000+ employees globally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Business Impact &amp; Team 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Developer Productivity:</a:t>
            </a:r>
            <a:r>
              <a:rPr sz="1400">
                <a:solidFill>
                  <a:srgbClr val="334155"/>
                </a:solidFill>
              </a:rPr>
              <a:t> Team members can now focus on GraalVM development instead of infrastructure management - estimated 10+ hours saved per week across the team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Faster Testing Cycles:</a:t>
            </a:r>
            <a:r>
              <a:rPr sz="1400">
                <a:solidFill>
                  <a:srgbClr val="334155"/>
                </a:solidFill>
              </a:rPr>
              <a:t> Spin up test environments in minutes instead of hours - enables rapid experimentation and bug fixes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Onboarding Acceleration:</a:t>
            </a:r>
            <a:r>
              <a:rPr sz="1400">
                <a:solidFill>
                  <a:srgbClr val="334155"/>
                </a:solidFill>
              </a:rPr>
              <a:t> New team members can provision infrastructure on day one without specialized training - reduces onboarding time from days to hours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Cost Optimization:</a:t>
            </a:r>
            <a:r>
              <a:rPr sz="1400">
                <a:solidFill>
                  <a:srgbClr val="334155"/>
                </a:solidFill>
              </a:rPr>
              <a:t> All infrastructure tracked in Git - easier to identify and delete unused resources, preventing budget overruns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Future Enhancements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Future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More Resource Coverage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Expand framework to support additional OCI resources like Load Balancers, Databases, and File Storage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Schema Validation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Implement JSON schema validation to catch configuration errors before deployment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Role Identification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Define clear roles within the team on how to use the framework and establish best practices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371600" y="2286000"/>
            <a:ext cx="6400800" cy="13716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554480" y="2423160"/>
            <a:ext cx="60350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1554480" y="2743200"/>
            <a:ext cx="603504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Successfully delivered a production-ready IaC framework that transforms infrastructure management for the GraalVM RISQ team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972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20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defRPr sz="1800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lnSpc>
                <a:spcPct val="160000"/>
              </a:lnSpc>
              <a:defRPr sz="1800">
                <a:solidFill>
                  <a:srgbClr val="FFFFFF"/>
                </a:solidFill>
              </a:defRPr>
            </a:pPr>
            <a:r>
              <a:t>Infrastructure as Code Support in Graal CI</a:t>
            </a:r>
          </a:p>
          <a:p>
            <a:pPr algn="ctr">
              <a:lnSpc>
                <a:spcPct val="160000"/>
              </a:lnSpc>
              <a:defRPr sz="180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lnSpc>
                <a:spcPct val="160000"/>
              </a:lnSpc>
              <a:defRPr sz="180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  <p:pic>
        <p:nvPicPr>
          <p:cNvPr id="5" name="Picture 4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206240"/>
            <a:ext cx="1352124" cy="594360"/>
          </a:xfrm>
          <a:prstGeom prst="rect">
            <a:avLst/>
          </a:prstGeom>
        </p:spPr>
      </p:pic>
      <p:pic>
        <p:nvPicPr>
          <p:cNvPr id="6" name="Picture 5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4206240"/>
            <a:ext cx="1826150" cy="594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Oracle Labs - Research &amp; Innovation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Mission:</a:t>
            </a:r>
            <a:r>
              <a:rPr sz="1400">
                <a:solidFill>
                  <a:srgbClr val="334155"/>
                </a:solidFill>
              </a:rPr>
              <a:t> Conduct research to advance the state of the art in computer science and systems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Focus Areas:</a:t>
            </a:r>
            <a:r>
              <a:rPr sz="1400">
                <a:solidFill>
                  <a:srgbClr val="334155"/>
                </a:solidFill>
              </a:rPr>
              <a:t> Programming languages, Virtual machines, Database systems, Cloud infrastructure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Key Projects:</a:t>
            </a:r>
            <a:r>
              <a:rPr sz="1400">
                <a:solidFill>
                  <a:srgbClr val="334155"/>
                </a:solidFill>
              </a:rPr>
              <a:t> GraalVM, Truffle Framework, SubstrateVM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846320" y="1371600"/>
            <a:ext cx="3840480" cy="13716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29200" y="1508760"/>
            <a:ext cx="3474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Research Excellence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1828800"/>
            <a:ext cx="347472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Oracle Labs bridges cutting-edge academic research with real-world enterprise applications</a:t>
            </a:r>
          </a:p>
          <a:p/>
          <a:p>
            <a:r>
              <a:t>Output: Open-source projects, academic publications, and production-ready technologies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846320" y="3017520"/>
            <a:ext cx="384048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846320" y="3017520"/>
            <a:ext cx="384048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983480" y="3127248"/>
            <a:ext cx="3566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Collaboration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3480" y="3337560"/>
            <a:ext cx="35661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Strong partnerships with universities and research institutions worldwide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GraalVM - High-Performance Polyglot Runtime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What is GraalVM?</a:t>
            </a:r>
            <a:r>
              <a:rPr sz="1400">
                <a:solidFill>
                  <a:srgbClr val="334155"/>
                </a:solidFill>
              </a:rPr>
              <a:t> A universal virtual machine for running applications written in JavaScript, Python, Ruby, R, JVM languages, and more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Key Features:</a:t>
            </a:r>
            <a:r>
              <a:rPr sz="1400">
                <a:solidFill>
                  <a:srgbClr val="334155"/>
                </a:solidFill>
              </a:rPr>
              <a:t> Polyglot capabilities, Native Image compilation, Superior performance optimization, Reduced memory footprint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393192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365760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Use Cases:</a:t>
            </a:r>
            <a:r>
              <a:rPr sz="1400">
                <a:solidFill>
                  <a:srgbClr val="334155"/>
                </a:solidFill>
              </a:rPr>
              <a:t> Microservices, serverless computing, containerized applications</a:t>
            </a:r>
          </a:p>
        </p:txBody>
      </p:sp>
      <p:pic>
        <p:nvPicPr>
          <p:cNvPr id="13" name="Picture 12" descr="logo_graal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38404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GraalVM RISQ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1732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Team Name:</a:t>
            </a:r>
            <a:r>
              <a:rPr sz="1400">
                <a:solidFill>
                  <a:srgbClr val="334155"/>
                </a:solidFill>
              </a:rPr>
              <a:t> RISQ (Release Infrastructure, Systems &amp; Quality)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196596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96596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Mission:</a:t>
            </a:r>
            <a:r>
              <a:rPr sz="1400">
                <a:solidFill>
                  <a:srgbClr val="334155"/>
                </a:solidFill>
              </a:rPr>
              <a:t> Ensure reliability, scalability, and quality of GraalVM infrastructure and development workflows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256032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57200" y="256032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" y="260604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Responsibilities:</a:t>
            </a:r>
            <a:r>
              <a:rPr sz="1400">
                <a:solidFill>
                  <a:srgbClr val="334155"/>
                </a:solidFill>
              </a:rPr>
              <a:t> CI/CD pipeline management, Infrastructure automation, Testing infrastructure, Developer tooling improvements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154680"/>
            <a:ext cx="8229600" cy="50292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57200" y="3154680"/>
            <a:ext cx="73152" cy="5029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200400"/>
            <a:ext cx="7955280" cy="41148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sz="1400" b="1">
                <a:solidFill>
                  <a:srgbClr val="334155"/>
                </a:solidFill>
              </a:rPr>
              <a:t>Tech Stack:</a:t>
            </a:r>
            <a:r>
              <a:rPr sz="1400">
                <a:solidFill>
                  <a:srgbClr val="334155"/>
                </a:solidFill>
              </a:rPr>
              <a:t> GitLab CI/CD, Oracle Cloud Infrastructure, Python, Bash scripting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4023360"/>
            <a:ext cx="8229600" cy="1371600"/>
          </a:xfrm>
          <a:prstGeom prst="roundRect">
            <a:avLst/>
          </a:prstGeom>
          <a:gradFill rotWithShape="1">
            <a:gsLst>
              <a:gs pos="0">
                <a:srgbClr val="14535F"/>
              </a:gs>
              <a:gs pos="100000">
                <a:srgbClr val="0F766E"/>
              </a:gs>
            </a:gsLst>
            <a:lin scaled="0" ang="135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" y="4160520"/>
            <a:ext cx="7863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</a:p>
        </p:txBody>
      </p:sp>
      <p:sp>
        <p:nvSpPr>
          <p:cNvPr id="18" name="TextBox 17"/>
          <p:cNvSpPr txBox="1"/>
          <p:nvPr/>
        </p:nvSpPr>
        <p:spPr>
          <a:xfrm>
            <a:off x="640080" y="4480560"/>
            <a:ext cx="786384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The RISQ team acts as the backbone supporting GraalVM development, ensuring smooth operations for hundreds of developers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4535F"/>
                </a:solidFill>
              </a:defRPr>
            </a:pPr>
            <a:r>
              <a:t>Project Context &amp; Internship Focus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8229600" cy="73152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943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Team Challenge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GraalVM requires frequent infrastructure provisioning for testing, CI/CD, and development environments across multiple cloud regions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137160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572000" y="137160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09160" y="148132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Manual Bottleneck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09160" y="175564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Infrastructure management was manual, error-prone, and time-consuming - limiting team agility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943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Project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43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Design and implement an automated Infrastructure as Code (IaC) solution integrated with Graal CI pipeline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0" y="2606040"/>
            <a:ext cx="393192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572000" y="2606040"/>
            <a:ext cx="3931920" cy="73152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09160" y="2715768"/>
            <a:ext cx="3657600" cy="228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>
                <a:solidFill>
                  <a:srgbClr val="14535F"/>
                </a:solidFill>
              </a:defRPr>
            </a:pPr>
            <a:r>
              <a:t>My Role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09160" y="2990088"/>
            <a:ext cx="3657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334155"/>
                </a:solidFill>
              </a:defRPr>
            </a:pPr>
            <a:r>
              <a:t>Lead developer responsible for architecture design, implementation, and GitLab CI/CD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14535F"/>
            </a:gs>
            <a:gs pos="100000">
              <a:srgbClr val="0A3940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Problem &amp; Solution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