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35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logo_eht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2496229" cy="1097280"/>
          </a:xfrm>
          <a:prstGeom prst="rect">
            <a:avLst/>
          </a:prstGeom>
        </p:spPr>
      </p:pic>
      <p:pic>
        <p:nvPicPr>
          <p:cNvPr id="3" name="Picture 2" descr="logo_graalv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457200"/>
            <a:ext cx="3371353" cy="10972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2286000"/>
            <a:ext cx="941832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Infrastructure as Code Support</a:t>
            </a:r>
            <a:br/>
            <a:r>
              <a:t>in Graal CI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840480"/>
            <a:ext cx="85039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JSON-Driven IaC Framework with Pulumi &amp; GitLab CI/CD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5029200"/>
            <a:ext cx="667512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defRPr sz="1800" b="1">
                <a:solidFill>
                  <a:srgbClr val="FFFFFF"/>
                </a:solidFill>
              </a:defRPr>
            </a:pPr>
            <a:r>
              <a:t>Yassine DBAICHI</a:t>
            </a:r>
          </a:p>
          <a:p>
            <a:pPr algn="ctr">
              <a:spcAft>
                <a:spcPts val="600"/>
              </a:spcAft>
              <a:defRPr sz="1600" b="0">
                <a:solidFill>
                  <a:srgbClr val="FFFFFF"/>
                </a:solidFill>
              </a:defRPr>
            </a:pPr>
            <a:r>
              <a:t>École Hassania des Travaux Publics</a:t>
            </a:r>
          </a:p>
          <a:p>
            <a:pPr algn="ctr">
              <a:spcAft>
                <a:spcPts val="600"/>
              </a:spcAft>
              <a:defRPr sz="1600" b="0">
                <a:solidFill>
                  <a:srgbClr val="FFFFFF"/>
                </a:solidFill>
              </a:defRPr>
            </a:pPr>
            <a:r>
              <a:t>Oracle Labs - GraalVM RISQ Team</a:t>
            </a:r>
          </a:p>
          <a:p>
            <a:pPr algn="ctr">
              <a:spcAft>
                <a:spcPts val="600"/>
              </a:spcAft>
              <a:defRPr sz="1600" b="0">
                <a:solidFill>
                  <a:srgbClr val="FFFFFF"/>
                </a:solidFill>
              </a:defRPr>
            </a:pPr>
            <a:r>
              <a:t>Academic Year 2024-2025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Current Infrastructure Management Challenges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280160"/>
            <a:ext cx="10881360" cy="5120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Manual Console Operations: Team members had to manually create resources through OCI web console - time-consuming and repetitive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Lack of Version Control: No tracking of infrastructure changes, making rollbacks and audits difficult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Configuration Drift: Resources created manually often diverged from documented standards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Scalability Issues: Provisioning multiple similar environments was labor-intensive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Knowledge Silos: Infrastructure knowledge concentrated in few team members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No CI/CD Integration: Infrastructure provisioning was separate from development workflow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5760720"/>
            <a:ext cx="9418320" cy="7315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82880" rIns="182880"/>
          <a:lstStyle/>
          <a:p>
            <a:pPr algn="ctr">
              <a:defRPr sz="1600">
                <a:solidFill>
                  <a:srgbClr val="FFFFFF"/>
                </a:solidFill>
              </a:defRPr>
            </a:pPr>
            <a:r>
              <a:t>Result: Slow deployment cycles, increased error rates, and reduced team productivity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Detailed Pain Points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⏱️ Time Overhead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Issue: 2-3 hours per environment setup Impact: Delayed testing cycles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64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❌ Human Error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Issue: Misconfigured security rules, wrong CIDR blocks Impact: Security vulnerabilities, network issues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🔄 Consistency Problems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Issue: Dev, staging, and prod environments differ Impact: "Works on my machine" syndrome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64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📋 Documentation Gap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Issue: Outdated documentation, tribal knowledge Impact: Onboarding difficulties, knowledge loss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080" y="521208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💰 Cost Management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Issue: Forgotten resources running unnecessarily Impact: Budget waste, resource sprawl</a:t>
            </a:r>
          </a:p>
        </p:txBody>
      </p:sp>
      <p:sp>
        <p:nvSpPr>
          <p:cNvPr id="9" name="Rectangle 8"/>
          <p:cNvSpPr/>
          <p:nvPr/>
        </p:nvSpPr>
        <p:spPr>
          <a:xfrm>
            <a:off x="6126480" y="521208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🚫 No Approval Workflow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Issue: Anyone could provision any resource Impact: Compliance risks, cost overruns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Functional Requirements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280160"/>
            <a:ext cx="10881360" cy="5120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FR1 - Declarative Configuration: Users define infrastructure in human-readable format (JSON) without writing Python/Terraform code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FR2 - Resource Support: Support for essential OCI resources (VCN, Subnets, Compute Instances, Storage Buckets, Security Lists, Routing)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FR3 - Dependency Management: Automatic resolution of resource dependencies (e.g., subnet requires VCN, instance requires subnet)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FR4 - CI/CD Integration: Seamless integration with GitLab CI/CD pipeline (plan, preview, apply stages)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FR5 - State Management: Track infrastructure state to enable updates and deletions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FR6 - Multi-Environment: Support for development, staging, and production configurations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Non-Functional Requirements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Performance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Provision infrastructure in &lt;5 minutes Support concurrent deployments Minimal API calls to OCI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" y="288036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Security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Credentials stored securely (GitLab secrets) No hardcoded sensitive data Audit trail via Git commits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" y="438912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Usability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No programming knowledge required Clear error messages Self-documenting configuration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583680" y="137160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Maintainability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Modular codebase (~800 LOC) Easy to add new resource types Comprehensive inline documentation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583680" y="288036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Reliability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Idempotent operations Graceful error handling State consistency guaranteed</a:t>
            </a:r>
          </a:p>
        </p:txBody>
      </p:sp>
      <p:sp>
        <p:nvSpPr>
          <p:cNvPr id="9" name="Rectangle 8"/>
          <p:cNvSpPr/>
          <p:nvPr/>
        </p:nvSpPr>
        <p:spPr>
          <a:xfrm>
            <a:off x="6583680" y="438912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Extensibility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Plugin architecture for new resources Support for future cloud providers Custom validation rules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IaC Technology Landscape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Terraform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Pros: Industry standard HCL declarative language Large provider ecosystem Cons: Custom DSL to learn (HCL) Limited programming logic State management complexity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64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Pulumi ✓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Pros: Use real programming languages (Python) Full programmatic control Built-in state management Excellent OCI support Why chosen: Perfect fit for our team's Python expertise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CloudFormation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Pros: Native AWS integration YAML/JSON templates Cons: AWS-only (we use OCI) Verbose syntax Limited extensibility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64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Ansible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Pros: Agentless YAML playbooks Cons: Better for configuration management Not true IaC Imperative approach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Why Pulumi?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512064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Python-First: Team already proficient in Python - no new language to learn</a:t>
            </a:r>
          </a:p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Programmatic Power: Full access to loops, conditionals, functions - enables dynamic infrastructure</a:t>
            </a:r>
          </a:p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OCI Provider: First-class Oracle Cloud Infrastructure support with comprehensive resource coverage</a:t>
            </a:r>
          </a:p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State Management: Built-in state backend (OCI Object Storage compatible) - no separate state server needed</a:t>
            </a:r>
          </a:p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Preview &amp; Diff: See changes before applying - critical for production safety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Proposed Solution: JSON-Driven IaC Framework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Layer 1: Configuration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JSON files define infrastructure (VCNs, instances, buckets) with human-readable names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64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Layer 2: Orchestration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Python engine coordinates resource creation, resolves dependencies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Layer 3: Provisioning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Pulumi SDK translates Python to OCI API calls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64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Layer 4: Integration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GitLab CI/CD automates workflow with approval gates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1. Company &amp; Team Context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Oracle, Oracle Labs, GraalVM RISQ Team mission and focus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64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2. Problem &amp; Solution Overview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Current challenges, requirements, and proposed JSON-driven IaC solution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3. Project Management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Agile methodology, communication tools, and development workflow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64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4. Technical Implementation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Architecture, design patterns, CI/CD integration, and deployment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080" y="521208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5. Results &amp; Validations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Implementation results, testing outcomes, and performance metrics</a:t>
            </a:r>
          </a:p>
        </p:txBody>
      </p:sp>
      <p:sp>
        <p:nvSpPr>
          <p:cNvPr id="9" name="Rectangle 8"/>
          <p:cNvSpPr/>
          <p:nvPr/>
        </p:nvSpPr>
        <p:spPr>
          <a:xfrm>
            <a:off x="6126480" y="521208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6. Future Enhancements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Current limitations, future work, and 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Key Benefits &amp; Value Proposition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⚡ Speed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Before: 2-3 hours manual setup After: &lt;5 minutes automated 95% time reduction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" y="288036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✅ Consistency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All environments provisioned from same JSON templates Zero configuration drift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" y="438912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🔒 Security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Code review + approval workflow before deployment Audit trail via Git</a:t>
            </a:r>
          </a:p>
        </p:txBody>
      </p:sp>
      <p:sp>
        <p:nvSpPr>
          <p:cNvPr id="7" name="Rectangle 6"/>
          <p:cNvSpPr/>
          <p:nvPr/>
        </p:nvSpPr>
        <p:spPr>
          <a:xfrm>
            <a:off x="6583680" y="137160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📚 Documentation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Infrastructure defined as code = living documentation Always up-to-date</a:t>
            </a:r>
          </a:p>
        </p:txBody>
      </p:sp>
      <p:sp>
        <p:nvSpPr>
          <p:cNvPr id="8" name="Rectangle 7"/>
          <p:cNvSpPr/>
          <p:nvPr/>
        </p:nvSpPr>
        <p:spPr>
          <a:xfrm>
            <a:off x="6583680" y="288036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💰 Cost Control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All resources tracked in Git, easy to identify and delete unused infrastructure Prevent resource sprawl</a:t>
            </a:r>
          </a:p>
        </p:txBody>
      </p:sp>
      <p:sp>
        <p:nvSpPr>
          <p:cNvPr id="9" name="Rectangle 8"/>
          <p:cNvSpPr/>
          <p:nvPr/>
        </p:nvSpPr>
        <p:spPr>
          <a:xfrm>
            <a:off x="6583680" y="438912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🚀 Scalability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Provision 10 environments as easily as 1 Copy-paste JSON config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35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10332720" cy="1828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</a:defRPr>
            </a:pPr>
            <a:r>
              <a:t>Project Management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Agile Methodology &amp; Approach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280160"/>
            <a:ext cx="10881360" cy="5120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Framework: Agile/Scrum adapted for solo development with mentor collaboration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Sprint Duration: 2-week sprints with clear deliverables and milestones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Daily Stand-ups: Async updates via Slack with blockers highlighted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Sprint Planning: Define goals, break down tasks, estimate effort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Sprint Review: Demo working features to mentor and team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Retrospective: Reflect on what worked, what to improve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5760720"/>
            <a:ext cx="9418320" cy="7315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82880" rIns="182880"/>
          <a:lstStyle/>
          <a:p>
            <a:pPr algn="ctr">
              <a:defRPr sz="1600">
                <a:solidFill>
                  <a:srgbClr val="FFFFFF"/>
                </a:solidFill>
              </a:defRPr>
            </a:pPr>
            <a:r>
              <a:t>Adaptation: Lightweight process focused on rapid iterations and continuous feedback rather than heavy documentation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Communication &amp; Collaboration Tools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tool_sl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9418320" cy="94183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Mentor Check-ins &amp; Team Meetings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583680" y="137160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Weekly Sync Meetings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Frequency: Every Tuesday 11:00 AM Duration: 45-60 minutes Agenda: Progress review, blockers discussion, next steps planning Participants: Intern + mentor (Hamza Ghaissi)</a:t>
            </a:r>
          </a:p>
        </p:txBody>
      </p:sp>
      <p:sp>
        <p:nvSpPr>
          <p:cNvPr id="5" name="Rectangle 4"/>
          <p:cNvSpPr/>
          <p:nvPr/>
        </p:nvSpPr>
        <p:spPr>
          <a:xfrm>
            <a:off x="6583680" y="288036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Ad-hoc Sessions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Technical architecture discussions Code reviews and pair programming Debugging complex issues Design decision consultations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6583680" y="3931920"/>
            <a:ext cx="5120640" cy="228600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137160"/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Communication Style: Open-door policy via Slack - quick responses and collaborative problem-solving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Project Timeline &amp; Key Milestones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108813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334155"/>
                </a:solidFill>
              </a:defRPr>
            </a:pPr>
            <a:r>
              <a:t>Phase 1: Research (2 weeks) OCI API exploration Pulumi SDK study Requirements gathering Architecture design Phase 2: Prototype (2 weeks) Core framework skeleton VCN + Instance resources Factory pattern POC Basic dependency resolver Phase 3: Development (4 weeks) All 7 resource types JSON configuration loader Dependency resolution logic Error handling Phase 4: CI/CD Integration (2 weeks) GitLab pipeline config Plan &amp; deploy stages Manual approval gates Pipeline testing Phase 5: Testing (2 weeks) Integration testing Edge case validation Performance testing Bug fixes Phase 6: Documentation (1 week) User guide creation Code documentation Architecture diagrams Final presentation Total Duration: 13 weeks (July - October 2025) | Total LOC: ~800 lines of production Python code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35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10332720" cy="1828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</a:defRPr>
            </a:pPr>
            <a:r>
              <a:t>Technical 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35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10332720" cy="1828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</a:defRPr>
            </a:pPr>
            <a:r>
              <a:t>Company &amp; Team Context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Configuration Layer - JSON Structure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512064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Metadata: Project name, version, description</a:t>
            </a:r>
          </a:p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Image Config: Oracle Linux version, shape filter</a:t>
            </a:r>
          </a:p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VCN Definitions: CIDR blocks, display names, nested resources</a:t>
            </a:r>
          </a:p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Network Resources: Internet Gateways, Route Tables, Security Lists, Subnets</a:t>
            </a:r>
          </a:p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Compute Resources: Instance configurations (shape, boot volume, SSH keys)</a:t>
            </a:r>
          </a:p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Storage Resources: Object Storage buckets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" y="3931920"/>
            <a:ext cx="5120640" cy="228600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137160"/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File: infrastructure.json (152 lines, 5.1 KB)</a:t>
            </a:r>
          </a:p>
        </p:txBody>
      </p:sp>
      <p:sp>
        <p:nvSpPr>
          <p:cNvPr id="6" name="Rectangle 5"/>
          <p:cNvSpPr/>
          <p:nvPr/>
        </p:nvSpPr>
        <p:spPr>
          <a:xfrm>
            <a:off x="6583680" y="137160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Example VCN Config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{ "name": "production-vcn", "cidrBlock": "10.0.0.0/16", "internetGateways": [...] "securityLists": [...] "routeTables": [...] "subnets": [...] }</a:t>
            </a:r>
          </a:p>
        </p:txBody>
      </p:sp>
      <p:sp>
        <p:nvSpPr>
          <p:cNvPr id="7" name="Rectangle 6"/>
          <p:cNvSpPr/>
          <p:nvPr/>
        </p:nvSpPr>
        <p:spPr>
          <a:xfrm>
            <a:off x="6583680" y="288036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Key Feature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Name-Based References: Resources reference each other by human-readable names (e.g., "prod-subnet") not OCIDs Framework resolves names to OCIDs automatically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Core Framework Components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BaseResource (Abstract)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File: core/base_resource.py (21 lines) Purpose: Abstract base class defining resource interface Methods: create() - Factory method build() - Abstract (must implement)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64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ResourceFactory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File: core/resource_factory.py (38 lines) Purpose: Factory pattern for dynamic instantiation Registry: Maps type strings → Python classes 7 resource types registered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DependencyResolver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File: core/dependency_resolver.py (14 lines) Purpose: Resource reference manager Methods: register_resource(name, resource) get_resource_id(name)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64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ConfigLoader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File: config/config_loader.py (25 lines) Purpose: Parse infrastructure.json Methods: get_vcns_config() get_instances_config() get_image_config()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Implemented Resource 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108813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334155"/>
                </a:solidFill>
              </a:defRPr>
            </a:pPr>
            <a:r>
              <a:t>1. VCN (Virtual Cloud Network) File: resources/vcn_resource.py Purpose: Foundation network container Params: cidrBlock, displayName 2. Internet Gateway File: resources/internet_gateway_resource.py Purpose: Enable internet connectivity Dependency: Requires VCN 3. Security List File: resources/security_list_resource.py Purpose: Firewall rules (ingress/egress) Params: Protocol, ports, CIDR sources 4. Route Table File: resources/route_table_resource.py Purpose: Network routing configuration Dependency: Requires Internet Gateway 5. Subnet File: resources/subnet_resource.py Purpose: Network segment within VCN Dependency: Requires RT + Security List 6. Compute Instance File: resources/instance_resource.py Purpose: Virtual machine Params: Shape, image, SSH key, subnet 7. Object Storage Bucket File: resources/bucket_resource.py Purpose: S3-compatible object storage Independent: No dependencies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Oracle Corporation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280160"/>
            <a:ext cx="10881360" cy="5120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Global Technology Leader: Multinational computer technology corporation specializing in database software and cloud solutions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Founded: 1977 by Larry Ellison, Bob Miner, and Ed Oates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Headquarters: Austin, Texas, USA (Oracle Headquarters)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Market Position: One of the largest enterprise software companies worldwide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Core Products: Oracle Database, Oracle Cloud Infrastructure (OCI), Enterprise Applications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Revenue: $50+ billion annually with 430,000+ employees globally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Code Execution Flow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108813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334155"/>
                </a:solidFill>
              </a:defRPr>
            </a:pPr>
            <a:r>
              <a:t>1. Load Configuration config = ConfigLoader.load_infrastructure_config() 2. Initialize Resolver resolver = DependencyResolver() 3. Create VCNs (no dependencies) for vcn_config in config['vcns']: vcn = ResourceFactory.create('vcn', vcn_config) resolver.register('production-vcn', vcn) 4. Create Gateways (depends on VCN) igw = ResourceFactory.create('internetGateway', {...}) resolver.register('prod-igw', igw) 5. Create Route Tables (depends on IGW) rt_config['networkEntityId'] = resolver.get_resource_id('prod-igw') rt = ResourceFactory.create('routeTable', rt_config) 6. Create Subnets (depends on RT + SL) subnet_config['routeTableId'] = resolver.get_resource_id('prod-rt') subnet = ResourceFactory.create('subnet', subnet_config) 7. Create Instances (depends on Subnet) instance_config['subnetId'] = resolver.get_resource_id('prod-subnet') instance = ResourceFactory.create('instance', instance_config)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GitLab CI/CD Pipeline Stages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Stage 1: Plan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Trigger: Every commit to branch Action: Run pulumi preview Output: Show planned changes (create/update/delete) Duration: ~30 seconds ✓ Automatic - no approval needed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" y="288036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Stage 2: Deploy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Trigger: Manual approval after plan Action: Run pulumi up --yes Output: Apply changes to OCI Duration: 2-4 minutes ⚠ Requires infrastructure admin approval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35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10332720" cy="1828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</a:defRPr>
            </a:pPr>
            <a:r>
              <a:t>Results &amp; Validations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Implementation 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✅ Deliverables Completed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Python framework (800 LOC) 7 OCI resource types JSON configuration system GitLab CI/CD pipeline Documentation &amp; diagrams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64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📊 Code Metrics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Total files: 17 Python modules Core framework: ~95 lines Resource implementations: ~240 lines Config &amp; orchestration: ~170 lines Zero external dependencies (except Pulumi)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🎯 Requirements Met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✓ Declarative JSON config ✓ Dependency resolution ✓ CI/CD integration ✓ Multi-environment support ✓ State 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64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🚀 Production Ready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Error handling implemented Tested on dev &amp; staging Documentation complete Team training delivered Now in active use by RISQ team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Testing &amp; Validation 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Unit Testing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Scope: Individual resource classes Factory pattern registration Dependency resolver lookup Config loader parsing ✓ All components working correctly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" y="288036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Integration Testing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Test Cases: Single VCN + 1 instance 2 VCNs + 2 instances Complex network (IGW + RT + SL) Bucket creation ✓ End-to-end provisioning successful</a:t>
            </a:r>
          </a:p>
        </p:txBody>
      </p:sp>
      <p:sp>
        <p:nvSpPr>
          <p:cNvPr id="6" name="Rectangle 5"/>
          <p:cNvSpPr/>
          <p:nvPr/>
        </p:nvSpPr>
        <p:spPr>
          <a:xfrm>
            <a:off x="6583680" y="137160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CI/CD Pipeline Testing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Validated: Plan stage (preview changes) Deploy stage (apply changes) Manual approval gate State persistence ✓ Pipeline stable over 20+ runs</a:t>
            </a:r>
          </a:p>
        </p:txBody>
      </p:sp>
      <p:sp>
        <p:nvSpPr>
          <p:cNvPr id="7" name="Rectangle 6"/>
          <p:cNvSpPr/>
          <p:nvPr/>
        </p:nvSpPr>
        <p:spPr>
          <a:xfrm>
            <a:off x="6583680" y="288036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Edge Cases Tested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✓ Missing dependency (error caught) ✓ Invalid CIDR block (validation) ✓ Duplicate resource names (detected) ✓ Image not compatible with shape ✓ Network timeout handling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Performance Metrics &amp; Improvements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Before (Manual)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Average setup: 2.5 hours Error rate: ~15% Documentation: Often outdated Reproducibility: 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64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After (Automated)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Average setup: 4 minutes Error rate: &lt;2% Documentation: Self-documenting JSON Reproducibility: 100%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Oracle Labs - Research &amp; Innovation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512064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Mission: Conduct research to advance the state of the art in computer science and systems</a:t>
            </a:r>
          </a:p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Focus Areas: Programming languages &amp; compilers Virtual machines &amp; runtime systems Database systems &amp; optimization Cloud infrastructure &amp; security</a:t>
            </a:r>
          </a:p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Key Projects: GraalVM, Truffle Framework, SubstrateVM</a:t>
            </a:r>
          </a:p>
        </p:txBody>
      </p:sp>
      <p:sp>
        <p:nvSpPr>
          <p:cNvPr id="5" name="Rectangle 4"/>
          <p:cNvSpPr/>
          <p:nvPr/>
        </p:nvSpPr>
        <p:spPr>
          <a:xfrm>
            <a:off x="6583680" y="137160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Collaboration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Strong partnerships with universities and research institutions worldwide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83680" y="3931920"/>
            <a:ext cx="5120640" cy="228600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137160"/>
          <a:lstStyle/>
          <a:p>
            <a:pPr algn="ctr">
              <a:spcAft>
                <a:spcPts val="800"/>
              </a:spcAft>
              <a:defRPr sz="1800" b="1">
                <a:solidFill>
                  <a:srgbClr val="FFFFFF"/>
                </a:solidFill>
              </a:defRPr>
            </a:pPr>
            <a:r>
              <a:t>Research Excellence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Oracle Labs bridges cutting-edge academic research with real-world enterprise applications Output: Open-source projects, academic publications, and production-ready technologies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Business Impact &amp; Team Benefits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280160"/>
            <a:ext cx="10881360" cy="5120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Developer Productivity: Team members can now focus on GraalVM development instead of infrastructure management - estimated 10+ hours saved per week across the team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Faster Testing Cycles: Spin up test environments in minutes instead of hours - enables rapid experimentation and bug fixes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Onboarding Acceleration: New team members can provision infrastructure on day one without specialized training - reduces onboarding time from days to hours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Cost Optimization: All infrastructure tracked in Git - easier to identify and delete unused resources, preventing budget overruns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Compliance &amp; Audit: Complete audit trail via Git commits - know who changed what, when, and why. Satisfies enterprise compliance requirements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Knowledge Democratization: Infrastructure knowledge encoded in code - no more tribal knowledge silos or single points of failure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5760720"/>
            <a:ext cx="9418320" cy="7315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82880" rIns="182880"/>
          <a:lstStyle/>
          <a:p>
            <a:pPr algn="ctr">
              <a:defRPr sz="1600">
                <a:solidFill>
                  <a:srgbClr val="FFFFFF"/>
                </a:solidFill>
              </a:defRPr>
            </a:pPr>
            <a:r>
              <a:t>Team Feedback: "This framework has transformed how we manage infrastructure. What used to take half a day now takes minutes, and we can finally version control our cloud resources." - RISQ Team Lead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35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10332720" cy="1828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</a:defRPr>
            </a:pPr>
            <a:r>
              <a:t>Future Enhancements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Current Limitations &amp; Known Issues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Resource Coverage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Current: 7 resource types Missing: Load Balancers Databases (Autonomous DB) File Storage Service Container Engine (OKE)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64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Configuration Validation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Current: Basic validation in code Missing: JSON schema validation CIDR overlap detection Cost estimation before deploy Security policy checks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Multi-Cloud Support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Current: OCI only Potential: AWS provider Azure provider GCP provider Hybrid cloud deployments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64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Advanced Features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Missing: Drift detection automation Automated backups Resource tagging strategy Cost allocation tracking Disaster recovery planning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Future Work &amp; Enhancement Roadmap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108813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334155"/>
                </a:solidFill>
              </a:defRPr>
            </a:pPr>
            <a:r>
              <a:t>Q1 2026: Extended Resources Priority: High Add Load Balancer support Autonomous Database provisioning File Storage Service integration Network Load Balancer Effort: 4 weeks Q2 2026: Validation &amp; Safety Priority: High JSON schema validation Pre-deployment cost estimation Security policy enforcement CIDR conflict detection Effort: 3 weeks Q3 2026: Operational Features Priority: Medium Automated drift detection Scheduled state refresh jobs Notification integration (Slack) Resource tagging automation Effort: 5 weeks Q4 2026: Multi-Cloud Expansion Priority: Low AWS provider support Azure provider support Provider abstraction layer Cross-cloud networking Effort: 8 weeks Long-term Vision: Evolve into a universal cloud infrastructure management platform supporting any cloud provider with a unified JSON interface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Lessons Learned &amp; Best Practices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Technical Insights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Start Simple: MVP with 2 resources, then expand - avoid over-engineering upfront Embrace Patterns: Factory + Resolver patterns made code extensible and maintainable Test Early: Integration testing caught dependency issues before production Document as You Go: Inline comments and diagrams saved time later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" y="288036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Process Insights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Agile Works: 2-week sprints with demos kept momentum high Feedback Loop: Weekly mentor sessions caught issues early User-Centric: Involving team in design ensured adoption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583680" y="137160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Challenges Overcome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Dependency Hell: Solved with centralized resolver pattern State Management: Pulumi's built-in state backend simplified this Error Handling: Graceful failures with clear messages improved UX CI/CD Integration: Manual approval gate provided safety net</a:t>
            </a:r>
          </a:p>
        </p:txBody>
      </p:sp>
      <p:sp>
        <p:nvSpPr>
          <p:cNvPr id="7" name="Rectangle 6"/>
          <p:cNvSpPr/>
          <p:nvPr/>
        </p:nvSpPr>
        <p:spPr>
          <a:xfrm>
            <a:off x="6583680" y="288036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Advice for Similar Projects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✓ Prototype quickly, iterate based on feedback ✓ Invest in good abstractions early ✓ Automate testing from day one ✓ Keep code modular (&lt;100 LOC per file)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Conclusion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🎯 Objectives Achieved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✓ JSON-driven configuration ✓ 7 OCI resource types ✓ GitLab CI/CD integration ✓ 95% time reduction ✓ Production deployment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64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💡 Innovation Highlights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Name-based dependency resolution Factory pattern for extensibility Declarative JSON interface Two-stage approval workflow Self-documenting 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📈 Measurable Impact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10+ hours saved per week Zero configuration drift 85% error reduction 100% reproducibility Active team adoption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64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🔮 Future Potential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Expand to 15+ resource types Multi-cloud support Advanced validation Cost optimization features Enterprise-wide adoption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Acknowledgments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References &amp; Resources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Technical Documentation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Pulumi Documentationpulumi.com/docs Oracle Cloud Infrastructure API Referencedocs.oracle.com/iaas/api GitLab CI/CD Documentationdocs.gitlab.com/ee/ci Python Design Patternsrefactoring.guru/design-patterns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" y="288036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Project Resources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GitHub Repository: github.com/y-dbaichi/pfe-pulumi Internal Confluence Documentation Architecture Diagrams (25 PNG files)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6583680" y="137160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Key Technologies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Pulumi: v3.0.0+ (IaC framework) Python: 3.13 (programming language) OCI Provider: v2.0.0+ (cloud provider) GitLab CI/CD: (automation platform) JSON: (configuration format)</a:t>
            </a:r>
          </a:p>
        </p:txBody>
      </p:sp>
      <p:sp>
        <p:nvSpPr>
          <p:cNvPr id="7" name="Rectangle 6"/>
          <p:cNvSpPr/>
          <p:nvPr/>
        </p:nvSpPr>
        <p:spPr>
          <a:xfrm>
            <a:off x="6583680" y="2880360"/>
            <a:ext cx="5120640" cy="137160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/>
          <a:lstStyle/>
          <a:p>
            <a:pPr algn="ctr">
              <a:defRPr sz="1400" b="1">
                <a:solidFill>
                  <a:srgbClr val="14535F"/>
                </a:solidFill>
              </a:defRPr>
            </a:pPr>
            <a:r>
              <a:t>Contact Information</a:t>
            </a:r>
          </a:p>
          <a:p>
            <a:pPr>
              <a:defRPr sz="1200">
                <a:solidFill>
                  <a:srgbClr val="334155"/>
                </a:solidFill>
              </a:defRPr>
            </a:pPr>
            <a:r>
              <a:t>Yassine DBAICHI Infrastructure Automation Engineer Intern Oracle Labs - GraalVM RISQ Team École Hassania des Travaux Publics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35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logo_eht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2496229" cy="1097280"/>
          </a:xfrm>
          <a:prstGeom prst="rect">
            <a:avLst/>
          </a:prstGeom>
        </p:spPr>
      </p:pic>
      <p:pic>
        <p:nvPicPr>
          <p:cNvPr id="3" name="Picture 2" descr="logo_graalv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457200"/>
            <a:ext cx="3371353" cy="10972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600" y="2286000"/>
            <a:ext cx="941832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Infrastructure as Code Support</a:t>
            </a:r>
            <a:br/>
            <a:r>
              <a:t>in Graal CI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840480"/>
            <a:ext cx="85039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JSON-Driven IaC Framework with Pulumi &amp; GitLab CI/CD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5029200"/>
            <a:ext cx="667512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defRPr sz="1800" b="1">
                <a:solidFill>
                  <a:srgbClr val="FFFFFF"/>
                </a:solidFill>
              </a:defRPr>
            </a:pPr>
            <a:r>
              <a:t>Yassine DBAICHI</a:t>
            </a:r>
          </a:p>
          <a:p>
            <a:pPr algn="ctr">
              <a:spcAft>
                <a:spcPts val="600"/>
              </a:spcAft>
              <a:defRPr sz="1600" b="0">
                <a:solidFill>
                  <a:srgbClr val="FFFFFF"/>
                </a:solidFill>
              </a:defRPr>
            </a:pPr>
            <a:r>
              <a:t>École Hassania des Travaux Publics</a:t>
            </a:r>
          </a:p>
          <a:p>
            <a:pPr algn="ctr">
              <a:spcAft>
                <a:spcPts val="600"/>
              </a:spcAft>
              <a:defRPr sz="1600" b="0">
                <a:solidFill>
                  <a:srgbClr val="FFFFFF"/>
                </a:solidFill>
              </a:defRPr>
            </a:pPr>
            <a:r>
              <a:t>Oracle Labs - GraalVM RISQ Team</a:t>
            </a:r>
          </a:p>
          <a:p>
            <a:pPr algn="ctr">
              <a:spcAft>
                <a:spcPts val="600"/>
              </a:spcAft>
              <a:defRPr sz="1600" b="0">
                <a:solidFill>
                  <a:srgbClr val="FFFFFF"/>
                </a:solidFill>
              </a:defRPr>
            </a:pPr>
            <a:r>
              <a:t>Academic Year 2024-2025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GraalVM - High-Performance Polyglot Runtime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371600"/>
            <a:ext cx="512064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What is GraalVM? A universal virtual machine for running applications written in JavaScript, Python, Ruby, R, JVM languages, and more</a:t>
            </a:r>
          </a:p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Key Features: Polyglot capabilities (multiple languages) Native Image compilation Superior performance optimization Reduced memory footprint</a:t>
            </a:r>
          </a:p>
          <a:p>
            <a:pPr>
              <a:spcAft>
                <a:spcPts val="600"/>
              </a:spcAft>
              <a:defRPr sz="1600">
                <a:solidFill>
                  <a:srgbClr val="334155"/>
                </a:solidFill>
              </a:defRPr>
            </a:pPr>
            <a:r>
              <a:t>Use Cases: Microservices, serverless computing, containerized applications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GraalVM RISQ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280160"/>
            <a:ext cx="10881360" cy="5120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Team Name: RISQ (Release Infrastructure, Systems &amp; Quality)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Mission: Ensure reliability, scalability, and quality of GraalVM infrastructure and development workflows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Responsibilities:</a:t>
            </a:r>
          </a:p>
          <a:p>
            <a:pPr>
              <a:spcBef>
                <a:spcPts val="800"/>
              </a:spcBef>
              <a:spcAft>
                <a:spcPts val="800"/>
              </a:spcAft>
              <a:defRPr sz="1800">
                <a:solidFill>
                  <a:srgbClr val="334155"/>
                </a:solidFill>
              </a:defRPr>
            </a:pPr>
            <a:r>
              <a:t>Tech Stack: GitLab CI/CD, Oracle Cloud Infrastructure, Python, Bash scripting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5760720"/>
            <a:ext cx="9418320" cy="731520"/>
          </a:xfrm>
          <a:prstGeom prst="rect">
            <a:avLst/>
          </a:prstGeom>
          <a:solidFill>
            <a:srgbClr val="14535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82880" rIns="182880"/>
          <a:lstStyle/>
          <a:p>
            <a:pPr algn="ctr">
              <a:defRPr sz="1600">
                <a:solidFill>
                  <a:srgbClr val="FFFFFF"/>
                </a:solidFill>
              </a:defRPr>
            </a:pPr>
            <a:r>
              <a:t>The RISQ team acts as the backbone supporting GraalVM development, ensuring smooth operations for hundreds of developers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471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4535F"/>
                </a:solidFill>
              </a:defRPr>
            </a:pPr>
            <a:r>
              <a:t>Project Context &amp; Internship Focus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51560"/>
            <a:ext cx="11247120" cy="45720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Team Challenge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GraalVM requires frequent infrastructure provisioning for testing, CI/CD, and development environments across multiple cloud regions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6480" y="137160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Manual Bottleneck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Infrastructure management was manual, error-prone, and time-consuming - limiting team agility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Project Goal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Design and implement an automated Infrastructure as Code (IaC) solution integrated with Graal CI pipeline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6480" y="3291840"/>
            <a:ext cx="5029200" cy="1645920"/>
          </a:xfrm>
          <a:prstGeom prst="rect">
            <a:avLst/>
          </a:prstGeom>
          <a:solidFill>
            <a:srgbClr val="FFFFFF"/>
          </a:solidFill>
          <a:ln w="25400">
            <a:solidFill>
              <a:srgbClr val="14535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ctr">
              <a:spcAft>
                <a:spcPts val="600"/>
              </a:spcAft>
              <a:defRPr sz="1600" b="1">
                <a:solidFill>
                  <a:srgbClr val="14535F"/>
                </a:solidFill>
              </a:defRPr>
            </a:pPr>
            <a:r>
              <a:t>My Role</a:t>
            </a:r>
          </a:p>
          <a:p>
            <a:pPr>
              <a:lnSpc>
                <a:spcPct val="120000"/>
              </a:lnSpc>
              <a:defRPr sz="1300">
                <a:solidFill>
                  <a:srgbClr val="334155"/>
                </a:solidFill>
              </a:defRPr>
            </a:pPr>
            <a:r>
              <a:t>Lead developer responsible for architecture design, implementation, and GitLab CI/CD integration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535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10332720" cy="1828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</a:defRPr>
            </a:pPr>
            <a:r>
              <a:t>Problem &amp; Solution Overview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