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eague Spartan"/>
      <p:regular r:id="rId16"/>
      <p:bold r:id="rId17"/>
    </p:embeddedFont>
    <p:embeddedFont>
      <p:font typeface="Inter"/>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eagueSpartan-bold.fntdata"/><Relationship Id="rId16" Type="http://schemas.openxmlformats.org/officeDocument/2006/relationships/font" Target="fonts/LeagueSpartan-regular.fntdata"/><Relationship Id="rId5" Type="http://schemas.openxmlformats.org/officeDocument/2006/relationships/notesMaster" Target="notesMasters/notesMaster1.xml"/><Relationship Id="rId19" Type="http://schemas.openxmlformats.org/officeDocument/2006/relationships/font" Target="fonts/Inter-bold.fntdata"/><Relationship Id="rId6" Type="http://schemas.openxmlformats.org/officeDocument/2006/relationships/slide" Target="slides/slide1.xml"/><Relationship Id="rId18" Type="http://schemas.openxmlformats.org/officeDocument/2006/relationships/font" Target="fonts/Int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SLIDES_API8065965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SLIDES_API8065965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SLIDES_API8065965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SLIDES_API8065965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8065965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8065965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SLIDES_API8065965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SLIDES_API8065965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436b7518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436b7518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436b7518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436b7518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436b7518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436b7518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SLIDES_API8065965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SLIDES_API8065965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436b751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436b751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hyperlink" Target="https://pexel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hyperlink" Target="https://pexel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hyperlink" Target="https://pexels.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5.jpg"/><Relationship Id="rId4" Type="http://schemas.openxmlformats.org/officeDocument/2006/relationships/hyperlink" Target="https://pexels.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pexels.com/"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pexels.com/" TargetMode="External"/><Relationship Id="rId4" Type="http://schemas.openxmlformats.org/officeDocument/2006/relationships/image" Target="../media/image5.jp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000000"/>
                </a:solidFill>
                <a:latin typeface="League Spartan"/>
                <a:ea typeface="League Spartan"/>
                <a:cs typeface="League Spartan"/>
                <a:sym typeface="League Spartan"/>
              </a:rPr>
              <a:t> Student Portal</a:t>
            </a:r>
            <a:endParaRPr b="1" sz="2400">
              <a:solidFill>
                <a:srgbClr val="000000"/>
              </a:solidFill>
              <a:latin typeface="League Spartan"/>
              <a:ea typeface="League Spartan"/>
              <a:cs typeface="League Spartan"/>
              <a:sym typeface="League Spart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000000"/>
                </a:solidFill>
                <a:latin typeface="Inter"/>
                <a:ea typeface="Inter"/>
                <a:cs typeface="Inter"/>
                <a:sym typeface="Inter"/>
              </a:rPr>
              <a:t>Providing Students with Study Resources and Interaction with Seniors</a:t>
            </a:r>
            <a:endParaRPr sz="1400">
              <a:solidFill>
                <a:srgbClr val="000000"/>
              </a:solidFill>
              <a:latin typeface="Inter"/>
              <a:ea typeface="Inter"/>
              <a:cs typeface="Inter"/>
              <a:sym typeface="Inter"/>
            </a:endParaRPr>
          </a:p>
        </p:txBody>
      </p:sp>
      <p:sp>
        <p:nvSpPr>
          <p:cNvPr id="56" name="Google Shape;56;p13"/>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 name="Shape 132"/>
        <p:cNvGrpSpPr/>
        <p:nvPr/>
      </p:nvGrpSpPr>
      <p:grpSpPr>
        <a:xfrm>
          <a:off x="0" y="0"/>
          <a:ext cx="0" cy="0"/>
          <a:chOff x="0" y="0"/>
          <a:chExt cx="0" cy="0"/>
        </a:xfrm>
      </p:grpSpPr>
      <p:sp>
        <p:nvSpPr>
          <p:cNvPr id="133" name="Google Shape;133;p22"/>
          <p:cNvSpPr txBox="1"/>
          <p:nvPr>
            <p:ph type="title"/>
          </p:nvPr>
        </p:nvSpPr>
        <p:spPr>
          <a:xfrm>
            <a:off x="635000" y="635000"/>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Conclusion</a:t>
            </a:r>
            <a:endParaRPr b="1" sz="2400">
              <a:solidFill>
                <a:srgbClr val="000000"/>
              </a:solidFill>
              <a:latin typeface="League Spartan"/>
              <a:ea typeface="League Spartan"/>
              <a:cs typeface="League Spartan"/>
              <a:sym typeface="League Spartan"/>
            </a:endParaRPr>
          </a:p>
        </p:txBody>
      </p:sp>
      <p:sp>
        <p:nvSpPr>
          <p:cNvPr id="134" name="Google Shape;134;p22"/>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txBox="1"/>
          <p:nvPr/>
        </p:nvSpPr>
        <p:spPr>
          <a:xfrm>
            <a:off x="635000" y="1207700"/>
            <a:ext cx="4445100" cy="45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Inter"/>
              <a:buChar char="●"/>
            </a:pPr>
            <a:r>
              <a:rPr lang="en">
                <a:latin typeface="Inter"/>
                <a:ea typeface="Inter"/>
                <a:cs typeface="Inter"/>
                <a:sym typeface="Inter"/>
              </a:rPr>
              <a:t>In conclusion, NUCES Portal is a comprehensive education platform that aims to make learning more accessible and convenient for students. By providing a user-friendly interface, a wide range of study resources, and opportunities for collaboration, we are confident that NUCES Portal will prove to be an indispensable tool for learners at every stage of their academic journey. We look forward to continuing to improve and expand our platform in the future.</a:t>
            </a:r>
            <a:endParaRPr>
              <a:latin typeface="Inter"/>
              <a:ea typeface="Inter"/>
              <a:cs typeface="Inter"/>
              <a:sym typeface="Inter"/>
            </a:endParaRPr>
          </a:p>
          <a:p>
            <a:pPr indent="0" lvl="0" marL="457200" rtl="0" algn="l">
              <a:spcBef>
                <a:spcPts val="0"/>
              </a:spcBef>
              <a:spcAft>
                <a:spcPts val="0"/>
              </a:spcAft>
              <a:buNone/>
            </a:pPr>
            <a:r>
              <a:t/>
            </a:r>
            <a:endParaRPr>
              <a:latin typeface="Inter"/>
              <a:ea typeface="Inter"/>
              <a:cs typeface="Inter"/>
              <a:sym typeface="Inter"/>
            </a:endParaRPr>
          </a:p>
        </p:txBody>
      </p:sp>
      <p:pic>
        <p:nvPicPr>
          <p:cNvPr id="136" name="Google Shape;136;p22"/>
          <p:cNvPicPr preferRelativeResize="0"/>
          <p:nvPr/>
        </p:nvPicPr>
        <p:blipFill>
          <a:blip r:embed="rId3">
            <a:alphaModFix/>
          </a:blip>
          <a:stretch>
            <a:fillRect/>
          </a:stretch>
        </p:blipFill>
        <p:spPr>
          <a:xfrm>
            <a:off x="5334000" y="0"/>
            <a:ext cx="3810000" cy="5143500"/>
          </a:xfrm>
          <a:prstGeom prst="rect">
            <a:avLst/>
          </a:prstGeom>
          <a:noFill/>
          <a:ln>
            <a:noFill/>
          </a:ln>
        </p:spPr>
      </p:pic>
      <p:sp>
        <p:nvSpPr>
          <p:cNvPr id="137" name="Google Shape;137;p22"/>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4">
                  <a:extLst>
                    <a:ext uri="{A12FA001-AC4F-418D-AE19-62706E023703}">
                      <ahyp:hlinkClr val="tx"/>
                    </a:ext>
                  </a:extLst>
                </a:hlinkClick>
              </a:rPr>
              <a:t>Pexels</a:t>
            </a:r>
            <a:endParaRPr sz="800" u="sng">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635000" y="635000"/>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Introduction</a:t>
            </a:r>
            <a:endParaRPr b="1" sz="2400">
              <a:solidFill>
                <a:srgbClr val="000000"/>
              </a:solidFill>
              <a:latin typeface="League Spartan"/>
              <a:ea typeface="League Spartan"/>
              <a:cs typeface="League Spartan"/>
              <a:sym typeface="League Spartan"/>
            </a:endParaRPr>
          </a:p>
        </p:txBody>
      </p:sp>
      <p:sp>
        <p:nvSpPr>
          <p:cNvPr id="62" name="Google Shape;62;p14"/>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35000" y="1207700"/>
            <a:ext cx="2936100" cy="4014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Inter"/>
              <a:buAutoNum type="arabicPeriod"/>
            </a:pPr>
            <a:r>
              <a:rPr lang="en">
                <a:latin typeface="Inter"/>
                <a:ea typeface="Inter"/>
                <a:cs typeface="Inter"/>
                <a:sym typeface="Inter"/>
              </a:rPr>
              <a:t>The goal of the student portal is to give students a centralised location where they can obtain study materials, interact with classmates and lecturers, and maintain organisation.</a:t>
            </a:r>
            <a:endParaRPr>
              <a:latin typeface="Inter"/>
              <a:ea typeface="Inter"/>
              <a:cs typeface="Inter"/>
              <a:sym typeface="Inter"/>
            </a:endParaRPr>
          </a:p>
          <a:p>
            <a:pPr indent="0" lvl="0" marL="457200" rtl="0" algn="l">
              <a:spcBef>
                <a:spcPts val="0"/>
              </a:spcBef>
              <a:spcAft>
                <a:spcPts val="0"/>
              </a:spcAft>
              <a:buNone/>
            </a:pPr>
            <a:r>
              <a:t/>
            </a:r>
            <a:endParaRPr>
              <a:latin typeface="Inter"/>
              <a:ea typeface="Inter"/>
              <a:cs typeface="Inter"/>
              <a:sym typeface="Inter"/>
            </a:endParaRPr>
          </a:p>
          <a:p>
            <a:pPr indent="-317500" lvl="0" marL="457200" rtl="0" algn="l">
              <a:spcBef>
                <a:spcPts val="0"/>
              </a:spcBef>
              <a:spcAft>
                <a:spcPts val="0"/>
              </a:spcAft>
              <a:buSzPts val="1400"/>
              <a:buFont typeface="Inter"/>
              <a:buAutoNum type="arabicPeriod"/>
            </a:pPr>
            <a:r>
              <a:rPr lang="en">
                <a:latin typeface="Inter"/>
                <a:ea typeface="Inter"/>
                <a:cs typeface="Inter"/>
                <a:sym typeface="Inter"/>
              </a:rPr>
              <a:t>To help students learn, the website will offer a variety of study resources, including study materials, and Past Papers.</a:t>
            </a:r>
            <a:endParaRPr>
              <a:latin typeface="Inter"/>
              <a:ea typeface="Inter"/>
              <a:cs typeface="Inter"/>
              <a:sym typeface="Inter"/>
            </a:endParaRPr>
          </a:p>
          <a:p>
            <a:pPr indent="0" lvl="0" marL="914400" rtl="0" algn="l">
              <a:spcBef>
                <a:spcPts val="0"/>
              </a:spcBef>
              <a:spcAft>
                <a:spcPts val="0"/>
              </a:spcAft>
              <a:buNone/>
            </a:pPr>
            <a:r>
              <a:t/>
            </a:r>
            <a:endParaRPr>
              <a:latin typeface="Inter"/>
              <a:ea typeface="Inter"/>
              <a:cs typeface="Inter"/>
              <a:sym typeface="Inter"/>
            </a:endParaRPr>
          </a:p>
          <a:p>
            <a:pPr indent="-317500" lvl="0" marL="457200" rtl="0" algn="l">
              <a:spcBef>
                <a:spcPts val="0"/>
              </a:spcBef>
              <a:spcAft>
                <a:spcPts val="0"/>
              </a:spcAft>
              <a:buSzPts val="1400"/>
              <a:buFont typeface="Inter"/>
              <a:buAutoNum type="arabicPeriod"/>
            </a:pPr>
            <a:r>
              <a:rPr lang="en">
                <a:latin typeface="Inter"/>
                <a:ea typeface="Inter"/>
                <a:cs typeface="Inter"/>
                <a:sym typeface="Inter"/>
              </a:rPr>
              <a:t>In order to enhance the learning process, links to external study resources  will also be supplied.</a:t>
            </a:r>
            <a:endParaRPr>
              <a:latin typeface="Inter"/>
              <a:ea typeface="Inter"/>
              <a:cs typeface="Inter"/>
              <a:sym typeface="Inter"/>
            </a:endParaRPr>
          </a:p>
        </p:txBody>
      </p:sp>
      <p:pic>
        <p:nvPicPr>
          <p:cNvPr id="64" name="Google Shape;64;p14"/>
          <p:cNvPicPr preferRelativeResize="0"/>
          <p:nvPr/>
        </p:nvPicPr>
        <p:blipFill>
          <a:blip r:embed="rId3">
            <a:alphaModFix/>
          </a:blip>
          <a:stretch>
            <a:fillRect/>
          </a:stretch>
        </p:blipFill>
        <p:spPr>
          <a:xfrm>
            <a:off x="5334000" y="0"/>
            <a:ext cx="3810000" cy="5143500"/>
          </a:xfrm>
          <a:prstGeom prst="rect">
            <a:avLst/>
          </a:prstGeom>
          <a:noFill/>
          <a:ln>
            <a:noFill/>
          </a:ln>
        </p:spPr>
      </p:pic>
      <p:sp>
        <p:nvSpPr>
          <p:cNvPr id="65" name="Google Shape;65;p14"/>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4">
                  <a:extLst>
                    <a:ext uri="{A12FA001-AC4F-418D-AE19-62706E023703}">
                      <ahyp:hlinkClr val="tx"/>
                    </a:ext>
                  </a:extLst>
                </a:hlinkClick>
              </a:rPr>
              <a:t>Pexels</a:t>
            </a:r>
            <a:endParaRPr sz="800" u="sng">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635000" y="635000"/>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Past Papers</a:t>
            </a:r>
            <a:endParaRPr b="1" sz="2400">
              <a:solidFill>
                <a:srgbClr val="000000"/>
              </a:solidFill>
              <a:latin typeface="League Spartan"/>
              <a:ea typeface="League Spartan"/>
              <a:cs typeface="League Spartan"/>
              <a:sym typeface="League Spartan"/>
            </a:endParaRPr>
          </a:p>
        </p:txBody>
      </p:sp>
      <p:sp>
        <p:nvSpPr>
          <p:cNvPr id="71" name="Google Shape;71;p15"/>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635000" y="1207700"/>
            <a:ext cx="4445100" cy="3618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Inter"/>
              <a:ea typeface="Inter"/>
              <a:cs typeface="Inter"/>
              <a:sym typeface="Inter"/>
            </a:endParaRPr>
          </a:p>
        </p:txBody>
      </p:sp>
      <p:pic>
        <p:nvPicPr>
          <p:cNvPr id="73" name="Google Shape;73;p15"/>
          <p:cNvPicPr preferRelativeResize="0"/>
          <p:nvPr/>
        </p:nvPicPr>
        <p:blipFill>
          <a:blip r:embed="rId3">
            <a:alphaModFix/>
          </a:blip>
          <a:stretch>
            <a:fillRect/>
          </a:stretch>
        </p:blipFill>
        <p:spPr>
          <a:xfrm>
            <a:off x="5334000" y="0"/>
            <a:ext cx="3810000" cy="5143500"/>
          </a:xfrm>
          <a:prstGeom prst="rect">
            <a:avLst/>
          </a:prstGeom>
          <a:noFill/>
          <a:ln>
            <a:noFill/>
          </a:ln>
        </p:spPr>
      </p:pic>
      <p:sp>
        <p:nvSpPr>
          <p:cNvPr id="74" name="Google Shape;74;p15"/>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4">
                  <a:extLst>
                    <a:ext uri="{A12FA001-AC4F-418D-AE19-62706E023703}">
                      <ahyp:hlinkClr val="tx"/>
                    </a:ext>
                  </a:extLst>
                </a:hlinkClick>
              </a:rPr>
              <a:t>Pexels</a:t>
            </a:r>
            <a:endParaRPr sz="800" u="sng">
              <a:solidFill>
                <a:srgbClr val="FFFFFF"/>
              </a:solidFill>
            </a:endParaRPr>
          </a:p>
        </p:txBody>
      </p:sp>
      <p:sp>
        <p:nvSpPr>
          <p:cNvPr id="75" name="Google Shape;75;p15"/>
          <p:cNvSpPr txBox="1"/>
          <p:nvPr/>
        </p:nvSpPr>
        <p:spPr>
          <a:xfrm>
            <a:off x="787400" y="1360100"/>
            <a:ext cx="4445100" cy="3618300"/>
          </a:xfrm>
          <a:prstGeom prst="rect">
            <a:avLst/>
          </a:prstGeom>
          <a:noFill/>
          <a:ln>
            <a:noFill/>
          </a:ln>
        </p:spPr>
        <p:txBody>
          <a:bodyPr anchorCtr="0" anchor="t" bIns="91425" lIns="91425" spcFirstLastPara="1" rIns="91425" wrap="square" tIns="91425">
            <a:noAutofit/>
          </a:bodyPr>
          <a:lstStyle/>
          <a:p>
            <a:pPr indent="-317500" lvl="0" marL="914400" rtl="0" algn="l">
              <a:spcBef>
                <a:spcPts val="0"/>
              </a:spcBef>
              <a:spcAft>
                <a:spcPts val="0"/>
              </a:spcAft>
              <a:buSzPts val="1400"/>
              <a:buFont typeface="Inter"/>
              <a:buChar char="●"/>
            </a:pPr>
            <a:r>
              <a:rPr lang="en">
                <a:latin typeface="Inter"/>
                <a:ea typeface="Inter"/>
                <a:cs typeface="Inter"/>
                <a:sym typeface="Inter"/>
              </a:rPr>
              <a:t>Students have the chance to practice responding to questions that are similar to those on exams by using past papers. </a:t>
            </a:r>
            <a:endParaRPr>
              <a:latin typeface="Inter"/>
              <a:ea typeface="Inter"/>
              <a:cs typeface="Inter"/>
              <a:sym typeface="Inter"/>
            </a:endParaRPr>
          </a:p>
          <a:p>
            <a:pPr indent="0" lvl="0" marL="1828800" rtl="0" algn="l">
              <a:spcBef>
                <a:spcPts val="0"/>
              </a:spcBef>
              <a:spcAft>
                <a:spcPts val="0"/>
              </a:spcAft>
              <a:buNone/>
            </a:pPr>
            <a:r>
              <a:t/>
            </a:r>
            <a:endParaRPr>
              <a:latin typeface="Inter"/>
              <a:ea typeface="Inter"/>
              <a:cs typeface="Inter"/>
              <a:sym typeface="Inter"/>
            </a:endParaRPr>
          </a:p>
          <a:p>
            <a:pPr indent="-317500" lvl="0" marL="914400" rtl="0" algn="l">
              <a:spcBef>
                <a:spcPts val="0"/>
              </a:spcBef>
              <a:spcAft>
                <a:spcPts val="0"/>
              </a:spcAft>
              <a:buSzPts val="1400"/>
              <a:buFont typeface="Inter"/>
              <a:buChar char="●"/>
            </a:pPr>
            <a:r>
              <a:rPr lang="en">
                <a:latin typeface="Inter"/>
                <a:ea typeface="Inter"/>
                <a:cs typeface="Inter"/>
                <a:sym typeface="Inter"/>
              </a:rPr>
              <a:t>Students can familiarise themselves with the format and structure of the exams they will be taking by completing prior papers.</a:t>
            </a:r>
            <a:endParaRPr>
              <a:latin typeface="Inter"/>
              <a:ea typeface="Inter"/>
              <a:cs typeface="Inter"/>
              <a:sym typeface="Inter"/>
            </a:endParaRPr>
          </a:p>
          <a:p>
            <a:pPr indent="0" lvl="0" marL="914400" rtl="0" algn="l">
              <a:spcBef>
                <a:spcPts val="0"/>
              </a:spcBef>
              <a:spcAft>
                <a:spcPts val="0"/>
              </a:spcAft>
              <a:buNone/>
            </a:pPr>
            <a:r>
              <a:t/>
            </a:r>
            <a:endParaRPr>
              <a:latin typeface="Inter"/>
              <a:ea typeface="Inter"/>
              <a:cs typeface="Inter"/>
              <a:sym typeface="Inter"/>
            </a:endParaRPr>
          </a:p>
          <a:p>
            <a:pPr indent="-317500" lvl="0" marL="914400" rtl="0" algn="l">
              <a:spcBef>
                <a:spcPts val="0"/>
              </a:spcBef>
              <a:spcAft>
                <a:spcPts val="0"/>
              </a:spcAft>
              <a:buSzPts val="1400"/>
              <a:buFont typeface="Inter"/>
              <a:buChar char="●"/>
            </a:pPr>
            <a:r>
              <a:rPr lang="en">
                <a:latin typeface="Inter"/>
                <a:ea typeface="Inter"/>
                <a:cs typeface="Inter"/>
                <a:sym typeface="Inter"/>
              </a:rPr>
              <a:t>Previous exams provide students the chance to get insight into how they performed. Reviewing completed papers allows teachers or tutors to point out areas for student growth</a:t>
            </a:r>
            <a:endParaRPr>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635000" y="635000"/>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Study Resources</a:t>
            </a:r>
            <a:endParaRPr b="1" sz="2400">
              <a:solidFill>
                <a:srgbClr val="000000"/>
              </a:solidFill>
              <a:latin typeface="League Spartan"/>
              <a:ea typeface="League Spartan"/>
              <a:cs typeface="League Spartan"/>
              <a:sym typeface="League Spartan"/>
            </a:endParaRPr>
          </a:p>
        </p:txBody>
      </p:sp>
      <p:sp>
        <p:nvSpPr>
          <p:cNvPr id="81" name="Google Shape;81;p16"/>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635000" y="1207700"/>
            <a:ext cx="4445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Study resources in a student portal provide support for learning, easy accessibility, increased efficiency, personalized materials, and exam preparation. These resources are essential for students to achieve academic success by providing additional information and tailored recommendations for individual needs.</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p:txBody>
      </p:sp>
      <p:pic>
        <p:nvPicPr>
          <p:cNvPr id="83" name="Google Shape;83;p16"/>
          <p:cNvPicPr preferRelativeResize="0"/>
          <p:nvPr/>
        </p:nvPicPr>
        <p:blipFill>
          <a:blip r:embed="rId3">
            <a:alphaModFix/>
          </a:blip>
          <a:stretch>
            <a:fillRect/>
          </a:stretch>
        </p:blipFill>
        <p:spPr>
          <a:xfrm>
            <a:off x="5334000" y="0"/>
            <a:ext cx="3810000" cy="5143500"/>
          </a:xfrm>
          <a:prstGeom prst="rect">
            <a:avLst/>
          </a:prstGeom>
          <a:noFill/>
          <a:ln>
            <a:noFill/>
          </a:ln>
        </p:spPr>
      </p:pic>
      <p:sp>
        <p:nvSpPr>
          <p:cNvPr id="84" name="Google Shape;84;p16"/>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4">
                  <a:extLst>
                    <a:ext uri="{A12FA001-AC4F-418D-AE19-62706E023703}">
                      <ahyp:hlinkClr val="tx"/>
                    </a:ext>
                  </a:extLst>
                </a:hlinkClick>
              </a:rPr>
              <a:t>Pexels</a:t>
            </a:r>
            <a:endParaRPr sz="800" u="sng">
              <a:solidFill>
                <a:srgbClr val="FFFFFF"/>
              </a:solidFill>
            </a:endParaRPr>
          </a:p>
        </p:txBody>
      </p:sp>
      <p:sp>
        <p:nvSpPr>
          <p:cNvPr id="85" name="Google Shape;85;p16"/>
          <p:cNvSpPr txBox="1"/>
          <p:nvPr/>
        </p:nvSpPr>
        <p:spPr>
          <a:xfrm>
            <a:off x="688575" y="2952525"/>
            <a:ext cx="4197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general, a student portal must provide study resources. A student portal can help students learn and succeed by giving them access to a variety of materials. It can also be a useful tool for them to reach their academic objectives.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561975" y="165525"/>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User Interface</a:t>
            </a:r>
            <a:endParaRPr b="1" sz="2400">
              <a:solidFill>
                <a:srgbClr val="000000"/>
              </a:solidFill>
              <a:latin typeface="League Spartan"/>
              <a:ea typeface="League Spartan"/>
              <a:cs typeface="League Spartan"/>
              <a:sym typeface="League Spartan"/>
            </a:endParaRPr>
          </a:p>
        </p:txBody>
      </p:sp>
      <p:sp>
        <p:nvSpPr>
          <p:cNvPr id="91" name="Google Shape;91;p17"/>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nvSpPr>
        <p:spPr>
          <a:xfrm>
            <a:off x="635000" y="1207700"/>
            <a:ext cx="4445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3" name="Google Shape;93;p17"/>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3">
                  <a:extLst>
                    <a:ext uri="{A12FA001-AC4F-418D-AE19-62706E023703}">
                      <ahyp:hlinkClr val="tx"/>
                    </a:ext>
                  </a:extLst>
                </a:hlinkClick>
              </a:rPr>
              <a:t>Pexels</a:t>
            </a:r>
            <a:endParaRPr sz="800" u="sng">
              <a:solidFill>
                <a:srgbClr val="FFFFFF"/>
              </a:solidFill>
            </a:endParaRPr>
          </a:p>
        </p:txBody>
      </p:sp>
      <p:pic>
        <p:nvPicPr>
          <p:cNvPr id="94" name="Google Shape;94;p17"/>
          <p:cNvPicPr preferRelativeResize="0"/>
          <p:nvPr/>
        </p:nvPicPr>
        <p:blipFill>
          <a:blip r:embed="rId4">
            <a:alphaModFix/>
          </a:blip>
          <a:stretch>
            <a:fillRect/>
          </a:stretch>
        </p:blipFill>
        <p:spPr>
          <a:xfrm>
            <a:off x="164425" y="814950"/>
            <a:ext cx="8979576" cy="4252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12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00" name="Google Shape;100;p18"/>
          <p:cNvPicPr preferRelativeResize="0"/>
          <p:nvPr/>
        </p:nvPicPr>
        <p:blipFill>
          <a:blip r:embed="rId3">
            <a:alphaModFix/>
          </a:blip>
          <a:stretch>
            <a:fillRect/>
          </a:stretch>
        </p:blipFill>
        <p:spPr>
          <a:xfrm>
            <a:off x="311700" y="137000"/>
            <a:ext cx="8520599" cy="4869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06" name="Google Shape;106;p19"/>
          <p:cNvPicPr preferRelativeResize="0"/>
          <p:nvPr/>
        </p:nvPicPr>
        <p:blipFill>
          <a:blip r:embed="rId3">
            <a:alphaModFix/>
          </a:blip>
          <a:stretch>
            <a:fillRect/>
          </a:stretch>
        </p:blipFill>
        <p:spPr>
          <a:xfrm>
            <a:off x="311700" y="445025"/>
            <a:ext cx="8520601" cy="4494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635000" y="635000"/>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User Interface</a:t>
            </a:r>
            <a:endParaRPr b="1" sz="2400">
              <a:solidFill>
                <a:srgbClr val="000000"/>
              </a:solidFill>
              <a:latin typeface="League Spartan"/>
              <a:ea typeface="League Spartan"/>
              <a:cs typeface="League Spartan"/>
              <a:sym typeface="League Spartan"/>
            </a:endParaRPr>
          </a:p>
        </p:txBody>
      </p:sp>
      <p:sp>
        <p:nvSpPr>
          <p:cNvPr id="112" name="Google Shape;112;p20"/>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nvSpPr>
        <p:spPr>
          <a:xfrm>
            <a:off x="635000" y="1207700"/>
            <a:ext cx="4445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14" name="Google Shape;114;p20"/>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3">
                  <a:extLst>
                    <a:ext uri="{A12FA001-AC4F-418D-AE19-62706E023703}">
                      <ahyp:hlinkClr val="tx"/>
                    </a:ext>
                  </a:extLst>
                </a:hlinkClick>
              </a:rPr>
              <a:t>Pexels</a:t>
            </a:r>
            <a:endParaRPr sz="800" u="sng">
              <a:solidFill>
                <a:srgbClr val="FFFFFF"/>
              </a:solidFill>
            </a:endParaRPr>
          </a:p>
        </p:txBody>
      </p:sp>
      <p:pic>
        <p:nvPicPr>
          <p:cNvPr id="115" name="Google Shape;115;p20"/>
          <p:cNvPicPr preferRelativeResize="0"/>
          <p:nvPr/>
        </p:nvPicPr>
        <p:blipFill>
          <a:blip r:embed="rId4">
            <a:alphaModFix/>
          </a:blip>
          <a:stretch>
            <a:fillRect/>
          </a:stretch>
        </p:blipFill>
        <p:spPr>
          <a:xfrm>
            <a:off x="5295900" y="88800"/>
            <a:ext cx="3848100" cy="2474425"/>
          </a:xfrm>
          <a:prstGeom prst="rect">
            <a:avLst/>
          </a:prstGeom>
          <a:noFill/>
          <a:ln>
            <a:noFill/>
          </a:ln>
        </p:spPr>
      </p:pic>
      <p:pic>
        <p:nvPicPr>
          <p:cNvPr id="116" name="Google Shape;116;p20"/>
          <p:cNvPicPr preferRelativeResize="0"/>
          <p:nvPr/>
        </p:nvPicPr>
        <p:blipFill>
          <a:blip r:embed="rId5">
            <a:alphaModFix/>
          </a:blip>
          <a:stretch>
            <a:fillRect/>
          </a:stretch>
        </p:blipFill>
        <p:spPr>
          <a:xfrm>
            <a:off x="5295900" y="2571750"/>
            <a:ext cx="3848100" cy="2571750"/>
          </a:xfrm>
          <a:prstGeom prst="rect">
            <a:avLst/>
          </a:prstGeom>
          <a:noFill/>
          <a:ln>
            <a:noFill/>
          </a:ln>
        </p:spPr>
      </p:pic>
      <p:pic>
        <p:nvPicPr>
          <p:cNvPr id="117" name="Google Shape;117;p20"/>
          <p:cNvPicPr preferRelativeResize="0"/>
          <p:nvPr/>
        </p:nvPicPr>
        <p:blipFill>
          <a:blip r:embed="rId6">
            <a:alphaModFix/>
          </a:blip>
          <a:stretch>
            <a:fillRect/>
          </a:stretch>
        </p:blipFill>
        <p:spPr>
          <a:xfrm>
            <a:off x="152400" y="1817300"/>
            <a:ext cx="4991099" cy="3041601"/>
          </a:xfrm>
          <a:prstGeom prst="rect">
            <a:avLst/>
          </a:prstGeom>
          <a:noFill/>
          <a:ln>
            <a:noFill/>
          </a:ln>
        </p:spPr>
      </p:pic>
      <p:pic>
        <p:nvPicPr>
          <p:cNvPr id="118" name="Google Shape;118;p20"/>
          <p:cNvPicPr preferRelativeResize="0"/>
          <p:nvPr/>
        </p:nvPicPr>
        <p:blipFill>
          <a:blip r:embed="rId6">
            <a:alphaModFix/>
          </a:blip>
          <a:stretch>
            <a:fillRect/>
          </a:stretch>
        </p:blipFill>
        <p:spPr>
          <a:xfrm>
            <a:off x="351900" y="0"/>
            <a:ext cx="8440200" cy="5143500"/>
          </a:xfrm>
          <a:prstGeom prst="rect">
            <a:avLst/>
          </a:prstGeom>
          <a:noFill/>
          <a:ln>
            <a:noFill/>
          </a:ln>
        </p:spPr>
      </p:pic>
      <p:pic>
        <p:nvPicPr>
          <p:cNvPr id="119" name="Google Shape;119;p20"/>
          <p:cNvPicPr preferRelativeResize="0"/>
          <p:nvPr/>
        </p:nvPicPr>
        <p:blipFill>
          <a:blip r:embed="rId7">
            <a:alphaModFix/>
          </a:blip>
          <a:stretch>
            <a:fillRect/>
          </a:stretch>
        </p:blipFill>
        <p:spPr>
          <a:xfrm>
            <a:off x="0" y="133350"/>
            <a:ext cx="9143999" cy="487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25" name="Google Shape;125;p21"/>
          <p:cNvPicPr preferRelativeResize="0"/>
          <p:nvPr/>
        </p:nvPicPr>
        <p:blipFill>
          <a:blip r:embed="rId3">
            <a:alphaModFix/>
          </a:blip>
          <a:stretch>
            <a:fillRect/>
          </a:stretch>
        </p:blipFill>
        <p:spPr>
          <a:xfrm>
            <a:off x="152400" y="1170125"/>
            <a:ext cx="6270008" cy="3820974"/>
          </a:xfrm>
          <a:prstGeom prst="rect">
            <a:avLst/>
          </a:prstGeom>
          <a:noFill/>
          <a:ln>
            <a:noFill/>
          </a:ln>
        </p:spPr>
      </p:pic>
      <p:pic>
        <p:nvPicPr>
          <p:cNvPr id="126" name="Google Shape;126;p21"/>
          <p:cNvPicPr preferRelativeResize="0"/>
          <p:nvPr/>
        </p:nvPicPr>
        <p:blipFill>
          <a:blip r:embed="rId3">
            <a:alphaModFix/>
          </a:blip>
          <a:stretch>
            <a:fillRect/>
          </a:stretch>
        </p:blipFill>
        <p:spPr>
          <a:xfrm>
            <a:off x="351900" y="0"/>
            <a:ext cx="8440200" cy="5143500"/>
          </a:xfrm>
          <a:prstGeom prst="rect">
            <a:avLst/>
          </a:prstGeom>
          <a:noFill/>
          <a:ln>
            <a:noFill/>
          </a:ln>
        </p:spPr>
      </p:pic>
      <p:pic>
        <p:nvPicPr>
          <p:cNvPr id="127" name="Google Shape;127;p21"/>
          <p:cNvPicPr preferRelativeResize="0"/>
          <p:nvPr/>
        </p:nvPicPr>
        <p:blipFill>
          <a:blip r:embed="rId4">
            <a:alphaModFix/>
          </a:blip>
          <a:stretch>
            <a:fillRect/>
          </a:stretch>
        </p:blipFill>
        <p:spPr>
          <a:xfrm>
            <a:off x="0" y="133350"/>
            <a:ext cx="9143999" cy="4876800"/>
          </a:xfrm>
          <a:prstGeom prst="rect">
            <a:avLst/>
          </a:prstGeom>
          <a:noFill/>
          <a:ln>
            <a:noFill/>
          </a:ln>
        </p:spPr>
      </p:pic>
      <p:pic>
        <p:nvPicPr>
          <p:cNvPr id="128" name="Google Shape;128;p21"/>
          <p:cNvPicPr preferRelativeResize="0"/>
          <p:nvPr/>
        </p:nvPicPr>
        <p:blipFill>
          <a:blip r:embed="rId5">
            <a:alphaModFix/>
          </a:blip>
          <a:stretch>
            <a:fillRect/>
          </a:stretch>
        </p:blipFill>
        <p:spPr>
          <a:xfrm>
            <a:off x="0" y="272362"/>
            <a:ext cx="9144001" cy="4598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