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7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B1484-02B2-45F6-AA4E-90322FC16D1F}" type="datetimeFigureOut">
              <a:rPr lang="en-US" smtClean="0"/>
              <a:t>11/11/2023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1E732-CE0F-420E-922E-F63E1A27F5FD}" type="slidenum">
              <a:rPr lang="en-US" smtClean="0"/>
              <a:t>‹#›</a:t>
            </a:fld>
            <a:endParaRPr lang="en-US"/>
          </a:p>
        </p:txBody>
      </p:sp>
    </p:spTree>
    <p:extLst>
      <p:ext uri="{BB962C8B-B14F-4D97-AF65-F5344CB8AC3E}">
        <p14:creationId xmlns:p14="http://schemas.microsoft.com/office/powerpoint/2010/main" val="1694434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E497B37-72A9-337A-7BD7-6B299A1DF739}"/>
              </a:ext>
            </a:extLst>
          </p:cNvPr>
          <p:cNvSpPr/>
          <p:nvPr/>
        </p:nvSpPr>
        <p:spPr>
          <a:xfrm>
            <a:off x="-25933" y="7746381"/>
            <a:ext cx="6858000" cy="1413826"/>
          </a:xfrm>
          <a:prstGeom prst="rect">
            <a:avLst/>
          </a:prstGeom>
          <a:solidFill>
            <a:srgbClr val="9672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5"/>
          </p:nvPr>
        </p:nvSpPr>
        <p:spPr/>
        <p:txBody>
          <a:bodyPr/>
          <a:lstStyle/>
          <a:p>
            <a:fld id="{A621E732-CE0F-420E-922E-F63E1A27F5FD}" type="slidenum">
              <a:rPr lang="en-US" smtClean="0"/>
              <a:t>1</a:t>
            </a:fld>
            <a:endParaRPr lang="en-US"/>
          </a:p>
        </p:txBody>
      </p:sp>
      <p:sp>
        <p:nvSpPr>
          <p:cNvPr id="5" name="Rectangle 4">
            <a:extLst>
              <a:ext uri="{FF2B5EF4-FFF2-40B4-BE49-F238E27FC236}">
                <a16:creationId xmlns:a16="http://schemas.microsoft.com/office/drawing/2014/main" id="{C623965E-5A3A-1F09-0052-66AD5237BEDE}"/>
              </a:ext>
            </a:extLst>
          </p:cNvPr>
          <p:cNvSpPr/>
          <p:nvPr/>
        </p:nvSpPr>
        <p:spPr>
          <a:xfrm>
            <a:off x="0" y="0"/>
            <a:ext cx="6858000" cy="999744"/>
          </a:xfrm>
          <a:prstGeom prst="rect">
            <a:avLst/>
          </a:prstGeom>
          <a:solidFill>
            <a:srgbClr val="9672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6ECF66-A9CA-77F2-AE04-B7C2F3096F1D}"/>
              </a:ext>
            </a:extLst>
          </p:cNvPr>
          <p:cNvSpPr txBox="1"/>
          <p:nvPr/>
        </p:nvSpPr>
        <p:spPr>
          <a:xfrm>
            <a:off x="1427797" y="381038"/>
            <a:ext cx="816864" cy="323165"/>
          </a:xfrm>
          <a:prstGeom prst="rect">
            <a:avLst/>
          </a:prstGeom>
          <a:noFill/>
        </p:spPr>
        <p:txBody>
          <a:bodyPr wrap="square" rtlCol="0">
            <a:spAutoFit/>
          </a:bodyPr>
          <a:lstStyle/>
          <a:p>
            <a:r>
              <a:rPr lang="pt-BR" sz="1500" b="1" dirty="0">
                <a:solidFill>
                  <a:schemeClr val="bg1"/>
                </a:solidFill>
                <a:highlight>
                  <a:srgbClr val="808080"/>
                </a:highlight>
              </a:rPr>
              <a:t>Home</a:t>
            </a:r>
            <a:endParaRPr lang="en-US" sz="1500" b="1" dirty="0">
              <a:solidFill>
                <a:schemeClr val="bg1"/>
              </a:solidFill>
              <a:highlight>
                <a:srgbClr val="808080"/>
              </a:highlight>
            </a:endParaRPr>
          </a:p>
        </p:txBody>
      </p:sp>
      <p:sp>
        <p:nvSpPr>
          <p:cNvPr id="7" name="TextBox 6">
            <a:extLst>
              <a:ext uri="{FF2B5EF4-FFF2-40B4-BE49-F238E27FC236}">
                <a16:creationId xmlns:a16="http://schemas.microsoft.com/office/drawing/2014/main" id="{BBE6E91C-A233-8D1F-E903-7A666B73EB26}"/>
              </a:ext>
            </a:extLst>
          </p:cNvPr>
          <p:cNvSpPr txBox="1"/>
          <p:nvPr/>
        </p:nvSpPr>
        <p:spPr>
          <a:xfrm>
            <a:off x="2354294" y="381038"/>
            <a:ext cx="1738122" cy="323165"/>
          </a:xfrm>
          <a:prstGeom prst="rect">
            <a:avLst/>
          </a:prstGeom>
          <a:noFill/>
        </p:spPr>
        <p:txBody>
          <a:bodyPr wrap="square" rtlCol="0">
            <a:spAutoFit/>
          </a:bodyPr>
          <a:lstStyle/>
          <a:p>
            <a:r>
              <a:rPr lang="pt-BR" sz="1500" b="1" dirty="0">
                <a:solidFill>
                  <a:schemeClr val="bg1"/>
                </a:solidFill>
                <a:highlight>
                  <a:srgbClr val="808080"/>
                </a:highlight>
              </a:rPr>
              <a:t>Stories &amp; Education</a:t>
            </a:r>
            <a:endParaRPr lang="en-US" sz="1500" b="1" dirty="0">
              <a:solidFill>
                <a:schemeClr val="bg1"/>
              </a:solidFill>
              <a:highlight>
                <a:srgbClr val="808080"/>
              </a:highlight>
            </a:endParaRPr>
          </a:p>
        </p:txBody>
      </p:sp>
      <p:sp>
        <p:nvSpPr>
          <p:cNvPr id="8" name="TextBox 7">
            <a:extLst>
              <a:ext uri="{FF2B5EF4-FFF2-40B4-BE49-F238E27FC236}">
                <a16:creationId xmlns:a16="http://schemas.microsoft.com/office/drawing/2014/main" id="{75DCDFC7-EF0F-338E-F7D9-D51D31CF3AEC}"/>
              </a:ext>
            </a:extLst>
          </p:cNvPr>
          <p:cNvSpPr txBox="1"/>
          <p:nvPr/>
        </p:nvSpPr>
        <p:spPr>
          <a:xfrm>
            <a:off x="4265104" y="381038"/>
            <a:ext cx="3011424" cy="323165"/>
          </a:xfrm>
          <a:prstGeom prst="rect">
            <a:avLst/>
          </a:prstGeom>
          <a:noFill/>
        </p:spPr>
        <p:txBody>
          <a:bodyPr wrap="square" rtlCol="0">
            <a:spAutoFit/>
          </a:bodyPr>
          <a:lstStyle/>
          <a:p>
            <a:r>
              <a:rPr lang="pt-BR" sz="1500" b="1" dirty="0">
                <a:solidFill>
                  <a:schemeClr val="bg1"/>
                </a:solidFill>
                <a:highlight>
                  <a:srgbClr val="808080"/>
                </a:highlight>
              </a:rPr>
              <a:t>Fórum &amp; Community Profiles</a:t>
            </a:r>
            <a:endParaRPr lang="en-US" sz="1500" b="1" dirty="0">
              <a:solidFill>
                <a:schemeClr val="bg1"/>
              </a:solidFill>
              <a:highlight>
                <a:srgbClr val="808080"/>
              </a:highlight>
            </a:endParaRPr>
          </a:p>
        </p:txBody>
      </p:sp>
      <p:pic>
        <p:nvPicPr>
          <p:cNvPr id="10" name="Picture 9" descr="A logo of a computer with gears&#10;&#10;Description automatically generated">
            <a:extLst>
              <a:ext uri="{FF2B5EF4-FFF2-40B4-BE49-F238E27FC236}">
                <a16:creationId xmlns:a16="http://schemas.microsoft.com/office/drawing/2014/main" id="{6E8D7D51-7E42-E759-DD9C-8B60DC6AF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9" y="0"/>
            <a:ext cx="952500" cy="952500"/>
          </a:xfrm>
          <a:prstGeom prst="rect">
            <a:avLst/>
          </a:prstGeom>
        </p:spPr>
      </p:pic>
      <p:sp>
        <p:nvSpPr>
          <p:cNvPr id="11" name="TextBox 10">
            <a:extLst>
              <a:ext uri="{FF2B5EF4-FFF2-40B4-BE49-F238E27FC236}">
                <a16:creationId xmlns:a16="http://schemas.microsoft.com/office/drawing/2014/main" id="{C1BE348D-8CD6-A7C3-60CD-F5C98442FE90}"/>
              </a:ext>
            </a:extLst>
          </p:cNvPr>
          <p:cNvSpPr txBox="1"/>
          <p:nvPr/>
        </p:nvSpPr>
        <p:spPr>
          <a:xfrm>
            <a:off x="850392" y="1085241"/>
            <a:ext cx="5157216" cy="369332"/>
          </a:xfrm>
          <a:prstGeom prst="rect">
            <a:avLst/>
          </a:prstGeom>
          <a:noFill/>
        </p:spPr>
        <p:txBody>
          <a:bodyPr wrap="square" rtlCol="0">
            <a:spAutoFit/>
          </a:bodyPr>
          <a:lstStyle/>
          <a:p>
            <a:pPr algn="ctr"/>
            <a:r>
              <a:rPr lang="pt-BR" dirty="0"/>
              <a:t>Women &amp; IT</a:t>
            </a:r>
            <a:endParaRPr lang="en-US" dirty="0"/>
          </a:p>
        </p:txBody>
      </p:sp>
      <p:sp>
        <p:nvSpPr>
          <p:cNvPr id="13" name="TextBox 12">
            <a:extLst>
              <a:ext uri="{FF2B5EF4-FFF2-40B4-BE49-F238E27FC236}">
                <a16:creationId xmlns:a16="http://schemas.microsoft.com/office/drawing/2014/main" id="{D4E0B8BC-911C-AC79-41C1-83A62658E178}"/>
              </a:ext>
            </a:extLst>
          </p:cNvPr>
          <p:cNvSpPr txBox="1"/>
          <p:nvPr/>
        </p:nvSpPr>
        <p:spPr>
          <a:xfrm>
            <a:off x="1948360" y="1719080"/>
            <a:ext cx="4633487" cy="2631490"/>
          </a:xfrm>
          <a:prstGeom prst="rect">
            <a:avLst/>
          </a:prstGeom>
          <a:noFill/>
        </p:spPr>
        <p:txBody>
          <a:bodyPr wrap="square">
            <a:spAutoFit/>
          </a:bodyPr>
          <a:lstStyle/>
          <a:p>
            <a:pPr algn="just"/>
            <a:r>
              <a:rPr lang="en-US" sz="1100" b="0" i="0" dirty="0">
                <a:solidFill>
                  <a:srgbClr val="34435E"/>
                </a:solidFill>
                <a:effectLst/>
                <a:latin typeface="Lato, san-serif"/>
              </a:rPr>
              <a:t>Welcome to our space dedicated to the inspiring journey of women who courageously decided to follow a new path in Information Technology (IT) after the age of 30. Here, we celebrate real stories of determination, reinvention, and professional success. Changing careers can seem like a challenging decision, especially when you're over 30. However, we firmly believe that it's never too late to seek new horizons and explore latent passions. That's why we're highlighting women who took this courageous step, sharing their experiences and lessons learned as they entered the dynamic world of IT. On our pages, you will find authentic accounts, revealing the ups and downs of this transition. From the moment of decision to achieving professional goals in IT, each story is a source of inspiration for those contemplating a similar change. Our protagonists demonstrate that with dedication, continuous learning, and resilience, it is possible to achieve success in a new career, even after the age of 30.</a:t>
            </a:r>
            <a:endParaRPr lang="en-US" sz="1100" dirty="0"/>
          </a:p>
        </p:txBody>
      </p:sp>
      <p:pic>
        <p:nvPicPr>
          <p:cNvPr id="1026" name="Picture 2" descr="image for homepage">
            <a:extLst>
              <a:ext uri="{FF2B5EF4-FFF2-40B4-BE49-F238E27FC236}">
                <a16:creationId xmlns:a16="http://schemas.microsoft.com/office/drawing/2014/main" id="{F26D08AC-90A4-ABA0-A405-2067125DA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271" y="7730174"/>
            <a:ext cx="2072729" cy="1413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for homepage">
            <a:extLst>
              <a:ext uri="{FF2B5EF4-FFF2-40B4-BE49-F238E27FC236}">
                <a16:creationId xmlns:a16="http://schemas.microsoft.com/office/drawing/2014/main" id="{65C16295-37CB-81ED-BB24-3EC6438E84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22" y="1719080"/>
            <a:ext cx="1620956" cy="24314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for homepage">
            <a:extLst>
              <a:ext uri="{FF2B5EF4-FFF2-40B4-BE49-F238E27FC236}">
                <a16:creationId xmlns:a16="http://schemas.microsoft.com/office/drawing/2014/main" id="{93B18016-0A5E-AB1A-152A-1F50F6F0BD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8958" y="4444476"/>
            <a:ext cx="2923109" cy="263149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CEAB58B-7FB1-A82F-D26F-59ACDDF9484B}"/>
              </a:ext>
            </a:extLst>
          </p:cNvPr>
          <p:cNvSpPr txBox="1"/>
          <p:nvPr/>
        </p:nvSpPr>
        <p:spPr>
          <a:xfrm>
            <a:off x="0" y="4444476"/>
            <a:ext cx="3639312" cy="2631490"/>
          </a:xfrm>
          <a:prstGeom prst="rect">
            <a:avLst/>
          </a:prstGeom>
          <a:noFill/>
        </p:spPr>
        <p:txBody>
          <a:bodyPr wrap="square">
            <a:spAutoFit/>
          </a:bodyPr>
          <a:lstStyle>
            <a:defPPr>
              <a:defRPr lang="en-US"/>
            </a:defPPr>
            <a:lvl1pPr>
              <a:defRPr sz="1100" b="0" i="0">
                <a:solidFill>
                  <a:srgbClr val="34435E"/>
                </a:solidFill>
                <a:effectLst/>
                <a:latin typeface="Lato, san-serif"/>
              </a:defRPr>
            </a:lvl1pPr>
          </a:lstStyle>
          <a:p>
            <a:r>
              <a:rPr lang="en-US" dirty="0"/>
              <a:t>In addition to inspiring stories, we provide valuable resources to support your journey. You'll find practical guidance on the essential skills to thrive in IT, as well as information on relevant courses and workshops. Our discussion forum is a welcoming space to share questions, seek advice, and connect with others walking the same path. We believe that each person has untapped potential and that the courage to pursue a new career deserves to be celebrated. We hope this space inspires and empowers you to make bold decisions on your professional journey. Together, we can turn dreams into reality and achieve success in Information Technology, no matter your age or starting point. We are here to support you every step of the way. Welcome to our community!</a:t>
            </a:r>
          </a:p>
        </p:txBody>
      </p:sp>
      <p:sp>
        <p:nvSpPr>
          <p:cNvPr id="18" name="TextBox 17">
            <a:extLst>
              <a:ext uri="{FF2B5EF4-FFF2-40B4-BE49-F238E27FC236}">
                <a16:creationId xmlns:a16="http://schemas.microsoft.com/office/drawing/2014/main" id="{C3B8935D-2D8F-EC7F-ACA1-970D0B37812C}"/>
              </a:ext>
            </a:extLst>
          </p:cNvPr>
          <p:cNvSpPr txBox="1"/>
          <p:nvPr/>
        </p:nvSpPr>
        <p:spPr>
          <a:xfrm>
            <a:off x="-150496" y="8677530"/>
            <a:ext cx="2767683" cy="400110"/>
          </a:xfrm>
          <a:prstGeom prst="rect">
            <a:avLst/>
          </a:prstGeom>
          <a:noFill/>
        </p:spPr>
        <p:txBody>
          <a:bodyPr wrap="square">
            <a:spAutoFit/>
          </a:bodyPr>
          <a:lstStyle/>
          <a:p>
            <a:pPr algn="ctr"/>
            <a:r>
              <a:rPr lang="pt-BR" sz="1000" b="1" i="0" dirty="0">
                <a:solidFill>
                  <a:srgbClr val="000000"/>
                </a:solidFill>
                <a:effectLst/>
                <a:latin typeface="Montserrat" panose="00000500000000000000" pitchFamily="2" charset="0"/>
              </a:rPr>
              <a:t>Women &amp; IT © 2023 </a:t>
            </a:r>
          </a:p>
          <a:p>
            <a:pPr algn="ctr"/>
            <a:r>
              <a:rPr lang="pt-BR" sz="1000" b="1" i="0" dirty="0">
                <a:solidFill>
                  <a:srgbClr val="000000"/>
                </a:solidFill>
                <a:effectLst/>
                <a:latin typeface="Montserrat" panose="00000500000000000000" pitchFamily="2" charset="0"/>
              </a:rPr>
              <a:t> Ana Lucia da Silva Monteiro</a:t>
            </a:r>
            <a:endParaRPr lang="en-US" altLang="en-US" sz="1000" dirty="0"/>
          </a:p>
        </p:txBody>
      </p:sp>
    </p:spTree>
    <p:extLst>
      <p:ext uri="{BB962C8B-B14F-4D97-AF65-F5344CB8AC3E}">
        <p14:creationId xmlns:p14="http://schemas.microsoft.com/office/powerpoint/2010/main" val="125851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5E70-552F-8282-F6B0-3D79BF20B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99A6A-4618-BB00-91A0-AA791B099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EB8AE4-F63D-0BD3-4959-30600FDB64F4}"/>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5" name="Footer Placeholder 4">
            <a:extLst>
              <a:ext uri="{FF2B5EF4-FFF2-40B4-BE49-F238E27FC236}">
                <a16:creationId xmlns:a16="http://schemas.microsoft.com/office/drawing/2014/main" id="{19A34F66-A5BB-7B75-B1EC-80CBF71DF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2D86E-2D81-2503-CEB1-DD37871F9888}"/>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349887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E29A-D87B-9683-3C0F-FCFB2F19F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12681-8CA2-2101-9D09-3891441F3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ACB84-5F47-02A4-D32D-7FA902A908D7}"/>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5" name="Footer Placeholder 4">
            <a:extLst>
              <a:ext uri="{FF2B5EF4-FFF2-40B4-BE49-F238E27FC236}">
                <a16:creationId xmlns:a16="http://schemas.microsoft.com/office/drawing/2014/main" id="{DF52C7E8-1E90-610F-912D-3DE0DCA69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8EC58-9585-E0B5-A46D-471B3469BD28}"/>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293117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94524-C4EE-F257-B6AD-04DFDD2EA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ACB1D-5E1C-1872-0B57-7FF6B334E7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76955-6B10-3FBA-4008-7F163CF30E57}"/>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5" name="Footer Placeholder 4">
            <a:extLst>
              <a:ext uri="{FF2B5EF4-FFF2-40B4-BE49-F238E27FC236}">
                <a16:creationId xmlns:a16="http://schemas.microsoft.com/office/drawing/2014/main" id="{3543F5BD-122A-C328-6760-CFBD8AEBE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6AE85-66A9-57C5-6DE1-40D910201198}"/>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338283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7132-70B8-FD51-9ECB-54342F9E1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4F659-C723-800D-1CAF-DEFF3D220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50BC5-FDBC-5509-1DC5-E9B1FF939068}"/>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5" name="Footer Placeholder 4">
            <a:extLst>
              <a:ext uri="{FF2B5EF4-FFF2-40B4-BE49-F238E27FC236}">
                <a16:creationId xmlns:a16="http://schemas.microsoft.com/office/drawing/2014/main" id="{164B10B5-4D1A-079C-F940-4E001725C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CC55A-6695-C832-10CE-C006D1F7330B}"/>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395764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8D8D-BE40-705F-BE7B-D14EBE4607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8BF95-171B-4907-C77D-6161EDDC1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7ED27-5BE7-F276-4F89-36EBCF91466B}"/>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5" name="Footer Placeholder 4">
            <a:extLst>
              <a:ext uri="{FF2B5EF4-FFF2-40B4-BE49-F238E27FC236}">
                <a16:creationId xmlns:a16="http://schemas.microsoft.com/office/drawing/2014/main" id="{9541F92A-3798-857E-AF4C-F245E34F7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005FC-B4F5-F618-1109-471EAF02240C}"/>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380522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A30D-A13F-DC2A-B1C3-9B2B5DF45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5380BC-8BD3-4BB6-346B-D35FF527C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897AF-74CB-967B-3444-787EA6724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5C363A-F606-490C-6C92-7D242ED964B8}"/>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6" name="Footer Placeholder 5">
            <a:extLst>
              <a:ext uri="{FF2B5EF4-FFF2-40B4-BE49-F238E27FC236}">
                <a16:creationId xmlns:a16="http://schemas.microsoft.com/office/drawing/2014/main" id="{0F816E1E-B936-FE51-3651-E26529398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9AF13-B9F4-CC67-37E6-E102D8645476}"/>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379241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434D-E8BE-3EAB-5EB3-85C4E2E076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207706-A9CD-0682-6E1D-D2C687FC6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D65A0-B622-3305-370F-B2ABA27D56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CC76C1-A725-53B2-3D19-B1E1F9FB12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F07FFF-3B8A-D147-1DEF-1B886840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E50D3A-1869-4966-0C72-4B4E17280F42}"/>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8" name="Footer Placeholder 7">
            <a:extLst>
              <a:ext uri="{FF2B5EF4-FFF2-40B4-BE49-F238E27FC236}">
                <a16:creationId xmlns:a16="http://schemas.microsoft.com/office/drawing/2014/main" id="{4C0BFCAA-A655-48B1-32E8-0C56E3DBE3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D3ECD7-46C0-3B53-B331-2410B374A514}"/>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362050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867-05D6-F17C-E4A6-0D0ED7D4EA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C56F7-9AEA-2E60-AF33-400FFDA03B4A}"/>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4" name="Footer Placeholder 3">
            <a:extLst>
              <a:ext uri="{FF2B5EF4-FFF2-40B4-BE49-F238E27FC236}">
                <a16:creationId xmlns:a16="http://schemas.microsoft.com/office/drawing/2014/main" id="{F1C14E3B-58F5-D5DD-51F1-367EBF2836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B851CC-F036-E71E-C2D0-BCFDF6EB50E1}"/>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280099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E82C7-3F69-50E9-7DEF-B3B42F0DB2BC}"/>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3" name="Footer Placeholder 2">
            <a:extLst>
              <a:ext uri="{FF2B5EF4-FFF2-40B4-BE49-F238E27FC236}">
                <a16:creationId xmlns:a16="http://schemas.microsoft.com/office/drawing/2014/main" id="{CFD5295C-FD71-327C-E573-3E7545E822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5FF6E-C8BC-E268-1853-B384BD557E8D}"/>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309265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40C2-D332-67AC-DF1D-17D34D81B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FE7544-16AF-F86C-1427-B48DB8B3D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772503-50B0-5020-1366-331D7976A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17F5C-1172-56C0-301A-600E055EAECD}"/>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6" name="Footer Placeholder 5">
            <a:extLst>
              <a:ext uri="{FF2B5EF4-FFF2-40B4-BE49-F238E27FC236}">
                <a16:creationId xmlns:a16="http://schemas.microsoft.com/office/drawing/2014/main" id="{824254AF-DB46-2A01-89AD-D81F8A08E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F20A6-4F4E-85E0-E66D-FB2A3147186F}"/>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145810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CCB5-5E28-7662-CD0A-0BF87003B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FB31B-41C6-B7CA-A8EB-29C105462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3DCBB0-4011-3A55-A5AF-F23CB9A67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C2AAD-3DF3-1C36-DBBD-D325EBE24002}"/>
              </a:ext>
            </a:extLst>
          </p:cNvPr>
          <p:cNvSpPr>
            <a:spLocks noGrp="1"/>
          </p:cNvSpPr>
          <p:nvPr>
            <p:ph type="dt" sz="half" idx="10"/>
          </p:nvPr>
        </p:nvSpPr>
        <p:spPr/>
        <p:txBody>
          <a:bodyPr/>
          <a:lstStyle/>
          <a:p>
            <a:fld id="{55E13350-F120-4977-AB26-2C9130831710}" type="datetimeFigureOut">
              <a:rPr lang="en-US" smtClean="0"/>
              <a:t>11/11/2023</a:t>
            </a:fld>
            <a:endParaRPr lang="en-US"/>
          </a:p>
        </p:txBody>
      </p:sp>
      <p:sp>
        <p:nvSpPr>
          <p:cNvPr id="6" name="Footer Placeholder 5">
            <a:extLst>
              <a:ext uri="{FF2B5EF4-FFF2-40B4-BE49-F238E27FC236}">
                <a16:creationId xmlns:a16="http://schemas.microsoft.com/office/drawing/2014/main" id="{2AD38224-21E3-2981-7169-646B141B7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F22DC-9293-1884-2511-8CD2693AA760}"/>
              </a:ext>
            </a:extLst>
          </p:cNvPr>
          <p:cNvSpPr>
            <a:spLocks noGrp="1"/>
          </p:cNvSpPr>
          <p:nvPr>
            <p:ph type="sldNum" sz="quarter" idx="12"/>
          </p:nvPr>
        </p:nvSpPr>
        <p:spPr/>
        <p:txBody>
          <a:bodyPr/>
          <a:lstStyle/>
          <a:p>
            <a:fld id="{C194E0EC-A7E4-44F6-92F3-0E887BC55E60}" type="slidenum">
              <a:rPr lang="en-US" smtClean="0"/>
              <a:t>‹#›</a:t>
            </a:fld>
            <a:endParaRPr lang="en-US"/>
          </a:p>
        </p:txBody>
      </p:sp>
    </p:spTree>
    <p:extLst>
      <p:ext uri="{BB962C8B-B14F-4D97-AF65-F5344CB8AC3E}">
        <p14:creationId xmlns:p14="http://schemas.microsoft.com/office/powerpoint/2010/main" val="180287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ED058-4904-EC2B-4CD2-A04E7C03E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087D96-D487-6FCB-9173-F3847199A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46ECE-3242-3EAD-8ADA-510E2EC49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13350-F120-4977-AB26-2C9130831710}" type="datetimeFigureOut">
              <a:rPr lang="en-US" smtClean="0"/>
              <a:t>11/11/2023</a:t>
            </a:fld>
            <a:endParaRPr lang="en-US"/>
          </a:p>
        </p:txBody>
      </p:sp>
      <p:sp>
        <p:nvSpPr>
          <p:cNvPr id="5" name="Footer Placeholder 4">
            <a:extLst>
              <a:ext uri="{FF2B5EF4-FFF2-40B4-BE49-F238E27FC236}">
                <a16:creationId xmlns:a16="http://schemas.microsoft.com/office/drawing/2014/main" id="{FCE098BF-3DA5-B37D-6CBB-10F1E3565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742A77-59D7-3E5E-F27F-7C5C6AF5D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4E0EC-A7E4-44F6-92F3-0E887BC55E60}" type="slidenum">
              <a:rPr lang="en-US" smtClean="0"/>
              <a:t>‹#›</a:t>
            </a:fld>
            <a:endParaRPr lang="en-US"/>
          </a:p>
        </p:txBody>
      </p:sp>
    </p:spTree>
    <p:extLst>
      <p:ext uri="{BB962C8B-B14F-4D97-AF65-F5344CB8AC3E}">
        <p14:creationId xmlns:p14="http://schemas.microsoft.com/office/powerpoint/2010/main" val="1291227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240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345</Words>
  <Application>Microsoft Office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Lato, san-serif</vt:lpstr>
      <vt:lpstr>Montserrat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L S Monteiro</dc:creator>
  <cp:lastModifiedBy>Ana L S Monteiro</cp:lastModifiedBy>
  <cp:revision>3</cp:revision>
  <dcterms:created xsi:type="dcterms:W3CDTF">2023-11-11T03:14:55Z</dcterms:created>
  <dcterms:modified xsi:type="dcterms:W3CDTF">2023-11-11T03:46:03Z</dcterms:modified>
</cp:coreProperties>
</file>