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8664-44F7-4616-A7F0-619E3CFCBC84}" type="datetimeFigureOut">
              <a:rPr lang="en-US" smtClean="0"/>
              <a:t>11/11/2023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0D05C-278C-4A00-AF66-735ADCC65951}" type="slidenum">
              <a:rPr lang="en-US" smtClean="0"/>
              <a:t>‹#›</a:t>
            </a:fld>
            <a:endParaRPr lang="en-US"/>
          </a:p>
        </p:txBody>
      </p:sp>
    </p:spTree>
    <p:extLst>
      <p:ext uri="{BB962C8B-B14F-4D97-AF65-F5344CB8AC3E}">
        <p14:creationId xmlns:p14="http://schemas.microsoft.com/office/powerpoint/2010/main" val="200186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CFF0D05C-278C-4A00-AF66-735ADCC65951}" type="slidenum">
              <a:rPr lang="en-US" smtClean="0"/>
              <a:t>1</a:t>
            </a:fld>
            <a:endParaRPr lang="en-US"/>
          </a:p>
        </p:txBody>
      </p:sp>
      <p:sp>
        <p:nvSpPr>
          <p:cNvPr id="5" name="Rectangle 4">
            <a:extLst>
              <a:ext uri="{FF2B5EF4-FFF2-40B4-BE49-F238E27FC236}">
                <a16:creationId xmlns:a16="http://schemas.microsoft.com/office/drawing/2014/main" id="{5E6DA4F9-87E7-2F05-05D9-C5EB48B5AFDA}"/>
              </a:ext>
            </a:extLst>
          </p:cNvPr>
          <p:cNvSpPr/>
          <p:nvPr/>
        </p:nvSpPr>
        <p:spPr>
          <a:xfrm>
            <a:off x="-1587" y="8441784"/>
            <a:ext cx="6858000" cy="702216"/>
          </a:xfrm>
          <a:prstGeom prst="rect">
            <a:avLst/>
          </a:prstGeom>
          <a:solidFill>
            <a:srgbClr val="967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0096168-A5F7-9DE7-A527-18973786C40E}"/>
              </a:ext>
            </a:extLst>
          </p:cNvPr>
          <p:cNvSpPr/>
          <p:nvPr/>
        </p:nvSpPr>
        <p:spPr>
          <a:xfrm>
            <a:off x="-1587" y="0"/>
            <a:ext cx="6858000" cy="952500"/>
          </a:xfrm>
          <a:prstGeom prst="rect">
            <a:avLst/>
          </a:prstGeom>
          <a:solidFill>
            <a:srgbClr val="967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uter with gears&#10;&#10;Description automatically generated">
            <a:extLst>
              <a:ext uri="{FF2B5EF4-FFF2-40B4-BE49-F238E27FC236}">
                <a16:creationId xmlns:a16="http://schemas.microsoft.com/office/drawing/2014/main" id="{FFF4A7F2-5842-409B-2C06-0B86DFC75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7" y="0"/>
            <a:ext cx="952500" cy="952500"/>
          </a:xfrm>
          <a:prstGeom prst="rect">
            <a:avLst/>
          </a:prstGeom>
        </p:spPr>
      </p:pic>
      <p:sp>
        <p:nvSpPr>
          <p:cNvPr id="8" name="TextBox 7">
            <a:extLst>
              <a:ext uri="{FF2B5EF4-FFF2-40B4-BE49-F238E27FC236}">
                <a16:creationId xmlns:a16="http://schemas.microsoft.com/office/drawing/2014/main" id="{E1AAB04C-24C4-3D44-5B59-CA92E635442E}"/>
              </a:ext>
            </a:extLst>
          </p:cNvPr>
          <p:cNvSpPr txBox="1"/>
          <p:nvPr/>
        </p:nvSpPr>
        <p:spPr>
          <a:xfrm>
            <a:off x="1427797" y="381038"/>
            <a:ext cx="816864" cy="323165"/>
          </a:xfrm>
          <a:prstGeom prst="rect">
            <a:avLst/>
          </a:prstGeom>
          <a:noFill/>
        </p:spPr>
        <p:txBody>
          <a:bodyPr wrap="square" rtlCol="0">
            <a:spAutoFit/>
          </a:bodyPr>
          <a:lstStyle/>
          <a:p>
            <a:r>
              <a:rPr lang="pt-BR" sz="1500" b="1" dirty="0">
                <a:solidFill>
                  <a:schemeClr val="bg1"/>
                </a:solidFill>
                <a:highlight>
                  <a:srgbClr val="808080"/>
                </a:highlight>
              </a:rPr>
              <a:t>Home</a:t>
            </a:r>
            <a:endParaRPr lang="en-US" sz="1500" b="1" dirty="0">
              <a:solidFill>
                <a:schemeClr val="bg1"/>
              </a:solidFill>
              <a:highlight>
                <a:srgbClr val="808080"/>
              </a:highlight>
            </a:endParaRPr>
          </a:p>
        </p:txBody>
      </p:sp>
      <p:sp>
        <p:nvSpPr>
          <p:cNvPr id="9" name="TextBox 8">
            <a:extLst>
              <a:ext uri="{FF2B5EF4-FFF2-40B4-BE49-F238E27FC236}">
                <a16:creationId xmlns:a16="http://schemas.microsoft.com/office/drawing/2014/main" id="{AC7369DC-A5D3-302C-2C4A-E304B7DBB99E}"/>
              </a:ext>
            </a:extLst>
          </p:cNvPr>
          <p:cNvSpPr txBox="1"/>
          <p:nvPr/>
        </p:nvSpPr>
        <p:spPr>
          <a:xfrm>
            <a:off x="2354294" y="381038"/>
            <a:ext cx="1738122" cy="323165"/>
          </a:xfrm>
          <a:prstGeom prst="rect">
            <a:avLst/>
          </a:prstGeom>
          <a:noFill/>
        </p:spPr>
        <p:txBody>
          <a:bodyPr wrap="square" rtlCol="0">
            <a:spAutoFit/>
          </a:bodyPr>
          <a:lstStyle/>
          <a:p>
            <a:r>
              <a:rPr lang="pt-BR" sz="1500" b="1" dirty="0">
                <a:solidFill>
                  <a:schemeClr val="bg1"/>
                </a:solidFill>
                <a:highlight>
                  <a:srgbClr val="808080"/>
                </a:highlight>
              </a:rPr>
              <a:t>Stories &amp; Education</a:t>
            </a:r>
            <a:endParaRPr lang="en-US" sz="1500" b="1" dirty="0">
              <a:solidFill>
                <a:schemeClr val="bg1"/>
              </a:solidFill>
              <a:highlight>
                <a:srgbClr val="808080"/>
              </a:highlight>
            </a:endParaRPr>
          </a:p>
        </p:txBody>
      </p:sp>
      <p:sp>
        <p:nvSpPr>
          <p:cNvPr id="10" name="TextBox 9">
            <a:extLst>
              <a:ext uri="{FF2B5EF4-FFF2-40B4-BE49-F238E27FC236}">
                <a16:creationId xmlns:a16="http://schemas.microsoft.com/office/drawing/2014/main" id="{2E7DB8E8-1B4B-F8D0-DDAB-D2E14DDDCAAA}"/>
              </a:ext>
            </a:extLst>
          </p:cNvPr>
          <p:cNvSpPr txBox="1"/>
          <p:nvPr/>
        </p:nvSpPr>
        <p:spPr>
          <a:xfrm>
            <a:off x="4265104" y="381038"/>
            <a:ext cx="3011424" cy="323165"/>
          </a:xfrm>
          <a:prstGeom prst="rect">
            <a:avLst/>
          </a:prstGeom>
          <a:noFill/>
        </p:spPr>
        <p:txBody>
          <a:bodyPr wrap="square" rtlCol="0">
            <a:spAutoFit/>
          </a:bodyPr>
          <a:lstStyle/>
          <a:p>
            <a:r>
              <a:rPr lang="pt-BR" sz="1500" b="1" dirty="0">
                <a:solidFill>
                  <a:schemeClr val="bg1"/>
                </a:solidFill>
                <a:highlight>
                  <a:srgbClr val="808080"/>
                </a:highlight>
              </a:rPr>
              <a:t>Fórum &amp; Community Profiles</a:t>
            </a:r>
            <a:endParaRPr lang="en-US" sz="1500" b="1" dirty="0">
              <a:solidFill>
                <a:schemeClr val="bg1"/>
              </a:solidFill>
              <a:highlight>
                <a:srgbClr val="808080"/>
              </a:highlight>
            </a:endParaRPr>
          </a:p>
        </p:txBody>
      </p:sp>
      <p:sp>
        <p:nvSpPr>
          <p:cNvPr id="12" name="TextBox 11">
            <a:extLst>
              <a:ext uri="{FF2B5EF4-FFF2-40B4-BE49-F238E27FC236}">
                <a16:creationId xmlns:a16="http://schemas.microsoft.com/office/drawing/2014/main" id="{ECE877AF-16FF-EEB8-4DE7-AB32B200478C}"/>
              </a:ext>
            </a:extLst>
          </p:cNvPr>
          <p:cNvSpPr txBox="1"/>
          <p:nvPr/>
        </p:nvSpPr>
        <p:spPr>
          <a:xfrm>
            <a:off x="1719009" y="1245342"/>
            <a:ext cx="3651504" cy="369332"/>
          </a:xfrm>
          <a:prstGeom prst="rect">
            <a:avLst/>
          </a:prstGeom>
          <a:noFill/>
        </p:spPr>
        <p:txBody>
          <a:bodyPr wrap="square">
            <a:spAutoFit/>
          </a:bodyPr>
          <a:lstStyle/>
          <a:p>
            <a:pPr algn="ctr"/>
            <a:r>
              <a:rPr lang="en-US" b="1" i="0" dirty="0">
                <a:effectLst/>
                <a:latin typeface="var(--heading-font)"/>
              </a:rPr>
              <a:t>Stories &amp; Education</a:t>
            </a:r>
          </a:p>
        </p:txBody>
      </p:sp>
      <p:pic>
        <p:nvPicPr>
          <p:cNvPr id="1026" name="Picture 2" descr="image for page2">
            <a:extLst>
              <a:ext uri="{FF2B5EF4-FFF2-40B4-BE49-F238E27FC236}">
                <a16:creationId xmlns:a16="http://schemas.microsoft.com/office/drawing/2014/main" id="{58C23931-5215-BC8D-929E-242B61809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32" y="2957802"/>
            <a:ext cx="1959927" cy="195992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EDF1E53-21EE-79F2-245C-844C6D1097BF}"/>
              </a:ext>
            </a:extLst>
          </p:cNvPr>
          <p:cNvSpPr txBox="1"/>
          <p:nvPr/>
        </p:nvSpPr>
        <p:spPr>
          <a:xfrm>
            <a:off x="88329" y="1848648"/>
            <a:ext cx="6658381" cy="1107996"/>
          </a:xfrm>
          <a:prstGeom prst="rect">
            <a:avLst/>
          </a:prstGeom>
          <a:noFill/>
        </p:spPr>
        <p:txBody>
          <a:bodyPr wrap="square">
            <a:spAutoFit/>
          </a:bodyPr>
          <a:lstStyle>
            <a:defPPr>
              <a:defRPr lang="en-US"/>
            </a:defPPr>
            <a:lvl1pPr algn="just">
              <a:defRPr sz="1100" b="0" i="0">
                <a:solidFill>
                  <a:srgbClr val="34435E"/>
                </a:solidFill>
                <a:effectLst/>
                <a:latin typeface="Lato, san-serif"/>
              </a:defRPr>
            </a:lvl1pPr>
          </a:lstStyle>
          <a:p>
            <a:r>
              <a:rPr lang="en-US" dirty="0"/>
              <a:t>Here you will find a rich collection of stories shared by women who have taken the path to Information Technology (IT) after the age of 30. These narratives are sources of inspiration and learning, revealing the challenges overcome, the achievements achieved and the valuable insights that each of them acquired along this journey. In addition, we also dedicate space to providing educational resources and essential information about the world of IT, aiming to support those who want to embark on this exciting professional transformation. We believe that knowledge is the key to success!</a:t>
            </a:r>
          </a:p>
        </p:txBody>
      </p:sp>
      <p:pic>
        <p:nvPicPr>
          <p:cNvPr id="1028" name="Picture 4" descr="image for page2">
            <a:extLst>
              <a:ext uri="{FF2B5EF4-FFF2-40B4-BE49-F238E27FC236}">
                <a16:creationId xmlns:a16="http://schemas.microsoft.com/office/drawing/2014/main" id="{DC0DAB24-0C9D-AC4E-1A61-7C61DEABDF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176" y="6894006"/>
            <a:ext cx="2268793" cy="1513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page2">
            <a:extLst>
              <a:ext uri="{FF2B5EF4-FFF2-40B4-BE49-F238E27FC236}">
                <a16:creationId xmlns:a16="http://schemas.microsoft.com/office/drawing/2014/main" id="{DABFAA00-A6F0-14FE-C942-6E465FA88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1495" y="5035597"/>
            <a:ext cx="1959928" cy="163118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7">
            <a:extLst>
              <a:ext uri="{FF2B5EF4-FFF2-40B4-BE49-F238E27FC236}">
                <a16:creationId xmlns:a16="http://schemas.microsoft.com/office/drawing/2014/main" id="{D59C7236-336B-6DF7-0009-310AECA76F5B}"/>
              </a:ext>
            </a:extLst>
          </p:cNvPr>
          <p:cNvSpPr>
            <a:spLocks noChangeArrowheads="1"/>
          </p:cNvSpPr>
          <p:nvPr/>
        </p:nvSpPr>
        <p:spPr bwMode="auto">
          <a:xfrm>
            <a:off x="2122519" y="3383598"/>
            <a:ext cx="4285170" cy="934241"/>
          </a:xfrm>
          <a:prstGeom prst="rect">
            <a:avLst/>
          </a:prstGeom>
          <a:noFill/>
          <a:ln>
            <a:noFill/>
          </a:ln>
          <a:effectLst/>
        </p:spPr>
        <p:txBody>
          <a:bodyPr vert="horz" wrap="square" lIns="0" tIns="-17457" rIns="0" bIns="-17457"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100" dirty="0"/>
              <a:t>Where to start? </a:t>
            </a:r>
          </a:p>
          <a:p>
            <a:pPr marL="0" marR="0" lvl="0" indent="0" algn="ctr" defTabSz="914400" rtl="0" eaLnBrk="0" fontAlgn="base" latinLnBrk="0" hangingPunct="0">
              <a:lnSpc>
                <a:spcPct val="100000"/>
              </a:lnSpc>
              <a:spcBef>
                <a:spcPct val="0"/>
              </a:spcBef>
              <a:spcAft>
                <a:spcPct val="0"/>
              </a:spcAft>
              <a:buClrTx/>
              <a:buSzTx/>
              <a:buFontTx/>
              <a:buNone/>
              <a:tabLst/>
            </a:pPr>
            <a:r>
              <a:rPr lang="en-US" sz="2100" dirty="0"/>
              <a:t>See the experiences of our collaborators!</a:t>
            </a:r>
            <a:r>
              <a:rPr kumimoji="0" lang="en-US" altLang="en-US" sz="2100" b="0" i="0" u="none" strike="noStrike" cap="none" normalizeH="0" baseline="0" dirty="0">
                <a:ln>
                  <a:noFill/>
                </a:ln>
                <a:effectLst/>
              </a:rPr>
              <a:t> </a:t>
            </a:r>
            <a:endParaRPr kumimoji="0" lang="en-US" altLang="en-US" sz="2100" b="0" i="0" u="none" strike="noStrike" cap="none" normalizeH="0" baseline="0" dirty="0">
              <a:ln>
                <a:noFill/>
              </a:ln>
              <a:effectLst/>
              <a:latin typeface="Arial" panose="020B0604020202020204" pitchFamily="34" charset="0"/>
            </a:endParaRPr>
          </a:p>
        </p:txBody>
      </p:sp>
      <p:sp>
        <p:nvSpPr>
          <p:cNvPr id="17" name="TextBox 16">
            <a:extLst>
              <a:ext uri="{FF2B5EF4-FFF2-40B4-BE49-F238E27FC236}">
                <a16:creationId xmlns:a16="http://schemas.microsoft.com/office/drawing/2014/main" id="{1EE35BDA-B355-B6F7-472C-78F0A1D6339F}"/>
              </a:ext>
            </a:extLst>
          </p:cNvPr>
          <p:cNvSpPr txBox="1"/>
          <p:nvPr/>
        </p:nvSpPr>
        <p:spPr>
          <a:xfrm>
            <a:off x="3212496" y="5719238"/>
            <a:ext cx="3044564" cy="611076"/>
          </a:xfrm>
          <a:prstGeom prst="rect">
            <a:avLst/>
          </a:prstGeom>
          <a:noFill/>
          <a:ln>
            <a:noFill/>
          </a:ln>
          <a:effectLst/>
        </p:spPr>
        <p:txBody>
          <a:bodyPr vert="horz" wrap="square" lIns="0" tIns="-17457" rIns="0" bIns="-17457" numCol="1" anchor="ctr" anchorCtr="0" compatLnSpc="1">
            <a:prstTxWarp prst="textNoShape">
              <a:avLst/>
            </a:prstTxWarp>
            <a:spAutoFit/>
          </a:bodyPr>
          <a:lstStyle>
            <a:defPPr>
              <a:defRPr lang="en-US"/>
            </a:defPPr>
            <a:lvl1pPr marR="0" lvl="0" indent="0" algn="ctr" eaLnBrk="0" fontAlgn="base" hangingPunct="0">
              <a:lnSpc>
                <a:spcPct val="100000"/>
              </a:lnSpc>
              <a:spcBef>
                <a:spcPct val="0"/>
              </a:spcBef>
              <a:spcAft>
                <a:spcPct val="0"/>
              </a:spcAft>
              <a:buClrTx/>
              <a:buSzTx/>
              <a:buFontTx/>
              <a:buNone/>
              <a:tabLst/>
              <a:defRPr sz="2100"/>
            </a:lvl1pPr>
          </a:lstStyle>
          <a:p>
            <a:r>
              <a:rPr lang="en-US" dirty="0"/>
              <a:t>Tactics for organizing study schedules</a:t>
            </a:r>
          </a:p>
        </p:txBody>
      </p:sp>
      <p:sp>
        <p:nvSpPr>
          <p:cNvPr id="18" name="Rectangle 8">
            <a:extLst>
              <a:ext uri="{FF2B5EF4-FFF2-40B4-BE49-F238E27FC236}">
                <a16:creationId xmlns:a16="http://schemas.microsoft.com/office/drawing/2014/main" id="{AD086522-60BC-A669-EECB-025E4CAE2284}"/>
              </a:ext>
            </a:extLst>
          </p:cNvPr>
          <p:cNvSpPr>
            <a:spLocks noChangeArrowheads="1"/>
          </p:cNvSpPr>
          <p:nvPr/>
        </p:nvSpPr>
        <p:spPr bwMode="auto">
          <a:xfrm>
            <a:off x="4668397" y="7035385"/>
            <a:ext cx="1854323" cy="934241"/>
          </a:xfrm>
          <a:prstGeom prst="rect">
            <a:avLst/>
          </a:prstGeom>
          <a:noFill/>
          <a:ln>
            <a:noFill/>
          </a:ln>
          <a:effectLst/>
        </p:spPr>
        <p:txBody>
          <a:bodyPr vert="horz" wrap="square" lIns="0" tIns="-17457" rIns="0" bIns="-17457" numCol="1" anchor="ctr" anchorCtr="0" compatLnSpc="1">
            <a:prstTxWarp prst="textNoShape">
              <a:avLst/>
            </a:prstTxWarp>
            <a:spAutoFit/>
          </a:bodyPr>
          <a:lstStyle/>
          <a:p>
            <a:pPr algn="ctr" eaLnBrk="0" fontAlgn="base" hangingPunct="0">
              <a:spcBef>
                <a:spcPct val="0"/>
              </a:spcBef>
              <a:spcAft>
                <a:spcPct val="0"/>
              </a:spcAft>
            </a:pPr>
            <a:r>
              <a:rPr lang="en-US" altLang="en-US" sz="2100" dirty="0"/>
              <a:t>IT companies engaged in hiring women </a:t>
            </a:r>
          </a:p>
        </p:txBody>
      </p:sp>
      <p:sp>
        <p:nvSpPr>
          <p:cNvPr id="19" name="TextBox 18">
            <a:extLst>
              <a:ext uri="{FF2B5EF4-FFF2-40B4-BE49-F238E27FC236}">
                <a16:creationId xmlns:a16="http://schemas.microsoft.com/office/drawing/2014/main" id="{01F9D4A9-F574-AFAC-7CF5-5828B589985E}"/>
              </a:ext>
            </a:extLst>
          </p:cNvPr>
          <p:cNvSpPr txBox="1"/>
          <p:nvPr/>
        </p:nvSpPr>
        <p:spPr>
          <a:xfrm>
            <a:off x="43955" y="8572269"/>
            <a:ext cx="2767683" cy="400110"/>
          </a:xfrm>
          <a:prstGeom prst="rect">
            <a:avLst/>
          </a:prstGeom>
          <a:noFill/>
        </p:spPr>
        <p:txBody>
          <a:bodyPr wrap="square">
            <a:spAutoFit/>
          </a:bodyPr>
          <a:lstStyle/>
          <a:p>
            <a:pPr algn="ctr"/>
            <a:r>
              <a:rPr lang="pt-BR" sz="1000" b="1" i="0" dirty="0">
                <a:solidFill>
                  <a:srgbClr val="000000"/>
                </a:solidFill>
                <a:effectLst/>
                <a:latin typeface="Montserrat" panose="00000500000000000000" pitchFamily="2" charset="0"/>
              </a:rPr>
              <a:t>Women &amp; IT © 2023 </a:t>
            </a:r>
          </a:p>
          <a:p>
            <a:pPr algn="ctr"/>
            <a:r>
              <a:rPr lang="pt-BR" sz="1000" b="1" i="0" dirty="0">
                <a:solidFill>
                  <a:srgbClr val="000000"/>
                </a:solidFill>
                <a:effectLst/>
                <a:latin typeface="Montserrat" panose="00000500000000000000" pitchFamily="2" charset="0"/>
              </a:rPr>
              <a:t> Ana Lucia da Silva Monteiro</a:t>
            </a:r>
            <a:endParaRPr lang="en-US" altLang="en-US" sz="1000" dirty="0"/>
          </a:p>
        </p:txBody>
      </p:sp>
      <p:sp>
        <p:nvSpPr>
          <p:cNvPr id="20" name="TextBox 19">
            <a:extLst>
              <a:ext uri="{FF2B5EF4-FFF2-40B4-BE49-F238E27FC236}">
                <a16:creationId xmlns:a16="http://schemas.microsoft.com/office/drawing/2014/main" id="{A84BE387-7F59-C807-9E60-F2802B922E91}"/>
              </a:ext>
            </a:extLst>
          </p:cNvPr>
          <p:cNvSpPr txBox="1"/>
          <p:nvPr/>
        </p:nvSpPr>
        <p:spPr>
          <a:xfrm>
            <a:off x="4319877" y="8935975"/>
            <a:ext cx="697040" cy="215444"/>
          </a:xfrm>
          <a:prstGeom prst="rect">
            <a:avLst/>
          </a:prstGeom>
          <a:noFill/>
        </p:spPr>
        <p:txBody>
          <a:bodyPr wrap="square" rtlCol="0">
            <a:spAutoFit/>
          </a:bodyPr>
          <a:lstStyle/>
          <a:p>
            <a:r>
              <a:rPr lang="pt-BR" sz="800" dirty="0"/>
              <a:t>Instagram</a:t>
            </a:r>
            <a:endParaRPr lang="en-US" sz="800" dirty="0"/>
          </a:p>
        </p:txBody>
      </p:sp>
      <p:sp>
        <p:nvSpPr>
          <p:cNvPr id="21" name="TextBox 20">
            <a:extLst>
              <a:ext uri="{FF2B5EF4-FFF2-40B4-BE49-F238E27FC236}">
                <a16:creationId xmlns:a16="http://schemas.microsoft.com/office/drawing/2014/main" id="{4C617A18-CACB-E229-823D-63FC9B22E53E}"/>
              </a:ext>
            </a:extLst>
          </p:cNvPr>
          <p:cNvSpPr txBox="1"/>
          <p:nvPr/>
        </p:nvSpPr>
        <p:spPr>
          <a:xfrm>
            <a:off x="5374722" y="8928556"/>
            <a:ext cx="697040" cy="215444"/>
          </a:xfrm>
          <a:prstGeom prst="rect">
            <a:avLst/>
          </a:prstGeom>
          <a:noFill/>
        </p:spPr>
        <p:txBody>
          <a:bodyPr wrap="square" rtlCol="0">
            <a:spAutoFit/>
          </a:bodyPr>
          <a:lstStyle/>
          <a:p>
            <a:r>
              <a:rPr lang="pt-BR" sz="800" dirty="0"/>
              <a:t>Linkedin</a:t>
            </a:r>
            <a:endParaRPr lang="en-US" sz="800" dirty="0"/>
          </a:p>
        </p:txBody>
      </p:sp>
      <p:pic>
        <p:nvPicPr>
          <p:cNvPr id="1038" name="Picture 14">
            <a:extLst>
              <a:ext uri="{FF2B5EF4-FFF2-40B4-BE49-F238E27FC236}">
                <a16:creationId xmlns:a16="http://schemas.microsoft.com/office/drawing/2014/main" id="{05A523CB-1E51-66E2-93AD-1E647B095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9978" y="859649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B81EEE5-08F3-7BB8-03F8-AD6EFAA68E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6016" y="8572269"/>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11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DFAD-AE25-55BF-A2F3-A6467072E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682FF-028B-B69F-C7F6-3DC215E6C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1F60B-5DE1-7425-4534-AB2D99004978}"/>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5" name="Footer Placeholder 4">
            <a:extLst>
              <a:ext uri="{FF2B5EF4-FFF2-40B4-BE49-F238E27FC236}">
                <a16:creationId xmlns:a16="http://schemas.microsoft.com/office/drawing/2014/main" id="{2F7C4EFE-9196-DCC9-1C49-5DA4CEC8C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60DEE-1199-158C-D40F-B86D7CFF3248}"/>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191500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FAA-2C0F-F915-69B7-44FB2DACF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8FCFC-3A2E-1E1C-9429-2F0B64B9D0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AB8B2-53B4-B834-4175-AA8245882341}"/>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5" name="Footer Placeholder 4">
            <a:extLst>
              <a:ext uri="{FF2B5EF4-FFF2-40B4-BE49-F238E27FC236}">
                <a16:creationId xmlns:a16="http://schemas.microsoft.com/office/drawing/2014/main" id="{76869F9D-B2CE-B10D-9810-612D19672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B5317-3AB4-AA5F-3AFD-7595523E404B}"/>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277752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07945-6C0C-1A2E-1E19-4683EA08A0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4006C-0927-6987-FD81-42F6D1657B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C8A4B-1A1F-DDCE-9F00-3F5EA974E1C6}"/>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5" name="Footer Placeholder 4">
            <a:extLst>
              <a:ext uri="{FF2B5EF4-FFF2-40B4-BE49-F238E27FC236}">
                <a16:creationId xmlns:a16="http://schemas.microsoft.com/office/drawing/2014/main" id="{EEAE8EA6-67CC-E0AF-8ABC-C92B4F306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783AB-54FD-B61C-114D-225045954F82}"/>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310130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779C-D080-7B1C-CE7F-DB50A02F5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CDD67-78D7-588C-3160-53E8EC38C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707C4-9E60-83E8-7BA8-BFE9E23EBDFC}"/>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5" name="Footer Placeholder 4">
            <a:extLst>
              <a:ext uri="{FF2B5EF4-FFF2-40B4-BE49-F238E27FC236}">
                <a16:creationId xmlns:a16="http://schemas.microsoft.com/office/drawing/2014/main" id="{C82BB476-B228-2864-6FE4-1BB95401C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C5798-C0D2-FD9A-9515-A808CD9EA105}"/>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128545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11A5-8F59-4F7D-6E42-DF2B703ED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C7C3C8-C141-4986-69D2-CCB1CFF45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F3EE4-4BD9-EB16-5A62-785461925098}"/>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5" name="Footer Placeholder 4">
            <a:extLst>
              <a:ext uri="{FF2B5EF4-FFF2-40B4-BE49-F238E27FC236}">
                <a16:creationId xmlns:a16="http://schemas.microsoft.com/office/drawing/2014/main" id="{72668A1C-F398-EA74-2B30-4BCE15DCE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BE9A0-0B7A-8BCA-8918-B997ACF772AC}"/>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24556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BAB1-BB93-4550-39EB-EC55A4B57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BA034-3662-0659-F9C7-E059E5668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FA2BDC-1818-02B5-D0BB-60B631767B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ABFA8-5233-CEF8-EFBB-E5222287B858}"/>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6" name="Footer Placeholder 5">
            <a:extLst>
              <a:ext uri="{FF2B5EF4-FFF2-40B4-BE49-F238E27FC236}">
                <a16:creationId xmlns:a16="http://schemas.microsoft.com/office/drawing/2014/main" id="{CBA46DC3-248C-C68F-E70B-731C886E7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B662D-8B4D-AD2D-3D0F-709F9A2A0E53}"/>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197792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9A82-E074-298B-644D-973439B89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2EC348-D6CA-F8B1-1699-2A33A4206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B4474-C01E-8311-9FA7-E781F20BE6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691406-F952-5F47-ADD6-C1ADA7622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653C6-2D3E-6872-A8F7-A2E34A6BF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BDF9D-4CBE-50B9-5FDE-545C38FBB3AD}"/>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8" name="Footer Placeholder 7">
            <a:extLst>
              <a:ext uri="{FF2B5EF4-FFF2-40B4-BE49-F238E27FC236}">
                <a16:creationId xmlns:a16="http://schemas.microsoft.com/office/drawing/2014/main" id="{DD912E5D-8308-610A-F7E9-4CF6BA0CDC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C5C7B-514D-66D4-E12C-13273EAEB188}"/>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33114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FB75-0841-73AC-553E-6CB6137FD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C88C8-2F56-1A29-7BC2-DA7BAC58D7B0}"/>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4" name="Footer Placeholder 3">
            <a:extLst>
              <a:ext uri="{FF2B5EF4-FFF2-40B4-BE49-F238E27FC236}">
                <a16:creationId xmlns:a16="http://schemas.microsoft.com/office/drawing/2014/main" id="{AEA39EF0-E6E1-A162-8BB8-82F0F0DD69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765E8A-D277-08BD-E2E4-5567E628F05C}"/>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292237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A823F-7EDE-5B05-4B6E-9FE19E1CC7B9}"/>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3" name="Footer Placeholder 2">
            <a:extLst>
              <a:ext uri="{FF2B5EF4-FFF2-40B4-BE49-F238E27FC236}">
                <a16:creationId xmlns:a16="http://schemas.microsoft.com/office/drawing/2014/main" id="{4F243FEC-61E0-5AD5-9F3A-EE59A4878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5B300D-F216-38D0-A9E9-4D141457125E}"/>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123117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336D-8534-3DC2-DAC7-AFDBE865C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9C7518-EE9E-BE1A-E4A0-B0B0079CC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BC05DC-111D-4BA2-6D32-9722C5524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B146-5F8E-B749-DB78-0CCA72BC8211}"/>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6" name="Footer Placeholder 5">
            <a:extLst>
              <a:ext uri="{FF2B5EF4-FFF2-40B4-BE49-F238E27FC236}">
                <a16:creationId xmlns:a16="http://schemas.microsoft.com/office/drawing/2014/main" id="{AE94C5D8-7A6A-1BDC-92DE-5D1305B04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677FF-2812-CD4C-7EB0-00D30A49DEE8}"/>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320094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6A7E-81CE-58F4-9968-7A92F94DB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5D33D9-332D-F46A-8CBA-98D3DC871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9E35DF-8B47-9C0F-4996-429CFC3F8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B6C28-1FBB-BA59-23F1-EED30FEEB6D9}"/>
              </a:ext>
            </a:extLst>
          </p:cNvPr>
          <p:cNvSpPr>
            <a:spLocks noGrp="1"/>
          </p:cNvSpPr>
          <p:nvPr>
            <p:ph type="dt" sz="half" idx="10"/>
          </p:nvPr>
        </p:nvSpPr>
        <p:spPr/>
        <p:txBody>
          <a:bodyPr/>
          <a:lstStyle/>
          <a:p>
            <a:fld id="{E5ECDDDD-7A5D-44AC-A803-7B03BAAE6641}" type="datetimeFigureOut">
              <a:rPr lang="en-US" smtClean="0"/>
              <a:t>11/11/2023</a:t>
            </a:fld>
            <a:endParaRPr lang="en-US"/>
          </a:p>
        </p:txBody>
      </p:sp>
      <p:sp>
        <p:nvSpPr>
          <p:cNvPr id="6" name="Footer Placeholder 5">
            <a:extLst>
              <a:ext uri="{FF2B5EF4-FFF2-40B4-BE49-F238E27FC236}">
                <a16:creationId xmlns:a16="http://schemas.microsoft.com/office/drawing/2014/main" id="{4A68367E-C9D0-258D-AC3A-7F9DD9BD0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EC283-A289-487F-BB31-FFAF080646DD}"/>
              </a:ext>
            </a:extLst>
          </p:cNvPr>
          <p:cNvSpPr>
            <a:spLocks noGrp="1"/>
          </p:cNvSpPr>
          <p:nvPr>
            <p:ph type="sldNum" sz="quarter" idx="12"/>
          </p:nvPr>
        </p:nvSpPr>
        <p:spPr/>
        <p:txBody>
          <a:bodyPr/>
          <a:lstStyle/>
          <a:p>
            <a:fld id="{1500E0AE-B498-40A8-86CB-7025E16DD144}" type="slidenum">
              <a:rPr lang="en-US" smtClean="0"/>
              <a:t>‹#›</a:t>
            </a:fld>
            <a:endParaRPr lang="en-US"/>
          </a:p>
        </p:txBody>
      </p:sp>
    </p:spTree>
    <p:extLst>
      <p:ext uri="{BB962C8B-B14F-4D97-AF65-F5344CB8AC3E}">
        <p14:creationId xmlns:p14="http://schemas.microsoft.com/office/powerpoint/2010/main" val="311463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5D81A-9821-B201-77C2-3F4742A0C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B81AFE-79AD-73D7-6A5F-6B321C9D8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049DC-4C90-D047-B485-48D31A9CB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CDDDD-7A5D-44AC-A803-7B03BAAE6641}" type="datetimeFigureOut">
              <a:rPr lang="en-US" smtClean="0"/>
              <a:t>11/11/2023</a:t>
            </a:fld>
            <a:endParaRPr lang="en-US"/>
          </a:p>
        </p:txBody>
      </p:sp>
      <p:sp>
        <p:nvSpPr>
          <p:cNvPr id="5" name="Footer Placeholder 4">
            <a:extLst>
              <a:ext uri="{FF2B5EF4-FFF2-40B4-BE49-F238E27FC236}">
                <a16:creationId xmlns:a16="http://schemas.microsoft.com/office/drawing/2014/main" id="{1A24F0FC-4DBA-CAAA-7AD0-2F173D8C8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84CA76-0FA8-FC60-462F-C40981088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E0AE-B498-40A8-86CB-7025E16DD144}" type="slidenum">
              <a:rPr lang="en-US" smtClean="0"/>
              <a:t>‹#›</a:t>
            </a:fld>
            <a:endParaRPr lang="en-US"/>
          </a:p>
        </p:txBody>
      </p:sp>
    </p:spTree>
    <p:extLst>
      <p:ext uri="{BB962C8B-B14F-4D97-AF65-F5344CB8AC3E}">
        <p14:creationId xmlns:p14="http://schemas.microsoft.com/office/powerpoint/2010/main" val="104251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74C-9ACE-FE19-D9EB-69077F1E88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8594CB-118F-88F2-FAC9-3C791D577A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762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150</Words>
  <Application>Microsoft Office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Lato, san-serif</vt:lpstr>
      <vt:lpstr>Montserrat</vt:lpstr>
      <vt:lpstr>var(--heading-font)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L S Monteiro</dc:creator>
  <cp:lastModifiedBy>Ana L S Monteiro</cp:lastModifiedBy>
  <cp:revision>1</cp:revision>
  <dcterms:created xsi:type="dcterms:W3CDTF">2023-11-11T03:32:34Z</dcterms:created>
  <dcterms:modified xsi:type="dcterms:W3CDTF">2023-11-11T03:51:40Z</dcterms:modified>
</cp:coreProperties>
</file>