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>
        <p:scale>
          <a:sx n="100" d="100"/>
          <a:sy n="100" d="100"/>
        </p:scale>
        <p:origin x="868" y="3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BFF48-291A-4474-9080-1032B1770C62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900274-7C46-4290-A051-4B9D20324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19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38085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4773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310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7393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08048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822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77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1063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69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5904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6664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454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2215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19972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EDB377-E51E-48FE-98C1-A996710B8E9C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0418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20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376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353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70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27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809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01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809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20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2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177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06E830-797C-4C05-9A91-CE43B4960F1F}" type="datetimeFigureOut">
              <a:rPr lang="en-US" smtClean="0"/>
              <a:t>11/4/2023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9F1CD-8868-4842-B261-35995FF59A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00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hyperlink" Target="file:///D:\SAS&amp;%20SQLClasses\PBI%20DATA\Planning.xlsx" TargetMode="External"/><Relationship Id="rId4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Dashboard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1981200" y="1181603"/>
            <a:ext cx="8458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Power Bi  dashboard can be created only in </a:t>
            </a:r>
            <a:r>
              <a:rPr lang="en-GB" dirty="0"/>
              <a:t>Power BI </a:t>
            </a:r>
            <a:r>
              <a:rPr lang="en-GB" dirty="0"/>
              <a:t>Service.  To ad a visual you just need to pin the Visual to the dashboard.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30" t="27865" r="15666" b="15278"/>
          <a:stretch/>
        </p:blipFill>
        <p:spPr bwMode="auto">
          <a:xfrm>
            <a:off x="2228850" y="1936750"/>
            <a:ext cx="7677150" cy="415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2667000" y="6158468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</a:t>
            </a:r>
            <a:r>
              <a:rPr lang="en-GB" dirty="0"/>
              <a:t>ashboard</a:t>
            </a:r>
            <a:r>
              <a:rPr lang="en-GB" dirty="0"/>
              <a:t> </a:t>
            </a:r>
            <a:r>
              <a:rPr lang="en-GB" dirty="0"/>
              <a:t>can also be created through My workplace.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340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AutoShape 2" descr="Microsoft Power BI Archives - Page 4 of 6 - allonline365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1683092" y="457200"/>
            <a:ext cx="1524000" cy="150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2441575" y="2696924"/>
            <a:ext cx="7467600" cy="156966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96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Power Query </a:t>
            </a:r>
            <a:endParaRPr lang="en-IN" sz="9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362200" y="4114800"/>
            <a:ext cx="7467600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/>
            <a:r>
              <a:rPr lang="en-IN" sz="28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A  ETL tool</a:t>
            </a:r>
            <a:endParaRPr lang="en-IN" sz="96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27514539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Functions in Power Query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676400"/>
            <a:ext cx="86868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Power Query is a ETL tool (Extract Transform Load) which provide many function (Text Functions /  Date Functions/ Number Functions)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Merge</a:t>
            </a:r>
          </a:p>
          <a:p>
            <a:pPr algn="just"/>
            <a:r>
              <a:rPr lang="en-US" sz="2400" dirty="0"/>
              <a:t>Split</a:t>
            </a:r>
          </a:p>
          <a:p>
            <a:pPr algn="just"/>
            <a:r>
              <a:rPr lang="en-US" sz="2400" dirty="0"/>
              <a:t>Change Case</a:t>
            </a:r>
          </a:p>
          <a:p>
            <a:pPr algn="just"/>
            <a:r>
              <a:rPr lang="en-US" sz="2400" dirty="0"/>
              <a:t>Extract (left, right, substring, Delimiter)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The best part of Power Query is you do not have to write any formula. 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00350" y="5696804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get the Power Query editor select the data source and click on Transform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1209369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Text Functions in Power Query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0"/>
          <a:stretch/>
        </p:blipFill>
        <p:spPr bwMode="auto">
          <a:xfrm>
            <a:off x="1752600" y="1295400"/>
            <a:ext cx="8610600" cy="472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4572000" y="1524000"/>
            <a:ext cx="1371600" cy="6858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00350" y="5950803"/>
            <a:ext cx="7696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000" dirty="0"/>
              <a:t>To get the Power Query editor select the data source and click on Transform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09160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5725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Using Date Functions in Power Query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800350" y="5696804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Date functions like Day, Month Year, Subtract, Day Name, Month Name, calculate Age</a:t>
            </a:r>
            <a:endParaRPr lang="en-GB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15"/>
          <a:stretch/>
        </p:blipFill>
        <p:spPr bwMode="auto">
          <a:xfrm>
            <a:off x="1823403" y="1087902"/>
            <a:ext cx="8240395" cy="434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>
          <a:xfrm>
            <a:off x="6400800" y="1295400"/>
            <a:ext cx="1143000" cy="53340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20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9105900" cy="1143000"/>
          </a:xfrm>
        </p:spPr>
        <p:txBody>
          <a:bodyPr>
            <a:normAutofit fontScale="90000"/>
          </a:bodyPr>
          <a:lstStyle/>
          <a:p>
            <a:r>
              <a:rPr lang="en-GB" b="1" dirty="0" smtClean="0"/>
              <a:t>Using Number Functions in Power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990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In Power Query you can use around 32 calculations without writing any formula just simple button clicks. Add, Subtract, Multiply Divide, Percentage, Percentage of, Round, Sign, Is Even, Is Odd</a:t>
            </a:r>
            <a:endParaRPr lang="en-GB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25" r="1130" b="7639"/>
          <a:stretch/>
        </p:blipFill>
        <p:spPr bwMode="auto">
          <a:xfrm>
            <a:off x="2362200" y="2023177"/>
            <a:ext cx="8077200" cy="44082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4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79120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7198" y="1600201"/>
            <a:ext cx="8349802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Create a visual to display the average shipping days per state.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Bifurcate the Regional sales count on the basis of profit &amp; loss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Create a visual to display the sales pattern on the basis of week day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Create a employee code containing 1</a:t>
            </a:r>
            <a:r>
              <a:rPr lang="en-GB" sz="2000" baseline="30000" dirty="0"/>
              <a:t>st</a:t>
            </a:r>
            <a:r>
              <a:rPr lang="en-GB" sz="2000" dirty="0"/>
              <a:t> character of 1</a:t>
            </a:r>
            <a:r>
              <a:rPr lang="en-GB" sz="2000" baseline="30000" dirty="0"/>
              <a:t>st</a:t>
            </a:r>
            <a:r>
              <a:rPr lang="en-GB" sz="2000" dirty="0"/>
              <a:t> name, 1</a:t>
            </a:r>
            <a:r>
              <a:rPr lang="en-GB" sz="2000" baseline="30000" dirty="0"/>
              <a:t>st</a:t>
            </a:r>
            <a:r>
              <a:rPr lang="en-GB" sz="2000" dirty="0"/>
              <a:t> character of last name and last 4 digits of EID.</a:t>
            </a:r>
          </a:p>
          <a:p>
            <a: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Char char="•"/>
            </a:pPr>
            <a:r>
              <a:rPr lang="en-GB" sz="2000" dirty="0"/>
              <a:t>Create a visual to display Monthly Birthday Status of the employees</a:t>
            </a: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60908" t="61459" r="21522" b="26041"/>
          <a:stretch>
            <a:fillRect/>
          </a:stretch>
        </p:blipFill>
        <p:spPr bwMode="auto">
          <a:xfrm>
            <a:off x="1524000" y="0"/>
            <a:ext cx="4343400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228600"/>
            <a:ext cx="157386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Podium.jpg"/>
          <p:cNvPicPr>
            <a:picLocks noChangeAspect="1"/>
          </p:cNvPicPr>
          <p:nvPr/>
        </p:nvPicPr>
        <p:blipFill>
          <a:blip r:embed="rId4" cstate="print"/>
          <a:srcRect l="25499" t="26923" r="31231" b="3846"/>
          <a:stretch>
            <a:fillRect/>
          </a:stretch>
        </p:blipFill>
        <p:spPr bwMode="auto">
          <a:xfrm>
            <a:off x="1524000" y="6437745"/>
            <a:ext cx="533400" cy="42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7821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91059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Appending Sheets in Power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990600"/>
            <a:ext cx="8458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Multiple sheets in Excel can be appended as a single sheets </a:t>
            </a:r>
            <a:r>
              <a:rPr lang="en-GB" dirty="0"/>
              <a:t>in Power </a:t>
            </a:r>
            <a:r>
              <a:rPr lang="en-US" dirty="0"/>
              <a:t>BI.</a:t>
            </a:r>
            <a:endParaRPr lang="en-US" dirty="0"/>
          </a:p>
          <a:p>
            <a:pPr algn="just"/>
            <a:r>
              <a:rPr lang="en-US" dirty="0"/>
              <a:t>Go To Append Queries -&gt; Append Query as New -&gt; Select The sheets to be appended -&gt; Click Add -&gt; Ok</a:t>
            </a:r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572" b="6250"/>
          <a:stretch/>
        </p:blipFill>
        <p:spPr bwMode="auto">
          <a:xfrm>
            <a:off x="2019300" y="1981200"/>
            <a:ext cx="7734300" cy="392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4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2743200" y="5920602"/>
            <a:ext cx="7620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b="1" i="1" u="sng" dirty="0"/>
              <a:t>Note: Columns Name should be same. </a:t>
            </a:r>
          </a:p>
          <a:p>
            <a:pPr algn="just"/>
            <a:r>
              <a:rPr lang="en-US" b="1" i="1" u="sng" dirty="0"/>
              <a:t>To display only the appended sheet in Power BI clear the ENABLE LOAD option for other sheets.</a:t>
            </a:r>
            <a:endParaRPr lang="en-GB" b="1" i="1" u="sng" dirty="0"/>
          </a:p>
        </p:txBody>
      </p:sp>
    </p:spTree>
    <p:extLst>
      <p:ext uri="{BB962C8B-B14F-4D97-AF65-F5344CB8AC3E}">
        <p14:creationId xmlns:p14="http://schemas.microsoft.com/office/powerpoint/2010/main" val="13436387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91059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Merging Sheets in Power Query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990601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Merging Sheets in Power </a:t>
            </a:r>
            <a:r>
              <a:rPr lang="en-GB" dirty="0"/>
              <a:t>Query </a:t>
            </a:r>
            <a:r>
              <a:rPr lang="en-US" dirty="0"/>
              <a:t>can be considered as advanced lookup.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Go To Merge  Queries -&gt; Select The tables to be merged -&gt; Select the common field -&gt; </a:t>
            </a:r>
          </a:p>
          <a:p>
            <a:pPr algn="just"/>
            <a:r>
              <a:rPr lang="en-US" dirty="0"/>
              <a:t>Specify the join type - &gt; Ok</a:t>
            </a:r>
            <a:endParaRPr lang="en-GB" dirty="0"/>
          </a:p>
        </p:txBody>
      </p:sp>
      <p:grpSp>
        <p:nvGrpSpPr>
          <p:cNvPr id="6" name="Group 5"/>
          <p:cNvGrpSpPr/>
          <p:nvPr/>
        </p:nvGrpSpPr>
        <p:grpSpPr>
          <a:xfrm>
            <a:off x="1730830" y="2227215"/>
            <a:ext cx="8403771" cy="4181270"/>
            <a:chOff x="206829" y="2227215"/>
            <a:chExt cx="8403771" cy="418127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892" t="2976" b="7737"/>
            <a:stretch/>
          </p:blipFill>
          <p:spPr bwMode="auto">
            <a:xfrm>
              <a:off x="206829" y="2227215"/>
              <a:ext cx="8403771" cy="41812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" name="Rounded Rectangle 2"/>
            <p:cNvSpPr/>
            <p:nvPr/>
          </p:nvSpPr>
          <p:spPr>
            <a:xfrm>
              <a:off x="6705600" y="2376268"/>
              <a:ext cx="914400" cy="143693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2783058" y="6408485"/>
            <a:ext cx="7427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dirty="0"/>
              <a:t>Merging Sheets </a:t>
            </a:r>
            <a:r>
              <a:rPr lang="en-US" dirty="0"/>
              <a:t>can also be done in multiple data source &amp; Multiple Columns</a:t>
            </a:r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4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81765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Dashboard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74" b="6251"/>
          <a:stretch/>
        </p:blipFill>
        <p:spPr bwMode="auto">
          <a:xfrm>
            <a:off x="1752600" y="1295400"/>
            <a:ext cx="8674100" cy="426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667000" y="5735935"/>
            <a:ext cx="7239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PowerBi</a:t>
            </a:r>
            <a:r>
              <a:rPr lang="en-US" dirty="0"/>
              <a:t> D</a:t>
            </a:r>
            <a:r>
              <a:rPr lang="en-GB" dirty="0"/>
              <a:t>ashboard</a:t>
            </a:r>
            <a:r>
              <a:rPr lang="en-GB" dirty="0"/>
              <a:t> </a:t>
            </a:r>
            <a:r>
              <a:rPr lang="en-GB" dirty="0"/>
              <a:t>are not interactive by default. To make the  dashboard interactive you need to pin the live page.</a:t>
            </a:r>
          </a:p>
          <a:p>
            <a:r>
              <a:rPr lang="en-GB" dirty="0"/>
              <a:t>These are actually useful if you want to see the static view.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7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Dashboard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676400" y="114300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US" sz="2400" dirty="0"/>
              <a:t>Power Bi </a:t>
            </a:r>
            <a:r>
              <a:rPr lang="en-US" sz="2400" dirty="0"/>
              <a:t>d</a:t>
            </a:r>
            <a:r>
              <a:rPr lang="en-GB" sz="2400" dirty="0" err="1"/>
              <a:t>ashboards</a:t>
            </a:r>
            <a:r>
              <a:rPr lang="en-GB" sz="2400" dirty="0"/>
              <a:t> are not interactive by default.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To make the  dashboard interactive you need to pin the live page.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In the real time scenario Reports are majorly used. 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These are actually useful if you want to see the static view.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66" t="15625" r="12006" b="21875"/>
          <a:stretch/>
        </p:blipFill>
        <p:spPr bwMode="auto">
          <a:xfrm>
            <a:off x="2895600" y="2701960"/>
            <a:ext cx="7200900" cy="39456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3017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Refreshing Data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1430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To refresh the data you need to go to : </a:t>
            </a:r>
            <a:r>
              <a:rPr lang="en-GB" sz="2400" dirty="0"/>
              <a:t>My workspace -&gt;Datasets -&gt; </a:t>
            </a:r>
            <a:r>
              <a:rPr lang="en-US" sz="2400" dirty="0"/>
              <a:t>Refresh</a:t>
            </a:r>
            <a:endParaRPr lang="en-GB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715" t="18229" r="21962" b="25261"/>
          <a:stretch/>
        </p:blipFill>
        <p:spPr bwMode="auto">
          <a:xfrm>
            <a:off x="2514600" y="2063750"/>
            <a:ext cx="7848600" cy="413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0262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Refreshing Data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1430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The Refresh failed message is displayed as the Data Gateway is not configured. To resolve </a:t>
            </a:r>
            <a:r>
              <a:rPr lang="en-US" sz="2400" dirty="0"/>
              <a:t>this : Download &amp; Install Data Gateway</a:t>
            </a:r>
            <a:r>
              <a:rPr lang="en-GB" sz="2400" dirty="0"/>
              <a:t>.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82857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Refresh the dataset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Check for Username &amp; password under </a:t>
            </a:r>
          </a:p>
          <a:p>
            <a:pPr marL="285750" indent="57150" algn="just"/>
            <a:r>
              <a:rPr lang="en-GB" sz="2400" dirty="0"/>
              <a:t>My workspace -&gt;Datasets -&gt; Settings -&gt; Data Source Credentials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Scheduled </a:t>
            </a:r>
            <a:r>
              <a:rPr lang="en-US" sz="2400" dirty="0"/>
              <a:t>refresh (8 Schedules in Pro &amp; 48 in Premium Account)</a:t>
            </a:r>
            <a:endParaRPr lang="en-GB" sz="2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10" t="32292" r="4978" b="32031"/>
          <a:stretch/>
        </p:blipFill>
        <p:spPr bwMode="auto">
          <a:xfrm>
            <a:off x="1943100" y="2209800"/>
            <a:ext cx="7105650" cy="2609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955770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Refreshing Data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1430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Once the Gateway</a:t>
            </a:r>
            <a:r>
              <a:rPr lang="en-GB" sz="2400" dirty="0"/>
              <a:t> </a:t>
            </a:r>
            <a:r>
              <a:rPr lang="en-GB" sz="2400" dirty="0"/>
              <a:t>is installed and configured successfully, below confirmation will be displayed.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25400" y="498611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Refresh the dataset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Check for Username &amp; password under </a:t>
            </a:r>
          </a:p>
          <a:p>
            <a:pPr marL="285750" indent="57150" algn="just"/>
            <a:r>
              <a:rPr lang="en-GB" sz="2400" dirty="0"/>
              <a:t>My workspace -&gt;Datasets -&gt; Settings -&gt; Data Source Credentials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Scheduled </a:t>
            </a:r>
            <a:r>
              <a:rPr lang="en-US" sz="2400" dirty="0"/>
              <a:t>refresh (8 Schedules in Pro &amp; 48 in Premium Account)</a:t>
            </a:r>
            <a:endParaRPr lang="en-GB" sz="24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2" t="8854" r="26647" b="6250"/>
          <a:stretch/>
        </p:blipFill>
        <p:spPr bwMode="auto">
          <a:xfrm>
            <a:off x="5638800" y="1954947"/>
            <a:ext cx="4686300" cy="47298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149870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Refreshing Data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143001"/>
            <a:ext cx="868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Now try to refresh the Dataset. You may be prompted with the below message.</a:t>
            </a:r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25400" y="498611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Refresh the dataset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Check for Username &amp; password under </a:t>
            </a:r>
          </a:p>
          <a:p>
            <a:pPr marL="285750" indent="57150" algn="just"/>
            <a:r>
              <a:rPr lang="en-GB" sz="2400" dirty="0"/>
              <a:t>My workspace -&gt;Datasets -&gt; Settings -&gt; Data Source Credentials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Scheduled </a:t>
            </a:r>
            <a:r>
              <a:rPr lang="en-US" sz="2400" dirty="0"/>
              <a:t>refresh (8 Schedules in Pro &amp; 48 in Premium Account)</a:t>
            </a:r>
            <a:endParaRPr lang="en-GB" sz="24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280" t="38802" r="23280" b="36360"/>
          <a:stretch/>
        </p:blipFill>
        <p:spPr bwMode="auto">
          <a:xfrm>
            <a:off x="2209800" y="1973998"/>
            <a:ext cx="6953250" cy="1816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809750" y="3840898"/>
            <a:ext cx="36766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resolve this you need to specify the Data </a:t>
            </a:r>
            <a:r>
              <a:rPr lang="en-US" sz="2400" dirty="0"/>
              <a:t>source credentials</a:t>
            </a:r>
            <a:endParaRPr lang="en-GB" sz="2400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259" t="18229" r="37482" b="29948"/>
          <a:stretch/>
        </p:blipFill>
        <p:spPr bwMode="auto">
          <a:xfrm>
            <a:off x="6172201" y="3100261"/>
            <a:ext cx="4067175" cy="3483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48923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2100" y="58906"/>
            <a:ext cx="8229600" cy="1143000"/>
          </a:xfrm>
        </p:spPr>
        <p:txBody>
          <a:bodyPr>
            <a:normAutofit/>
          </a:bodyPr>
          <a:lstStyle/>
          <a:p>
            <a:r>
              <a:rPr lang="en-GB" b="1" dirty="0" smtClean="0"/>
              <a:t>Scheduled Refresh in Power BI</a:t>
            </a:r>
            <a:endParaRPr lang="en-US" dirty="0"/>
          </a:p>
        </p:txBody>
      </p:sp>
      <p:pic>
        <p:nvPicPr>
          <p:cNvPr id="5" name="Picture 12" descr="Podium.jpg"/>
          <p:cNvPicPr>
            <a:picLocks noChangeAspect="1"/>
          </p:cNvPicPr>
          <p:nvPr/>
        </p:nvPicPr>
        <p:blipFill>
          <a:blip r:embed="rId3" cstate="print"/>
          <a:srcRect l="25499" t="26923" r="31231" b="3846"/>
          <a:stretch>
            <a:fillRect/>
          </a:stretch>
        </p:blipFill>
        <p:spPr bwMode="auto">
          <a:xfrm>
            <a:off x="1524000" y="6197600"/>
            <a:ext cx="838200" cy="66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828800" y="1143000"/>
            <a:ext cx="86868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You can automate the refresh by scheduling a refresh.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dirty="0"/>
              <a:t>Turn on the Scheduled Refresh</a:t>
            </a:r>
          </a:p>
          <a:p>
            <a:pPr algn="just"/>
            <a:r>
              <a:rPr lang="en-US" sz="2400" dirty="0"/>
              <a:t>Specify the frequency (Daily / Weekly)</a:t>
            </a:r>
          </a:p>
          <a:p>
            <a:pPr algn="just"/>
            <a:r>
              <a:rPr lang="en-US" sz="2400" dirty="0"/>
              <a:t>Set the time</a:t>
            </a:r>
          </a:p>
          <a:p>
            <a:pPr algn="just"/>
            <a:r>
              <a:rPr lang="en-US" sz="2400" dirty="0"/>
              <a:t>Specify  a refresh failure email recipient</a:t>
            </a:r>
          </a:p>
          <a:p>
            <a:pPr algn="just"/>
            <a:r>
              <a:rPr lang="en-US" sz="2400" dirty="0"/>
              <a:t>Apply  </a:t>
            </a:r>
          </a:p>
          <a:p>
            <a:pPr algn="just"/>
            <a:endParaRPr lang="en-GB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12725400" y="4986110"/>
            <a:ext cx="868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Refresh the dataset</a:t>
            </a:r>
          </a:p>
          <a:p>
            <a:pPr marL="285750" indent="-285750" algn="just">
              <a:buFont typeface="Arial" pitchFamily="34" charset="0"/>
              <a:buChar char="•"/>
            </a:pPr>
            <a:r>
              <a:rPr lang="en-GB" sz="2400" dirty="0"/>
              <a:t>Check for Username &amp; password under </a:t>
            </a:r>
          </a:p>
          <a:p>
            <a:pPr marL="285750" indent="57150" algn="just"/>
            <a:r>
              <a:rPr lang="en-GB" sz="2400" dirty="0"/>
              <a:t>My workspace -&gt;Datasets -&gt; Settings -&gt; Data Source Credentials</a:t>
            </a:r>
            <a:endParaRPr lang="en-US" sz="2400" dirty="0"/>
          </a:p>
          <a:p>
            <a:pPr marL="342900" indent="-342900" algn="just">
              <a:buFont typeface="Arial" pitchFamily="34" charset="0"/>
              <a:buChar char="•"/>
            </a:pPr>
            <a:r>
              <a:rPr lang="en-US" sz="2400" dirty="0"/>
              <a:t>Scheduled </a:t>
            </a:r>
            <a:r>
              <a:rPr lang="en-US" sz="2400" dirty="0"/>
              <a:t>refresh (8 Schedules in Pro &amp; 48 in Premium Account)</a:t>
            </a:r>
            <a:endParaRPr lang="en-GB" sz="2400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47" t="33594" r="38921" b="18489"/>
          <a:stretch/>
        </p:blipFill>
        <p:spPr bwMode="auto">
          <a:xfrm>
            <a:off x="6580414" y="2999426"/>
            <a:ext cx="4087586" cy="3198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48001" y="6186211"/>
            <a:ext cx="6248399" cy="646331"/>
          </a:xfrm>
          <a:prstGeom prst="rect">
            <a:avLst/>
          </a:prstGeom>
          <a:solidFill>
            <a:srgbClr val="00B050"/>
          </a:solidFill>
        </p:spPr>
        <p:txBody>
          <a:bodyPr wrap="square" rtlCol="0">
            <a:spAutoFit/>
          </a:bodyPr>
          <a:lstStyle/>
          <a:p>
            <a:r>
              <a:rPr lang="en-US" b="1" i="1" u="sng" dirty="0"/>
              <a:t>Note : Refresh can be done 8 times a day in Pro Account </a:t>
            </a:r>
          </a:p>
          <a:p>
            <a:r>
              <a:rPr lang="en-US" b="1" i="1" u="sng" dirty="0"/>
              <a:t>In Premium account it can be done 48 times</a:t>
            </a:r>
            <a:endParaRPr lang="en-US" b="1" i="1" u="sng" dirty="0"/>
          </a:p>
        </p:txBody>
      </p:sp>
    </p:spTree>
    <p:extLst>
      <p:ext uri="{BB962C8B-B14F-4D97-AF65-F5344CB8AC3E}">
        <p14:creationId xmlns:p14="http://schemas.microsoft.com/office/powerpoint/2010/main" val="29368397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937198" y="1600200"/>
            <a:ext cx="834980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Visualize the data in any meaningful way to help the institute to analyse the </a:t>
            </a:r>
            <a:r>
              <a:rPr lang="en-GB" sz="2000" dirty="0"/>
              <a:t>data. </a:t>
            </a:r>
          </a:p>
          <a:p>
            <a:r>
              <a:rPr lang="en-GB" sz="2000" dirty="0"/>
              <a:t>Design a report for the planning data  based on country, institute, department, year, quarter, and qualification.</a:t>
            </a:r>
          </a:p>
          <a:p>
            <a:endParaRPr lang="en-GB" sz="2000" dirty="0"/>
          </a:p>
          <a:p>
            <a:endParaRPr lang="en-GB" sz="2000" dirty="0"/>
          </a:p>
          <a:p>
            <a:r>
              <a:rPr lang="en-GB" sz="2000" dirty="0"/>
              <a:t>KPI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No of Students per Country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No of </a:t>
            </a:r>
            <a:r>
              <a:rPr lang="en-GB" sz="2000" dirty="0"/>
              <a:t>Students </a:t>
            </a:r>
            <a:r>
              <a:rPr lang="en-GB" sz="2000" dirty="0"/>
              <a:t>per Institute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No of </a:t>
            </a:r>
            <a:r>
              <a:rPr lang="en-GB" sz="2000" dirty="0"/>
              <a:t>Students per </a:t>
            </a:r>
            <a:r>
              <a:rPr lang="en-GB" sz="2000" dirty="0"/>
              <a:t>Department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No of </a:t>
            </a:r>
            <a:r>
              <a:rPr lang="en-GB" sz="2000" dirty="0"/>
              <a:t>Students per </a:t>
            </a:r>
            <a:r>
              <a:rPr lang="en-GB" sz="2000" dirty="0"/>
              <a:t>Qualification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Percentage of Withdrawn cases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GB" sz="2000" dirty="0"/>
              <a:t>Time series analysis of </a:t>
            </a:r>
            <a:r>
              <a:rPr lang="en-GB" sz="2000" dirty="0"/>
              <a:t>active </a:t>
            </a:r>
            <a:r>
              <a:rPr lang="en-GB" sz="2000" dirty="0"/>
              <a:t>and </a:t>
            </a:r>
            <a:r>
              <a:rPr lang="en-GB" sz="2000" dirty="0"/>
              <a:t>withdrawn </a:t>
            </a:r>
            <a:r>
              <a:rPr lang="en-GB" sz="2000" dirty="0"/>
              <a:t>classes</a:t>
            </a:r>
            <a:endParaRPr lang="en-US" sz="2000" dirty="0"/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 l="60908" t="61459" r="21522" b="26041"/>
          <a:stretch>
            <a:fillRect/>
          </a:stretch>
        </p:blipFill>
        <p:spPr bwMode="auto">
          <a:xfrm>
            <a:off x="1524000" y="0"/>
            <a:ext cx="4343400" cy="11582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839200" y="228600"/>
            <a:ext cx="1573864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2" descr="Podium.jpg"/>
          <p:cNvPicPr>
            <a:picLocks noChangeAspect="1"/>
          </p:cNvPicPr>
          <p:nvPr/>
        </p:nvPicPr>
        <p:blipFill>
          <a:blip r:embed="rId4" cstate="print"/>
          <a:srcRect l="25499" t="26923" r="31231" b="3846"/>
          <a:stretch>
            <a:fillRect/>
          </a:stretch>
        </p:blipFill>
        <p:spPr bwMode="auto">
          <a:xfrm>
            <a:off x="1524000" y="6437745"/>
            <a:ext cx="533400" cy="420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Can 1">
            <a:hlinkClick r:id="rId5" action="ppaction://hlinkfile"/>
          </p:cNvPr>
          <p:cNvSpPr/>
          <p:nvPr/>
        </p:nvSpPr>
        <p:spPr>
          <a:xfrm>
            <a:off x="9296400" y="5638800"/>
            <a:ext cx="609600" cy="646544"/>
          </a:xfrm>
          <a:prstGeom prst="ca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6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868</Words>
  <Application>Microsoft Office PowerPoint</Application>
  <PresentationFormat>Widescreen</PresentationFormat>
  <Paragraphs>106</Paragraphs>
  <Slides>17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Dashboard in Power BI</vt:lpstr>
      <vt:lpstr>Dashboard in Power BI</vt:lpstr>
      <vt:lpstr>Dashboard in Power BI</vt:lpstr>
      <vt:lpstr>Refreshing Data in Power BI</vt:lpstr>
      <vt:lpstr>Refreshing Data in Power BI</vt:lpstr>
      <vt:lpstr>Refreshing Data in Power BI</vt:lpstr>
      <vt:lpstr>Refreshing Data in Power BI</vt:lpstr>
      <vt:lpstr>Scheduled Refresh in Power BI</vt:lpstr>
      <vt:lpstr>PowerPoint Presentation</vt:lpstr>
      <vt:lpstr>PowerPoint Presentation</vt:lpstr>
      <vt:lpstr>Using Functions in Power Query</vt:lpstr>
      <vt:lpstr>Using Text Functions in Power Query</vt:lpstr>
      <vt:lpstr>Using Date Functions in Power Query</vt:lpstr>
      <vt:lpstr>Using Number Functions in Power Query</vt:lpstr>
      <vt:lpstr>PowerPoint Presentation</vt:lpstr>
      <vt:lpstr>Appending Sheets in Power Query</vt:lpstr>
      <vt:lpstr>Merging Sheets in Power Query</vt:lpstr>
    </vt:vector>
  </TitlesOfParts>
  <Company>CyberSpace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Dashboard in Power BI</dc:title>
  <dc:creator>HP</dc:creator>
  <cp:lastModifiedBy>HP</cp:lastModifiedBy>
  <cp:revision>1</cp:revision>
  <dcterms:created xsi:type="dcterms:W3CDTF">2023-11-04T06:37:16Z</dcterms:created>
  <dcterms:modified xsi:type="dcterms:W3CDTF">2023-11-04T06:39:08Z</dcterms:modified>
</cp:coreProperties>
</file>